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307" r:id="rId2"/>
    <p:sldId id="256" r:id="rId3"/>
    <p:sldId id="354" r:id="rId4"/>
    <p:sldId id="342" r:id="rId5"/>
    <p:sldId id="341" r:id="rId6"/>
    <p:sldId id="343" r:id="rId7"/>
    <p:sldId id="258" r:id="rId8"/>
    <p:sldId id="259" r:id="rId9"/>
    <p:sldId id="349" r:id="rId10"/>
    <p:sldId id="390" r:id="rId11"/>
    <p:sldId id="414" r:id="rId12"/>
    <p:sldId id="415" r:id="rId13"/>
    <p:sldId id="422" r:id="rId14"/>
    <p:sldId id="417" r:id="rId15"/>
    <p:sldId id="418" r:id="rId16"/>
    <p:sldId id="435" r:id="rId17"/>
    <p:sldId id="419" r:id="rId18"/>
    <p:sldId id="420" r:id="rId19"/>
    <p:sldId id="421" r:id="rId20"/>
    <p:sldId id="437" r:id="rId21"/>
    <p:sldId id="436" r:id="rId22"/>
    <p:sldId id="423" r:id="rId23"/>
    <p:sldId id="425" r:id="rId24"/>
    <p:sldId id="424" r:id="rId25"/>
    <p:sldId id="426" r:id="rId26"/>
    <p:sldId id="427" r:id="rId27"/>
    <p:sldId id="429" r:id="rId28"/>
    <p:sldId id="428" r:id="rId29"/>
    <p:sldId id="430" r:id="rId30"/>
    <p:sldId id="431" r:id="rId31"/>
    <p:sldId id="433" r:id="rId32"/>
    <p:sldId id="434" r:id="rId33"/>
    <p:sldId id="413" r:id="rId34"/>
    <p:sldId id="350" r:id="rId35"/>
    <p:sldId id="391" r:id="rId36"/>
    <p:sldId id="379" r:id="rId37"/>
    <p:sldId id="380" r:id="rId38"/>
    <p:sldId id="381" r:id="rId39"/>
    <p:sldId id="382" r:id="rId40"/>
    <p:sldId id="383" r:id="rId41"/>
    <p:sldId id="384" r:id="rId42"/>
    <p:sldId id="385" r:id="rId43"/>
    <p:sldId id="386" r:id="rId44"/>
    <p:sldId id="387" r:id="rId45"/>
    <p:sldId id="388" r:id="rId46"/>
    <p:sldId id="389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0066"/>
    <a:srgbClr val="993300"/>
    <a:srgbClr val="9933FF"/>
    <a:srgbClr val="008A3E"/>
    <a:srgbClr val="0033CC"/>
    <a:srgbClr val="990000"/>
    <a:srgbClr val="007033"/>
    <a:srgbClr val="0080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88578" autoAdjust="0"/>
  </p:normalViewPr>
  <p:slideViewPr>
    <p:cSldViewPr>
      <p:cViewPr varScale="1">
        <p:scale>
          <a:sx n="93" d="100"/>
          <a:sy n="93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975EF72-11B8-4C17-AD19-7F89FCB8B185}" type="datetimeFigureOut">
              <a:rPr lang="ru-RU"/>
              <a:pPr>
                <a:defRPr/>
              </a:pPr>
              <a:t>26.02.2016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562116B-948A-4C38-8805-265B50A4E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A2F11D-1202-45AE-9897-783857F234DC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AC998-08BC-4BCA-9532-8D3A47FD1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29D15-C9C1-458D-95BA-BEFDC3255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042C1-0921-4270-AED4-5693092AA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0938B-0CA8-4438-A0E9-9A05D4F4E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F7F92-A00B-4659-B2C5-D760D797C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1F380-B49A-4342-A102-13058C53E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C7294-0C42-4A5E-A33F-7BF90C039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66613-1600-4AEB-A8F0-EBB9D310C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B6CC7-676E-45F1-8BCB-816673827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CE934-05EA-43B1-9571-1D1E23E3D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F64E2-0C21-4298-83E2-FFE397E3A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9C91B2-3B17-4565-9A7E-607883E0A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 descr="i?id=50347012-00-72&amp;n=2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1" name="Picture 6" descr="лого олим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33375"/>
            <a:ext cx="532765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323850" y="4652963"/>
            <a:ext cx="85693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accent2"/>
                </a:solidFill>
              </a:rPr>
              <a:t>Всероссийская олимпиада школьников </a:t>
            </a:r>
          </a:p>
          <a:p>
            <a:pPr algn="ctr"/>
            <a:r>
              <a:rPr lang="ru-RU" sz="2400" b="1">
                <a:solidFill>
                  <a:schemeClr val="accent2"/>
                </a:solidFill>
              </a:rPr>
              <a:t>по французскому языку для учащихся 9-11 классов</a:t>
            </a:r>
          </a:p>
          <a:p>
            <a:pPr algn="ctr"/>
            <a:endParaRPr lang="ru-RU" sz="2400" b="1">
              <a:solidFill>
                <a:schemeClr val="accent2"/>
              </a:solidFill>
            </a:endParaRPr>
          </a:p>
          <a:p>
            <a:pPr algn="ctr"/>
            <a:r>
              <a:rPr lang="ru-RU" sz="2400" b="1">
                <a:solidFill>
                  <a:schemeClr val="accent2"/>
                </a:solidFill>
              </a:rPr>
              <a:t>Региональный этап. Уровень сложности В2.</a:t>
            </a:r>
          </a:p>
          <a:p>
            <a:pPr algn="ctr"/>
            <a:r>
              <a:rPr lang="ru-RU" sz="2400" b="1">
                <a:solidFill>
                  <a:schemeClr val="accent2"/>
                </a:solidFill>
              </a:rPr>
              <a:t>13-14 января 2016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42844" y="186174"/>
            <a:ext cx="8715375" cy="533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ru-RU" sz="2400" b="1" dirty="0">
                <a:ea typeface="Calibri" pitchFamily="34" charset="0"/>
                <a:cs typeface="Times New Roman" pitchFamily="18" charset="0"/>
              </a:rPr>
              <a:t>Рекомендуемый алгоритм работы:</a:t>
            </a:r>
          </a:p>
          <a:p>
            <a:pPr>
              <a:spcAft>
                <a:spcPts val="90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1. Читаем полностью текст и извлеченные предложения для понимания общего смысла.</a:t>
            </a:r>
          </a:p>
          <a:p>
            <a:pPr>
              <a:spcAft>
                <a:spcPts val="90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2. Каждое извлеченное предложение включено не только в широкий, но и в узкий контекст (предложение до и после).</a:t>
            </a:r>
          </a:p>
          <a:p>
            <a:pPr>
              <a:spcAft>
                <a:spcPts val="90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3. В каждом предложении ищем </a:t>
            </a:r>
          </a:p>
          <a:p>
            <a:pPr lvl="1">
              <a:spcAft>
                <a:spcPts val="900"/>
              </a:spcAft>
              <a:buFont typeface="Wingdings" pitchFamily="2" charset="2"/>
              <a:buChar char="ü"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тему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(данное/известное)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lvl="1">
              <a:spcAft>
                <a:spcPts val="900"/>
              </a:spcAft>
              <a:buFont typeface="Wingdings" pitchFamily="2" charset="2"/>
              <a:buChar char="ü"/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рему (новое)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lvl="1">
              <a:spcAft>
                <a:spcPts val="900"/>
              </a:spcAft>
              <a:buFont typeface="Wingdings" pitchFamily="2" charset="2"/>
              <a:buChar char="ü"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слова, отсылающие к пред- и к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постконтексту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.</a:t>
            </a:r>
          </a:p>
          <a:p>
            <a:pPr>
              <a:spcAft>
                <a:spcPts val="900"/>
              </a:spcAft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4. Соотнося текст и вынутые предложения, ищем скрепы: формальные (лексика, грамматика,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коннекторы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) и смысловые (переливание информации).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1357298"/>
            <a:ext cx="8785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i="1" dirty="0" smtClean="0"/>
              <a:t>Читая текст, в каждом предложении выделяем информацию, которая позволит сформулировать гипотезу о той информации, которая может быть представлена в пропуске. </a:t>
            </a:r>
            <a:r>
              <a:rPr lang="fr-FR" sz="2000" i="1" dirty="0" smtClean="0"/>
              <a:t> </a:t>
            </a:r>
            <a:endParaRPr lang="ru-RU" sz="2000" i="1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610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400" dirty="0" smtClean="0"/>
              <a:t>Ici </a:t>
            </a:r>
            <a:r>
              <a:rPr lang="fr-FR" sz="2400" dirty="0"/>
              <a:t>à New York, j'ai fait partie d'une troupe de ballets pendant quelques années. </a:t>
            </a:r>
            <a:endParaRPr lang="ru-RU" sz="2400" dirty="0" smtClean="0"/>
          </a:p>
          <a:p>
            <a:pPr marL="457200" indent="-457200">
              <a:spcAft>
                <a:spcPts val="600"/>
              </a:spcAft>
              <a:buAutoNum type="arabicParenBoth"/>
            </a:pPr>
            <a:r>
              <a:rPr lang="fr-FR" sz="2400" dirty="0" smtClean="0"/>
              <a:t>_____ </a:t>
            </a:r>
            <a:endParaRPr lang="ru-RU" sz="2400" dirty="0" smtClean="0"/>
          </a:p>
          <a:p>
            <a:pPr marL="457200" indent="-457200">
              <a:spcAft>
                <a:spcPts val="600"/>
              </a:spcAft>
            </a:pPr>
            <a:r>
              <a:rPr lang="fr-FR" sz="2400" dirty="0" smtClean="0"/>
              <a:t>Puis </a:t>
            </a:r>
            <a:r>
              <a:rPr lang="fr-FR" sz="2400" dirty="0"/>
              <a:t>elle a pris sa retraite et j'ai continué sans elle.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(</a:t>
            </a:r>
            <a:r>
              <a:rPr lang="fr-FR" sz="2400" dirty="0"/>
              <a:t>2) _____ Mon père lui aussi devrait prendre sa retraite mais il ne peut s'y résoudre.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(</a:t>
            </a:r>
            <a:r>
              <a:rPr lang="fr-FR" sz="2400" dirty="0"/>
              <a:t>3) _____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Je </a:t>
            </a:r>
            <a:r>
              <a:rPr lang="fr-FR" sz="2400" dirty="0"/>
              <a:t>n'ai jamais su quel est exactement le métier de papa.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(</a:t>
            </a:r>
            <a:r>
              <a:rPr lang="fr-FR" sz="2400" dirty="0"/>
              <a:t>4) _____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En </a:t>
            </a:r>
            <a:r>
              <a:rPr lang="fr-FR" sz="2400" dirty="0"/>
              <a:t>somme, rien à dire sur nous.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(</a:t>
            </a:r>
            <a:r>
              <a:rPr lang="fr-FR" sz="2400" dirty="0"/>
              <a:t>5) _____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La </a:t>
            </a:r>
            <a:r>
              <a:rPr lang="fr-FR" sz="2400" dirty="0"/>
              <a:t>seule chose pourrait paraître un peu étrange...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(</a:t>
            </a:r>
            <a:r>
              <a:rPr lang="fr-FR" sz="2400" dirty="0"/>
              <a:t>6) _____ </a:t>
            </a:r>
            <a:endParaRPr lang="ru-RU" sz="2400" dirty="0" smtClean="0"/>
          </a:p>
          <a:p>
            <a:pPr>
              <a:spcAft>
                <a:spcPts val="600"/>
              </a:spcAft>
            </a:pPr>
            <a:r>
              <a:rPr lang="fr-FR" sz="2400" dirty="0" smtClean="0"/>
              <a:t>Voilà </a:t>
            </a:r>
            <a:r>
              <a:rPr lang="fr-FR" sz="2400" dirty="0"/>
              <a:t>presque trente ans de cela.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600"/>
              </a:spcAft>
              <a:buAutoNum type="arabicParenBoth"/>
            </a:pPr>
            <a:r>
              <a:rPr lang="fr-FR" sz="2000" dirty="0" smtClean="0"/>
              <a:t>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/>
              <a:t>elle a pris sa retraite et j'ai continué sans elle.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_____</a:t>
            </a:r>
            <a:r>
              <a:rPr lang="ru-RU" sz="20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Mon </a:t>
            </a:r>
            <a:r>
              <a:rPr lang="fr-FR" sz="2000" dirty="0"/>
              <a:t>père lui aussi devrait prendre sa retraite mais il ne peut s'y résoudre. (3)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exactement le métier de papa.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En </a:t>
            </a:r>
            <a:r>
              <a:rPr lang="fr-FR" sz="2000" dirty="0"/>
              <a:t>somme, rien à dire sur nous.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La </a:t>
            </a:r>
            <a:r>
              <a:rPr lang="fr-FR" sz="2000" dirty="0"/>
              <a:t>seule chose pourrait paraître un peu étrange...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_____ Voilà presque trente ans de cela.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6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_____</a:t>
            </a:r>
            <a:r>
              <a:rPr lang="ru-RU" sz="20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résoudre. (3)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exactement le métier de papa.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En </a:t>
            </a:r>
            <a:r>
              <a:rPr lang="fr-FR" sz="2000" dirty="0"/>
              <a:t>somme, rien à dire sur nous.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La </a:t>
            </a:r>
            <a:r>
              <a:rPr lang="fr-FR" sz="2000" dirty="0"/>
              <a:t>seule chose pourrait paraître un peu étrange...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_____ Voilà presque trente ans de cela.</a:t>
            </a:r>
            <a:endParaRPr lang="ru-RU" sz="20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714744" y="1214422"/>
            <a:ext cx="235745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142976" y="1857364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642910" y="2500306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500298" y="2285992"/>
            <a:ext cx="2071702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1000100" y="2285992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6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résoudre. (3)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exactement le métier de papa.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En </a:t>
            </a:r>
            <a:r>
              <a:rPr lang="fr-FR" sz="2000" dirty="0"/>
              <a:t>somme, rien à dire sur nous.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La </a:t>
            </a:r>
            <a:r>
              <a:rPr lang="fr-FR" sz="2000" dirty="0"/>
              <a:t>seule chose pourrait paraître un peu étrange...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_____ Voilà presque trente ans de cela.</a:t>
            </a:r>
            <a:endParaRPr lang="ru-RU" sz="20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000364" y="2214554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 flipV="1">
            <a:off x="4500562" y="2214554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6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  <a:r>
              <a:rPr lang="fr-FR" sz="2000" b="1" dirty="0" smtClean="0"/>
              <a:t>pas avec mon père.</a:t>
            </a:r>
            <a:endParaRPr lang="ru-RU" sz="2000" b="1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résoudre. (3)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Je </a:t>
            </a:r>
            <a:r>
              <a:rPr lang="fr-FR" sz="2000" dirty="0">
                <a:solidFill>
                  <a:srgbClr val="FF0000"/>
                </a:solidFill>
              </a:rPr>
              <a:t>n'ai jamais su quel est exactement le métier de papa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En </a:t>
            </a:r>
            <a:r>
              <a:rPr lang="fr-FR" sz="2000" dirty="0"/>
              <a:t>somme, rien à dire sur nous.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La </a:t>
            </a:r>
            <a:r>
              <a:rPr lang="fr-FR" sz="2000" dirty="0"/>
              <a:t>seule chose pourrait paraître un peu étrange...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_____ Voilà presque trente ans de cela.</a:t>
            </a:r>
            <a:endParaRPr lang="ru-RU" sz="20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000364" y="2214554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 flipV="1">
            <a:off x="4500562" y="2214554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16200000" flipV="1">
            <a:off x="3786182" y="2786058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9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9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  <a:r>
              <a:rPr lang="fr-FR" sz="2000" b="1" dirty="0" smtClean="0"/>
              <a:t>pas avec mon père.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3)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la retraite + le métier de papa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exactement</a:t>
            </a:r>
            <a:r>
              <a:rPr lang="fr-FR" sz="2000" dirty="0">
                <a:solidFill>
                  <a:srgbClr val="FF0000"/>
                </a:solidFill>
              </a:rPr>
              <a:t> le métier de papa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_____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En </a:t>
            </a:r>
            <a:r>
              <a:rPr lang="fr-FR" sz="2000" dirty="0"/>
              <a:t>somme, rien à dire sur nous.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_____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La </a:t>
            </a:r>
            <a:r>
              <a:rPr lang="fr-FR" sz="2000" dirty="0"/>
              <a:t>seule chose pourrait paraître un peu étrange...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_____ Voilà presque trente ans de cela.</a:t>
            </a:r>
            <a:endParaRPr lang="ru-RU" sz="20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>
            <a:off x="4357686" y="3643314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 flipV="1">
            <a:off x="2714612" y="3143248"/>
            <a:ext cx="214314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9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9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  <a:r>
              <a:rPr lang="fr-FR" sz="2000" b="1" dirty="0" smtClean="0"/>
              <a:t>pas avec mon père.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3)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la retraite + le métier de papa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</a:t>
            </a:r>
            <a:r>
              <a:rPr lang="fr-FR" sz="2000" dirty="0">
                <a:solidFill>
                  <a:srgbClr val="FF0000"/>
                </a:solidFill>
              </a:rPr>
              <a:t>exactement le métier de papa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information conclusive sur ce qui a été dit : la vie de famille (mère+père)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En </a:t>
            </a:r>
            <a:r>
              <a:rPr lang="fr-FR" sz="2000" dirty="0">
                <a:solidFill>
                  <a:srgbClr val="FF0000"/>
                </a:solidFill>
              </a:rPr>
              <a:t>somme</a:t>
            </a:r>
            <a:r>
              <a:rPr lang="fr-FR" sz="2000" dirty="0"/>
              <a:t>, </a:t>
            </a:r>
            <a:r>
              <a:rPr lang="fr-FR" sz="2000" dirty="0">
                <a:solidFill>
                  <a:srgbClr val="FF0000"/>
                </a:solidFill>
              </a:rPr>
              <a:t>rien</a:t>
            </a:r>
            <a:r>
              <a:rPr lang="fr-FR" sz="2000" dirty="0"/>
              <a:t> à dire sur </a:t>
            </a:r>
            <a:r>
              <a:rPr lang="fr-FR" sz="2000" dirty="0">
                <a:solidFill>
                  <a:srgbClr val="FF0000"/>
                </a:solidFill>
              </a:rPr>
              <a:t>nous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_____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La </a:t>
            </a:r>
            <a:r>
              <a:rPr lang="fr-FR" sz="2000" dirty="0"/>
              <a:t>seule chose pourrait paraître un peu étrange...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_____ Voilà presque trente ans de cela.</a:t>
            </a:r>
            <a:endParaRPr lang="ru-RU" sz="20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785786" y="4500570"/>
            <a:ext cx="342902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500430" y="4429132"/>
            <a:ext cx="42148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33055"/>
            <a:ext cx="8785225" cy="649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7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7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  <a:r>
              <a:rPr lang="fr-FR" sz="2000" b="1" dirty="0" smtClean="0"/>
              <a:t>pas avec mon père.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3)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la retraite + le métier de papa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</a:t>
            </a:r>
            <a:r>
              <a:rPr lang="fr-FR" sz="2000" dirty="0">
                <a:solidFill>
                  <a:srgbClr val="FF0000"/>
                </a:solidFill>
              </a:rPr>
              <a:t>exactement le métier de papa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information conclusive sur ce qui a été dit : la vie de famille (mère+père)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En </a:t>
            </a:r>
            <a:r>
              <a:rPr lang="fr-FR" sz="2000" dirty="0">
                <a:solidFill>
                  <a:srgbClr val="FF0000"/>
                </a:solidFill>
              </a:rPr>
              <a:t>somme</a:t>
            </a:r>
            <a:r>
              <a:rPr lang="fr-FR" sz="2000" dirty="0"/>
              <a:t>, </a:t>
            </a:r>
            <a:r>
              <a:rPr lang="fr-FR" sz="2000" dirty="0">
                <a:solidFill>
                  <a:srgbClr val="FF0000"/>
                </a:solidFill>
              </a:rPr>
              <a:t>rien</a:t>
            </a:r>
            <a:r>
              <a:rPr lang="fr-FR" sz="2000" dirty="0"/>
              <a:t> à dire sur </a:t>
            </a:r>
            <a:r>
              <a:rPr lang="fr-FR" sz="2000" dirty="0">
                <a:solidFill>
                  <a:srgbClr val="FF0000"/>
                </a:solidFill>
              </a:rPr>
              <a:t>nous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nous et les autres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La </a:t>
            </a:r>
            <a:r>
              <a:rPr lang="fr-FR" sz="2000" dirty="0">
                <a:solidFill>
                  <a:srgbClr val="FF0000"/>
                </a:solidFill>
              </a:rPr>
              <a:t>seule chose </a:t>
            </a:r>
            <a:r>
              <a:rPr lang="fr-FR" sz="2000" dirty="0"/>
              <a:t>pourrait </a:t>
            </a:r>
            <a:r>
              <a:rPr lang="fr-FR" sz="2000" dirty="0">
                <a:solidFill>
                  <a:srgbClr val="FF0000"/>
                </a:solidFill>
              </a:rPr>
              <a:t>paraître</a:t>
            </a:r>
            <a:r>
              <a:rPr lang="fr-FR" sz="2000" dirty="0"/>
              <a:t> un peu </a:t>
            </a:r>
            <a:r>
              <a:rPr lang="fr-FR" sz="2000" dirty="0">
                <a:solidFill>
                  <a:srgbClr val="FF0000"/>
                </a:solidFill>
              </a:rPr>
              <a:t>étrange</a:t>
            </a:r>
            <a:r>
              <a:rPr lang="fr-FR" sz="2000" dirty="0"/>
              <a:t>...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événement d’il y a 30 ans</a:t>
            </a:r>
            <a:endParaRPr lang="fr-FR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Voilà </a:t>
            </a:r>
            <a:r>
              <a:rPr lang="fr-FR" sz="2000" dirty="0"/>
              <a:t>presque </a:t>
            </a:r>
            <a:r>
              <a:rPr lang="fr-FR" sz="2000" dirty="0">
                <a:solidFill>
                  <a:srgbClr val="FF0000"/>
                </a:solidFill>
              </a:rPr>
              <a:t>trente ans de cela.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858016" y="242886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2428860" y="4857760"/>
            <a:ext cx="100013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286116" y="5286388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3286116" y="5643578"/>
            <a:ext cx="171451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571736" y="6072206"/>
            <a:ext cx="192882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4000496" y="5286388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1000100" y="4143380"/>
            <a:ext cx="285752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3428992" y="4143380"/>
            <a:ext cx="44291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56932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Всероссийская олимпиада школьников по французскому языку </a:t>
            </a:r>
          </a:p>
          <a:p>
            <a:pPr algn="ctr"/>
            <a:r>
              <a:rPr lang="ru-RU" sz="2000" b="1"/>
              <a:t>для учащихся 9-11 классов</a:t>
            </a:r>
          </a:p>
          <a:p>
            <a:pPr algn="ctr"/>
            <a:endParaRPr lang="ru-RU" sz="2000" b="1"/>
          </a:p>
          <a:p>
            <a:pPr algn="ctr"/>
            <a:r>
              <a:rPr lang="ru-RU" b="1"/>
              <a:t>Региональный этап. Уровень сложности В2</a:t>
            </a:r>
          </a:p>
          <a:p>
            <a:pPr algn="ctr"/>
            <a:r>
              <a:rPr lang="ru-RU" b="1"/>
              <a:t>13 января 2016</a:t>
            </a:r>
          </a:p>
          <a:p>
            <a:endParaRPr lang="ru-RU" b="1"/>
          </a:p>
          <a:p>
            <a:pPr algn="ctr"/>
            <a:r>
              <a:rPr lang="ru-RU" sz="4000" b="1"/>
              <a:t>Лексико</a:t>
            </a:r>
            <a:r>
              <a:rPr lang="fr-FR" sz="4000" b="1"/>
              <a:t>-</a:t>
            </a:r>
            <a:r>
              <a:rPr lang="ru-RU" sz="4000" b="1"/>
              <a:t>грамматический</a:t>
            </a:r>
            <a:r>
              <a:rPr lang="fr-FR" sz="4000" b="1"/>
              <a:t> </a:t>
            </a:r>
            <a:r>
              <a:rPr lang="ru-RU" sz="4000" b="1"/>
              <a:t>тест</a:t>
            </a:r>
          </a:p>
          <a:p>
            <a:endParaRPr lang="ru-RU" b="1"/>
          </a:p>
          <a:p>
            <a:endParaRPr lang="fr-FR" b="1"/>
          </a:p>
          <a:p>
            <a:r>
              <a:rPr lang="fr-FR" b="1"/>
              <a:t>Durée de l’épreuve : </a:t>
            </a:r>
            <a:r>
              <a:rPr lang="ru-RU" b="1"/>
              <a:t>5</a:t>
            </a:r>
            <a:r>
              <a:rPr lang="fr-FR" b="1"/>
              <a:t>0</a:t>
            </a:r>
            <a:r>
              <a:rPr lang="ru-RU" b="1"/>
              <a:t>-60</a:t>
            </a:r>
            <a:r>
              <a:rPr lang="fr-FR" b="1"/>
              <a:t> minutes	</a:t>
            </a:r>
            <a:r>
              <a:rPr lang="ru-RU" b="1"/>
              <a:t>	</a:t>
            </a:r>
            <a:r>
              <a:rPr lang="fr-FR" b="1"/>
              <a:t>	Note sur </a:t>
            </a:r>
            <a:r>
              <a:rPr lang="ru-RU" b="1"/>
              <a:t>32</a:t>
            </a:r>
            <a:endParaRPr lang="fr-FR" b="1"/>
          </a:p>
          <a:p>
            <a:endParaRPr lang="ru-RU" b="1"/>
          </a:p>
          <a:p>
            <a:r>
              <a:rPr lang="fr-FR" b="1"/>
              <a:t>Exercice 1</a:t>
            </a:r>
          </a:p>
          <a:p>
            <a:r>
              <a:rPr lang="fr-FR" b="1"/>
              <a:t>Consigne:</a:t>
            </a:r>
            <a:r>
              <a:rPr lang="fr-FR"/>
              <a:t> </a:t>
            </a:r>
            <a:r>
              <a:rPr lang="fr-FR" i="1"/>
              <a:t>d</a:t>
            </a:r>
            <a:r>
              <a:rPr lang="ru-RU" i="1"/>
              <a:t>а</a:t>
            </a:r>
            <a:r>
              <a:rPr lang="fr-FR" i="1"/>
              <a:t>ns la grille ci-dessous choisir pour chaque espace vide la réponse la plus adéquate au contexte.														1</a:t>
            </a:r>
            <a:r>
              <a:rPr lang="ru-RU" i="1"/>
              <a:t>6</a:t>
            </a:r>
            <a:r>
              <a:rPr lang="fr-FR" i="1"/>
              <a:t> points</a:t>
            </a:r>
          </a:p>
          <a:p>
            <a:endParaRPr lang="fr-FR"/>
          </a:p>
          <a:p>
            <a:pPr algn="ctr"/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33055"/>
            <a:ext cx="8785225" cy="649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7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7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  <a:r>
              <a:rPr lang="fr-FR" sz="2000" b="1" dirty="0" smtClean="0"/>
              <a:t>pas avec mon père.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3)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la retraite + le métier de papa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</a:t>
            </a:r>
            <a:r>
              <a:rPr lang="fr-FR" sz="2000" dirty="0">
                <a:solidFill>
                  <a:srgbClr val="FF0000"/>
                </a:solidFill>
              </a:rPr>
              <a:t>exactement le métier de papa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information conclusive sur ce qui a été dit : la vie de famille (mère+père)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En </a:t>
            </a:r>
            <a:r>
              <a:rPr lang="fr-FR" sz="2000" dirty="0">
                <a:solidFill>
                  <a:srgbClr val="FF0000"/>
                </a:solidFill>
              </a:rPr>
              <a:t>somme</a:t>
            </a:r>
            <a:r>
              <a:rPr lang="fr-FR" sz="2000" dirty="0"/>
              <a:t>, </a:t>
            </a:r>
            <a:r>
              <a:rPr lang="fr-FR" sz="2000" dirty="0">
                <a:solidFill>
                  <a:srgbClr val="FF0000"/>
                </a:solidFill>
              </a:rPr>
              <a:t>rien</a:t>
            </a:r>
            <a:r>
              <a:rPr lang="fr-FR" sz="2000" dirty="0"/>
              <a:t> à dire sur </a:t>
            </a:r>
            <a:r>
              <a:rPr lang="fr-FR" sz="2000" dirty="0">
                <a:solidFill>
                  <a:srgbClr val="FF0000"/>
                </a:solidFill>
              </a:rPr>
              <a:t>nous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nous et les autres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La </a:t>
            </a:r>
            <a:r>
              <a:rPr lang="fr-FR" sz="2000" dirty="0">
                <a:solidFill>
                  <a:srgbClr val="FF0000"/>
                </a:solidFill>
              </a:rPr>
              <a:t>seule chose </a:t>
            </a:r>
            <a:r>
              <a:rPr lang="fr-FR" sz="2000" dirty="0"/>
              <a:t>pourrait </a:t>
            </a:r>
            <a:r>
              <a:rPr lang="fr-FR" sz="2000" dirty="0">
                <a:solidFill>
                  <a:srgbClr val="FF0000"/>
                </a:solidFill>
              </a:rPr>
              <a:t>paraître</a:t>
            </a:r>
            <a:r>
              <a:rPr lang="fr-FR" sz="2000" dirty="0"/>
              <a:t> un peu </a:t>
            </a:r>
            <a:r>
              <a:rPr lang="fr-FR" sz="2000" dirty="0">
                <a:solidFill>
                  <a:srgbClr val="FF0000"/>
                </a:solidFill>
              </a:rPr>
              <a:t>étrange</a:t>
            </a:r>
            <a:r>
              <a:rPr lang="fr-FR" sz="2000" dirty="0"/>
              <a:t>...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événement d’il y a 30 ans</a:t>
            </a:r>
            <a:endParaRPr lang="fr-FR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Voilà </a:t>
            </a:r>
            <a:r>
              <a:rPr lang="fr-FR" sz="2000" dirty="0"/>
              <a:t>presque </a:t>
            </a:r>
            <a:r>
              <a:rPr lang="fr-FR" sz="2000" dirty="0">
                <a:solidFill>
                  <a:srgbClr val="FF0000"/>
                </a:solidFill>
              </a:rPr>
              <a:t>trente ans de cela.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6858016" y="242886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2428860" y="4857760"/>
            <a:ext cx="100013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286116" y="5286388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3286116" y="5643578"/>
            <a:ext cx="171451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571736" y="6072206"/>
            <a:ext cx="192882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4000496" y="5286388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33055"/>
            <a:ext cx="8785225" cy="649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7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7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3)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la retraite + le métier de papa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Je </a:t>
            </a:r>
            <a:r>
              <a:rPr lang="fr-FR" sz="2000" dirty="0"/>
              <a:t>n'ai jamais su quel est </a:t>
            </a:r>
            <a:r>
              <a:rPr lang="fr-FR" sz="2000" dirty="0">
                <a:solidFill>
                  <a:srgbClr val="FF0000"/>
                </a:solidFill>
              </a:rPr>
              <a:t>exactement le métier de papa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4)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information conclusive sur ce qui a été dit : la vie de famille (mère+père)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En </a:t>
            </a:r>
            <a:r>
              <a:rPr lang="fr-FR" sz="2000" dirty="0">
                <a:solidFill>
                  <a:srgbClr val="FF0000"/>
                </a:solidFill>
              </a:rPr>
              <a:t>somme</a:t>
            </a:r>
            <a:r>
              <a:rPr lang="fr-FR" sz="2000" dirty="0"/>
              <a:t>, </a:t>
            </a:r>
            <a:r>
              <a:rPr lang="fr-FR" sz="2000" dirty="0">
                <a:solidFill>
                  <a:srgbClr val="FF0000"/>
                </a:solidFill>
              </a:rPr>
              <a:t>rien</a:t>
            </a:r>
            <a:r>
              <a:rPr lang="fr-FR" sz="2000" dirty="0"/>
              <a:t> à dire sur </a:t>
            </a:r>
            <a:r>
              <a:rPr lang="fr-FR" sz="2000" dirty="0">
                <a:solidFill>
                  <a:srgbClr val="FF0000"/>
                </a:solidFill>
              </a:rPr>
              <a:t>nous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5)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nous et les autres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La </a:t>
            </a:r>
            <a:r>
              <a:rPr lang="fr-FR" sz="2000" dirty="0">
                <a:solidFill>
                  <a:srgbClr val="FF0000"/>
                </a:solidFill>
              </a:rPr>
              <a:t>seule chose </a:t>
            </a:r>
            <a:r>
              <a:rPr lang="fr-FR" sz="2000" dirty="0"/>
              <a:t>pourrait </a:t>
            </a:r>
            <a:r>
              <a:rPr lang="fr-FR" sz="2000" dirty="0">
                <a:solidFill>
                  <a:srgbClr val="FF0000"/>
                </a:solidFill>
              </a:rPr>
              <a:t>paraître</a:t>
            </a:r>
            <a:r>
              <a:rPr lang="fr-FR" sz="2000" dirty="0"/>
              <a:t> un peu </a:t>
            </a:r>
            <a:r>
              <a:rPr lang="fr-FR" sz="2000" dirty="0">
                <a:solidFill>
                  <a:srgbClr val="FF0000"/>
                </a:solidFill>
              </a:rPr>
              <a:t>étrange</a:t>
            </a:r>
            <a:r>
              <a:rPr lang="fr-FR" sz="2000" dirty="0"/>
              <a:t>... </a:t>
            </a:r>
            <a:endParaRPr lang="ru-RU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(</a:t>
            </a:r>
            <a:r>
              <a:rPr lang="fr-FR" sz="2000" dirty="0"/>
              <a:t>6)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événement d’il y a 30 ans</a:t>
            </a:r>
            <a:endParaRPr lang="fr-FR" sz="2000" dirty="0" smtClean="0"/>
          </a:p>
          <a:p>
            <a:pPr>
              <a:spcAft>
                <a:spcPts val="700"/>
              </a:spcAft>
            </a:pPr>
            <a:r>
              <a:rPr lang="fr-FR" sz="2000" dirty="0" smtClean="0"/>
              <a:t>Voilà </a:t>
            </a:r>
            <a:r>
              <a:rPr lang="fr-FR" sz="2000" dirty="0"/>
              <a:t>presque </a:t>
            </a:r>
            <a:r>
              <a:rPr lang="fr-FR" sz="2000" dirty="0">
                <a:solidFill>
                  <a:srgbClr val="FF0000"/>
                </a:solidFill>
              </a:rPr>
              <a:t>trente ans de cela.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786182" y="1071546"/>
            <a:ext cx="214314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071538" y="1785926"/>
            <a:ext cx="135732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642910" y="2428868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429124" y="1785926"/>
            <a:ext cx="135732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714612" y="3000372"/>
            <a:ext cx="192882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4357686" y="3357562"/>
            <a:ext cx="107157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4214810" y="2143116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3143240" y="2143116"/>
            <a:ext cx="71438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858016" y="242886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2428860" y="4857760"/>
            <a:ext cx="100013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286116" y="5286388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3286116" y="5643578"/>
            <a:ext cx="171451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571736" y="6072206"/>
            <a:ext cx="192882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>
            <a:off x="4000496" y="5286388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1000100" y="4143380"/>
            <a:ext cx="285752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3428992" y="4143380"/>
            <a:ext cx="44291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>
            <a:off x="1071538" y="2214554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600"/>
              </a:spcAft>
              <a:buAutoNum type="arabicParenBoth"/>
            </a:pPr>
            <a:r>
              <a:rPr lang="fr-FR" sz="2000" dirty="0" smtClean="0"/>
              <a:t>Hypothèse :</a:t>
            </a:r>
            <a:r>
              <a:rPr lang="fr-FR" sz="2000" b="1" dirty="0" smtClean="0"/>
              <a:t> Ma mère et moi, nous avons travaillé ensemble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_____</a:t>
            </a:r>
            <a:r>
              <a:rPr lang="ru-RU" sz="20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lnSpc>
                <a:spcPct val="125000"/>
              </a:lnSpc>
            </a:pPr>
            <a:endParaRPr lang="fr-FR" sz="1600" b="1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A.</a:t>
            </a:r>
            <a:r>
              <a:rPr lang="fr-FR" sz="1600" dirty="0" smtClean="0"/>
              <a:t> C’est maintenant avec mon père que je travaille.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B.</a:t>
            </a:r>
            <a:r>
              <a:rPr lang="fr-FR" sz="1600" dirty="0" smtClean="0"/>
              <a:t> Des New-Yorkais comme tant d'autres.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C.</a:t>
            </a:r>
            <a:r>
              <a:rPr lang="fr-FR" sz="1600" dirty="0" smtClean="0"/>
              <a:t> Sa retraite de quoi, au juste?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D.</a:t>
            </a:r>
            <a:r>
              <a:rPr lang="fr-FR" sz="1600" dirty="0" smtClean="0"/>
              <a:t> Il ne m’a jamais parlé de madame Dismaïlova.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E.</a:t>
            </a:r>
            <a:r>
              <a:rPr lang="fr-FR" sz="1600" dirty="0" smtClean="0"/>
              <a:t> Lui et maman sont installés maintenant dans un petit appartement de Greenwich Village.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F.</a:t>
            </a:r>
            <a:r>
              <a:rPr lang="fr-FR" sz="1600" dirty="0" smtClean="0"/>
              <a:t> Tout à l’heure on déjeunera ensemble.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>
                <a:solidFill>
                  <a:srgbClr val="0033CC"/>
                </a:solidFill>
              </a:rPr>
              <a:t>G.</a:t>
            </a:r>
            <a:r>
              <a:rPr lang="fr-FR" sz="1600" dirty="0" smtClean="0">
                <a:solidFill>
                  <a:srgbClr val="0033CC"/>
                </a:solidFill>
              </a:rPr>
              <a:t> Ensuite, j'ai dirigé avec ma mère un cours de danse. </a:t>
            </a:r>
            <a:endParaRPr lang="ru-RU" sz="1600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H.</a:t>
            </a:r>
            <a:r>
              <a:rPr lang="fr-FR" sz="1600" dirty="0" smtClean="0"/>
              <a:t> Avant notre départ pour l'Amérique, j'ai vécu mon enfance à Paris dans le Xe arrondissement.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I</a:t>
            </a:r>
            <a:r>
              <a:rPr lang="fr-FR" sz="1600" b="1" i="1" dirty="0" smtClean="0"/>
              <a:t>.</a:t>
            </a:r>
            <a:r>
              <a:rPr lang="fr-FR" sz="1600" i="1" dirty="0" smtClean="0"/>
              <a:t> </a:t>
            </a:r>
            <a:r>
              <a:rPr lang="fr-FR" sz="1600" dirty="0" smtClean="0"/>
              <a:t>C'est maintenant avec ma fille que je travaille.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J.</a:t>
            </a:r>
            <a:r>
              <a:rPr lang="fr-FR" sz="1600" dirty="0" smtClean="0"/>
              <a:t> Ensuite, je me suis mariée et j’ai eu ma fille. </a:t>
            </a:r>
            <a:endParaRPr lang="ru-RU" sz="1600" dirty="0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714744" y="1071546"/>
            <a:ext cx="235745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142976" y="1785926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642910" y="2357430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500298" y="2143116"/>
            <a:ext cx="2071702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1000100" y="2143116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i="1" dirty="0" smtClean="0"/>
              <a:t>j'ai fait</a:t>
            </a:r>
            <a:r>
              <a:rPr lang="fr-FR" sz="2000" dirty="0" smtClean="0"/>
              <a:t> ... </a:t>
            </a:r>
            <a:r>
              <a:rPr lang="fr-FR" sz="2000" i="1" dirty="0" smtClean="0"/>
              <a:t>pendant quelques années</a:t>
            </a:r>
            <a:r>
              <a:rPr lang="fr-FR" sz="2000" dirty="0" smtClean="0"/>
              <a:t>.</a:t>
            </a:r>
            <a:r>
              <a:rPr lang="ru-RU" sz="2000" dirty="0" smtClean="0"/>
              <a:t> </a:t>
            </a:r>
            <a:r>
              <a:rPr lang="fr-FR" sz="2000" dirty="0" smtClean="0"/>
              <a:t>= C’est fini. J’ai passé à une autre activité.</a:t>
            </a:r>
            <a:endParaRPr lang="ru-RU" sz="2000" dirty="0" smtClean="0"/>
          </a:p>
          <a:p>
            <a:pPr marL="457200" indent="-457200">
              <a:spcAft>
                <a:spcPts val="600"/>
              </a:spcAft>
            </a:pPr>
            <a:r>
              <a:rPr lang="fr-FR" sz="2000" dirty="0" smtClean="0">
                <a:solidFill>
                  <a:srgbClr val="0033CC"/>
                </a:solidFill>
              </a:rPr>
              <a:t>Ensuite, j'ai dirigé avec ma mère un cours de danse.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>
                <a:solidFill>
                  <a:srgbClr val="FF0000"/>
                </a:solidFill>
              </a:rPr>
              <a:t>elle</a:t>
            </a:r>
            <a:r>
              <a:rPr lang="fr-FR" sz="2000" dirty="0"/>
              <a:t> a pris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et </a:t>
            </a:r>
            <a:r>
              <a:rPr lang="fr-FR" sz="2000" dirty="0">
                <a:solidFill>
                  <a:srgbClr val="FF0000"/>
                </a:solidFill>
              </a:rPr>
              <a:t>j'ai continué sans elle</a:t>
            </a:r>
            <a:r>
              <a:rPr lang="fr-FR" sz="2000" dirty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_____</a:t>
            </a:r>
            <a:r>
              <a:rPr lang="ru-RU" sz="20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lnSpc>
                <a:spcPct val="125000"/>
              </a:lnSpc>
            </a:pPr>
            <a:endParaRPr lang="fr-FR" sz="1600" b="1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A.</a:t>
            </a:r>
            <a:r>
              <a:rPr lang="fr-FR" sz="1600" dirty="0" smtClean="0"/>
              <a:t> C’est maintenant avec mon père que je travaille.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B.</a:t>
            </a:r>
            <a:r>
              <a:rPr lang="fr-FR" sz="1600" dirty="0" smtClean="0"/>
              <a:t> Des New-Yorkais comme tant d'autres.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C.</a:t>
            </a:r>
            <a:r>
              <a:rPr lang="fr-FR" sz="1600" dirty="0" smtClean="0"/>
              <a:t> Sa retraite de quoi, au juste?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D.</a:t>
            </a:r>
            <a:r>
              <a:rPr lang="fr-FR" sz="1600" dirty="0" smtClean="0"/>
              <a:t> Il ne m’a jamais parlé de madame Dismaïlova.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E.</a:t>
            </a:r>
            <a:r>
              <a:rPr lang="fr-FR" sz="1600" dirty="0" smtClean="0"/>
              <a:t> Lui et maman sont installés maintenant dans un petit appartement de Greenwich Village.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F.</a:t>
            </a:r>
            <a:r>
              <a:rPr lang="fr-FR" sz="1600" dirty="0" smtClean="0"/>
              <a:t> Tout à l’heure on déjeunera ensemble. </a:t>
            </a:r>
            <a:endParaRPr lang="ru-RU" sz="1600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H.</a:t>
            </a:r>
            <a:r>
              <a:rPr lang="fr-FR" sz="1600" dirty="0" smtClean="0"/>
              <a:t> Avant notre départ pour l'Amérique, j'ai vécu mon enfance à Paris dans le Xe arrondissement.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I</a:t>
            </a:r>
            <a:r>
              <a:rPr lang="fr-FR" sz="1600" b="1" i="1" dirty="0" smtClean="0"/>
              <a:t>.</a:t>
            </a:r>
            <a:r>
              <a:rPr lang="fr-FR" sz="1600" i="1" dirty="0" smtClean="0"/>
              <a:t> </a:t>
            </a:r>
            <a:r>
              <a:rPr lang="fr-FR" sz="1600" dirty="0" smtClean="0"/>
              <a:t>C'est maintenant avec ma fille que je travaille.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J.</a:t>
            </a:r>
            <a:r>
              <a:rPr lang="fr-FR" sz="1600" dirty="0" smtClean="0"/>
              <a:t> Ensuite, je me suis mariée et j’ai eu ma fille. </a:t>
            </a:r>
            <a:endParaRPr lang="ru-RU" sz="1600" dirty="0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2000232" y="1071546"/>
            <a:ext cx="392909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1214414" y="1714488"/>
            <a:ext cx="207170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642910" y="2357430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500298" y="2143116"/>
            <a:ext cx="2071702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1000100" y="2143116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 smtClean="0">
                <a:solidFill>
                  <a:srgbClr val="FF0000"/>
                </a:solidFill>
              </a:rPr>
              <a:t>elle</a:t>
            </a:r>
            <a:r>
              <a:rPr lang="fr-FR" sz="2000" dirty="0" smtClean="0"/>
              <a:t> a pris </a:t>
            </a:r>
            <a:r>
              <a:rPr lang="fr-FR" sz="2000" dirty="0" smtClean="0">
                <a:solidFill>
                  <a:srgbClr val="FF0000"/>
                </a:solidFill>
              </a:rPr>
              <a:t>sa retraite </a:t>
            </a:r>
            <a:r>
              <a:rPr lang="fr-FR" sz="2000" dirty="0" smtClean="0"/>
              <a:t>et </a:t>
            </a:r>
            <a:r>
              <a:rPr lang="fr-FR" sz="2000" dirty="0" smtClean="0">
                <a:solidFill>
                  <a:srgbClr val="FF0000"/>
                </a:solidFill>
              </a:rPr>
              <a:t>j'ai continué sans elle</a:t>
            </a:r>
            <a:r>
              <a:rPr lang="fr-FR" sz="2000" dirty="0" smtClean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2)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j’ai continué  avec qui?</a:t>
            </a:r>
            <a:r>
              <a:rPr lang="ru-RU" sz="2000" dirty="0" smtClean="0"/>
              <a:t> </a:t>
            </a:r>
            <a:r>
              <a:rPr lang="fr-FR" sz="2000" b="1" dirty="0" smtClean="0"/>
              <a:t>pas avec mon père.</a:t>
            </a:r>
            <a:endParaRPr lang="ru-RU" sz="2000" b="1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résoudre. (3) _____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Je </a:t>
            </a:r>
            <a:r>
              <a:rPr lang="fr-FR" sz="2000" dirty="0">
                <a:solidFill>
                  <a:srgbClr val="FF0000"/>
                </a:solidFill>
              </a:rPr>
              <a:t>n'ai jamais su </a:t>
            </a:r>
            <a:r>
              <a:rPr lang="fr-FR" sz="2000" dirty="0"/>
              <a:t>quel est exactement </a:t>
            </a:r>
            <a:r>
              <a:rPr lang="fr-FR" sz="2000" dirty="0">
                <a:solidFill>
                  <a:srgbClr val="FF0000"/>
                </a:solidFill>
              </a:rPr>
              <a:t>le métier de papa</a:t>
            </a:r>
            <a:r>
              <a:rPr lang="fr-FR" sz="2000" dirty="0"/>
              <a:t>. </a:t>
            </a:r>
            <a:endParaRPr lang="fr-FR" sz="2000" dirty="0" smtClean="0"/>
          </a:p>
          <a:p>
            <a:pPr>
              <a:lnSpc>
                <a:spcPct val="125000"/>
              </a:lnSpc>
            </a:pPr>
            <a:endParaRPr lang="fr-FR" sz="1600" b="1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A.</a:t>
            </a:r>
            <a:r>
              <a:rPr lang="fr-FR" sz="1600" dirty="0" smtClean="0"/>
              <a:t> C’est maintenant avec mon père que je travaille.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B.</a:t>
            </a:r>
            <a:r>
              <a:rPr lang="fr-FR" sz="1600" dirty="0" smtClean="0"/>
              <a:t> Des New-Yorkais comme tant d'autres.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C.</a:t>
            </a:r>
            <a:r>
              <a:rPr lang="fr-FR" sz="1600" dirty="0" smtClean="0"/>
              <a:t> Sa retraite de quoi, au juste?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D.</a:t>
            </a:r>
            <a:r>
              <a:rPr lang="fr-FR" sz="1600" dirty="0" smtClean="0"/>
              <a:t> Il ne m’a jamais parlé de madame Dismaïlova.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E.</a:t>
            </a:r>
            <a:r>
              <a:rPr lang="fr-FR" sz="1600" dirty="0" smtClean="0"/>
              <a:t> Lui et maman sont installés maintenant dans un petit appartement de Greenwich Village.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F.</a:t>
            </a:r>
            <a:r>
              <a:rPr lang="fr-FR" sz="1600" dirty="0" smtClean="0"/>
              <a:t> Tout à l’heure on déjeunera ensemble. </a:t>
            </a:r>
            <a:endParaRPr lang="ru-RU" sz="1600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H.</a:t>
            </a:r>
            <a:r>
              <a:rPr lang="fr-FR" sz="1600" dirty="0" smtClean="0"/>
              <a:t> Avant notre départ pour l'Amérique, j'ai vécu mon enfance à Paris dans le Xe arrondissement.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>
                <a:solidFill>
                  <a:srgbClr val="008A3E"/>
                </a:solidFill>
              </a:rPr>
              <a:t>I</a:t>
            </a:r>
            <a:r>
              <a:rPr lang="fr-FR" sz="1600" b="1" i="1" dirty="0" smtClean="0">
                <a:solidFill>
                  <a:srgbClr val="008A3E"/>
                </a:solidFill>
              </a:rPr>
              <a:t>.</a:t>
            </a:r>
            <a:r>
              <a:rPr lang="fr-FR" sz="1600" i="1" dirty="0" smtClean="0">
                <a:solidFill>
                  <a:srgbClr val="008A3E"/>
                </a:solidFill>
              </a:rPr>
              <a:t> </a:t>
            </a:r>
            <a:r>
              <a:rPr lang="fr-FR" sz="1600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sz="1600" dirty="0" smtClean="0">
              <a:solidFill>
                <a:srgbClr val="008A3E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J.</a:t>
            </a:r>
            <a:r>
              <a:rPr lang="fr-FR" sz="1600" dirty="0" smtClean="0"/>
              <a:t> Ensuite, je me suis mariée et j’ai eu ma fille. </a:t>
            </a:r>
            <a:endParaRPr lang="ru-RU" sz="1600" dirty="0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071802" y="1357298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 flipV="1">
            <a:off x="4500562" y="1357298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>
            <a:off x="4000496" y="1785926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4214810" y="1785926"/>
            <a:ext cx="71438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 smtClean="0">
                <a:solidFill>
                  <a:srgbClr val="FF0000"/>
                </a:solidFill>
              </a:rPr>
              <a:t>elle</a:t>
            </a:r>
            <a:r>
              <a:rPr lang="fr-FR" sz="2000" dirty="0" smtClean="0"/>
              <a:t> a pris </a:t>
            </a:r>
            <a:r>
              <a:rPr lang="fr-FR" sz="2000" dirty="0" smtClean="0">
                <a:solidFill>
                  <a:srgbClr val="FF0000"/>
                </a:solidFill>
              </a:rPr>
              <a:t>sa retraite </a:t>
            </a:r>
            <a:r>
              <a:rPr lang="fr-FR" sz="2000" dirty="0" smtClean="0"/>
              <a:t>et </a:t>
            </a:r>
            <a:r>
              <a:rPr lang="fr-FR" sz="2000" dirty="0" smtClean="0">
                <a:solidFill>
                  <a:srgbClr val="FF0000"/>
                </a:solidFill>
              </a:rPr>
              <a:t>j'ai continué sans elle</a:t>
            </a:r>
            <a:r>
              <a:rPr lang="fr-FR" sz="2000" dirty="0" smtClean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3)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la retraite + le métier de papa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Je </a:t>
            </a:r>
            <a:r>
              <a:rPr lang="fr-FR" sz="2000" dirty="0">
                <a:solidFill>
                  <a:srgbClr val="FF0000"/>
                </a:solidFill>
              </a:rPr>
              <a:t>n'ai jamais su </a:t>
            </a:r>
            <a:r>
              <a:rPr lang="fr-FR" sz="2000" dirty="0"/>
              <a:t>quel est exactement </a:t>
            </a:r>
            <a:r>
              <a:rPr lang="fr-FR" sz="2000" dirty="0">
                <a:solidFill>
                  <a:srgbClr val="FF0000"/>
                </a:solidFill>
              </a:rPr>
              <a:t>le métier de papa</a:t>
            </a:r>
            <a:r>
              <a:rPr lang="fr-FR" sz="2000" dirty="0"/>
              <a:t>. </a:t>
            </a:r>
            <a:endParaRPr lang="fr-FR" sz="2000" dirty="0" smtClean="0"/>
          </a:p>
          <a:p>
            <a:pPr>
              <a:lnSpc>
                <a:spcPct val="125000"/>
              </a:lnSpc>
            </a:pPr>
            <a:endParaRPr lang="fr-FR" sz="1600" b="1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A.</a:t>
            </a:r>
            <a:r>
              <a:rPr lang="fr-FR" dirty="0" smtClean="0"/>
              <a:t> C’est maintenant avec mon père que je travaille.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B.</a:t>
            </a:r>
            <a:r>
              <a:rPr lang="fr-FR" dirty="0" smtClean="0"/>
              <a:t> Des New-Yorkais comme tant d'autres.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C.</a:t>
            </a:r>
            <a:r>
              <a:rPr lang="fr-FR" dirty="0" smtClean="0"/>
              <a:t> Sa retraite de quoi, au juste?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D.</a:t>
            </a:r>
            <a:r>
              <a:rPr lang="fr-FR" dirty="0" smtClean="0"/>
              <a:t> Il ne m’a jamais parlé de madame Dismaïlova.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E.</a:t>
            </a:r>
            <a:r>
              <a:rPr lang="fr-FR" dirty="0" smtClean="0"/>
              <a:t> Lui et maman sont installés maintenant dans un petit appartement de Greenwich Village.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F.</a:t>
            </a:r>
            <a:r>
              <a:rPr lang="fr-FR" dirty="0" smtClean="0"/>
              <a:t> Tout à l’heure on déjeunera ensemble. </a:t>
            </a:r>
            <a:endParaRPr lang="ru-RU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b="1" dirty="0" smtClean="0"/>
              <a:t>H.</a:t>
            </a:r>
            <a:r>
              <a:rPr lang="fr-FR" dirty="0" smtClean="0"/>
              <a:t> Avant notre départ pour l'Amérique, j'ai vécu mon enfance à Paris dans le Xe arrondissement.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J.</a:t>
            </a:r>
            <a:r>
              <a:rPr lang="fr-FR" dirty="0" smtClean="0"/>
              <a:t> Ensuite, je me suis mariée et j’ai eu ma fille. </a:t>
            </a:r>
            <a:endParaRPr lang="ru-RU" dirty="0" smtClean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4143372" y="2571744"/>
            <a:ext cx="107157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928926" y="2143116"/>
            <a:ext cx="164307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 smtClean="0">
                <a:solidFill>
                  <a:srgbClr val="FF0000"/>
                </a:solidFill>
              </a:rPr>
              <a:t>elle</a:t>
            </a:r>
            <a:r>
              <a:rPr lang="fr-FR" sz="2000" dirty="0" smtClean="0"/>
              <a:t> a pris </a:t>
            </a:r>
            <a:r>
              <a:rPr lang="fr-FR" sz="2000" dirty="0" smtClean="0">
                <a:solidFill>
                  <a:srgbClr val="FF0000"/>
                </a:solidFill>
              </a:rPr>
              <a:t>sa retraite </a:t>
            </a:r>
            <a:r>
              <a:rPr lang="fr-FR" sz="2000" dirty="0" smtClean="0"/>
              <a:t>et </a:t>
            </a:r>
            <a:r>
              <a:rPr lang="fr-FR" sz="2000" dirty="0" smtClean="0">
                <a:solidFill>
                  <a:srgbClr val="FF0000"/>
                </a:solidFill>
              </a:rPr>
              <a:t>j'ai continué sans elle</a:t>
            </a:r>
            <a:r>
              <a:rPr lang="fr-FR" sz="2000" dirty="0" smtClean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(</a:t>
            </a:r>
            <a:r>
              <a:rPr lang="fr-FR" sz="2000" dirty="0"/>
              <a:t>3) </a:t>
            </a:r>
            <a:r>
              <a:rPr lang="fr-FR" sz="2000" dirty="0" smtClean="0"/>
              <a:t>Hypothèse : </a:t>
            </a:r>
            <a:r>
              <a:rPr lang="fr-FR" sz="2000" b="1" dirty="0" smtClean="0"/>
              <a:t>la retraite + le métier de papa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Je </a:t>
            </a:r>
            <a:r>
              <a:rPr lang="fr-FR" sz="2000" dirty="0">
                <a:solidFill>
                  <a:srgbClr val="FF0000"/>
                </a:solidFill>
              </a:rPr>
              <a:t>n'ai jamais su </a:t>
            </a:r>
            <a:r>
              <a:rPr lang="fr-FR" sz="2000" dirty="0"/>
              <a:t>quel est exactement </a:t>
            </a:r>
            <a:r>
              <a:rPr lang="fr-FR" sz="2000" dirty="0">
                <a:solidFill>
                  <a:srgbClr val="FF0000"/>
                </a:solidFill>
              </a:rPr>
              <a:t>le métier de papa</a:t>
            </a:r>
            <a:r>
              <a:rPr lang="fr-FR" sz="2000" dirty="0"/>
              <a:t>. </a:t>
            </a:r>
            <a:endParaRPr lang="fr-FR" sz="2000" dirty="0" smtClean="0"/>
          </a:p>
          <a:p>
            <a:pPr>
              <a:lnSpc>
                <a:spcPct val="125000"/>
              </a:lnSpc>
            </a:pPr>
            <a:endParaRPr lang="fr-FR" sz="1600" b="1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A.</a:t>
            </a:r>
            <a:r>
              <a:rPr lang="fr-FR" dirty="0" smtClean="0"/>
              <a:t> C’est maintenant avec mon père que je travaille.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B.</a:t>
            </a:r>
            <a:r>
              <a:rPr lang="fr-FR" dirty="0" smtClean="0"/>
              <a:t> Des New-Yorkais comme tant d'autres.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>
                <a:solidFill>
                  <a:srgbClr val="9933FF"/>
                </a:solidFill>
              </a:rPr>
              <a:t>C.</a:t>
            </a:r>
            <a:r>
              <a:rPr lang="fr-FR" dirty="0" smtClean="0">
                <a:solidFill>
                  <a:srgbClr val="9933FF"/>
                </a:solidFill>
              </a:rPr>
              <a:t> Sa retraite de quoi, au juste? </a:t>
            </a:r>
            <a:endParaRPr lang="ru-RU" dirty="0" smtClean="0">
              <a:solidFill>
                <a:srgbClr val="9933FF"/>
              </a:solidFill>
            </a:endParaRPr>
          </a:p>
          <a:p>
            <a:pPr>
              <a:lnSpc>
                <a:spcPct val="125000"/>
              </a:lnSpc>
            </a:pPr>
            <a:r>
              <a:rPr lang="fr-FR" b="1" dirty="0" smtClean="0"/>
              <a:t>D.</a:t>
            </a:r>
            <a:r>
              <a:rPr lang="fr-FR" dirty="0" smtClean="0"/>
              <a:t> Il ne m’a jamais parlé de madame Dismaïlova.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E.</a:t>
            </a:r>
            <a:r>
              <a:rPr lang="fr-FR" dirty="0" smtClean="0"/>
              <a:t> Lui et maman sont installés maintenant dans un petit appartement de Greenwich Village.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F.</a:t>
            </a:r>
            <a:r>
              <a:rPr lang="fr-FR" dirty="0" smtClean="0"/>
              <a:t> Tout à l’heure on déjeunera ensemble. </a:t>
            </a:r>
            <a:endParaRPr lang="ru-RU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b="1" dirty="0" smtClean="0"/>
              <a:t>H.</a:t>
            </a:r>
            <a:r>
              <a:rPr lang="fr-FR" dirty="0" smtClean="0"/>
              <a:t> Avant notre départ pour l'Amérique, j'ai vécu mon enfance à Paris dans le Xe arrondissement.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J.</a:t>
            </a:r>
            <a:r>
              <a:rPr lang="fr-FR" dirty="0" smtClean="0"/>
              <a:t> Ensuite, je me suis mariée et j’ai eu ma fille. </a:t>
            </a:r>
            <a:endParaRPr lang="ru-RU" dirty="0" smtClean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4143372" y="2571744"/>
            <a:ext cx="107157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928926" y="2143116"/>
            <a:ext cx="164307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51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 smtClean="0">
                <a:solidFill>
                  <a:srgbClr val="FF0000"/>
                </a:solidFill>
              </a:rPr>
              <a:t>elle</a:t>
            </a:r>
            <a:r>
              <a:rPr lang="fr-FR" sz="2000" dirty="0" smtClean="0"/>
              <a:t> a pris </a:t>
            </a:r>
            <a:r>
              <a:rPr lang="fr-FR" sz="2000" dirty="0" smtClean="0">
                <a:solidFill>
                  <a:srgbClr val="FF0000"/>
                </a:solidFill>
              </a:rPr>
              <a:t>sa retraite </a:t>
            </a:r>
            <a:r>
              <a:rPr lang="fr-FR" sz="2000" dirty="0" smtClean="0"/>
              <a:t>et </a:t>
            </a:r>
            <a:r>
              <a:rPr lang="fr-FR" sz="2000" dirty="0" smtClean="0">
                <a:solidFill>
                  <a:srgbClr val="FF0000"/>
                </a:solidFill>
              </a:rPr>
              <a:t>j'ai continué sans elle</a:t>
            </a:r>
            <a:r>
              <a:rPr lang="fr-FR" sz="2000" dirty="0" smtClean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9933FF"/>
                </a:solidFill>
              </a:rPr>
              <a:t>Sa retraite de quoi, au juste?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Je </a:t>
            </a:r>
            <a:r>
              <a:rPr lang="fr-FR" sz="2000" dirty="0">
                <a:solidFill>
                  <a:srgbClr val="FF0000"/>
                </a:solidFill>
              </a:rPr>
              <a:t>n'ai jamais su </a:t>
            </a:r>
            <a:r>
              <a:rPr lang="fr-FR" sz="2000" dirty="0"/>
              <a:t>quel est exactement </a:t>
            </a:r>
            <a:r>
              <a:rPr lang="fr-FR" sz="2000" dirty="0">
                <a:solidFill>
                  <a:srgbClr val="FF0000"/>
                </a:solidFill>
              </a:rPr>
              <a:t>le métier de papa</a:t>
            </a:r>
            <a:r>
              <a:rPr lang="fr-FR" sz="2000" dirty="0"/>
              <a:t>. </a:t>
            </a:r>
            <a:endParaRPr lang="fr-FR" sz="2000" dirty="0" smtClean="0"/>
          </a:p>
          <a:p>
            <a:pPr>
              <a:lnSpc>
                <a:spcPct val="125000"/>
              </a:lnSpc>
            </a:pPr>
            <a:endParaRPr lang="fr-FR" sz="1600" b="1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A.</a:t>
            </a:r>
            <a:r>
              <a:rPr lang="fr-FR" dirty="0" smtClean="0"/>
              <a:t> C’est maintenant avec mon père que je travaille.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B.</a:t>
            </a:r>
            <a:r>
              <a:rPr lang="fr-FR" dirty="0" smtClean="0"/>
              <a:t> Des New-Yorkais comme tant d'autres. </a:t>
            </a:r>
            <a:endParaRPr lang="ru-RU" dirty="0" smtClean="0">
              <a:solidFill>
                <a:srgbClr val="9933FF"/>
              </a:solidFill>
            </a:endParaRPr>
          </a:p>
          <a:p>
            <a:pPr>
              <a:lnSpc>
                <a:spcPct val="125000"/>
              </a:lnSpc>
            </a:pPr>
            <a:r>
              <a:rPr lang="fr-FR" b="1" dirty="0" smtClean="0"/>
              <a:t>D.</a:t>
            </a:r>
            <a:r>
              <a:rPr lang="fr-FR" dirty="0" smtClean="0"/>
              <a:t> Il ne m’a jamais parlé de madame Dismaïlova.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E.</a:t>
            </a:r>
            <a:r>
              <a:rPr lang="fr-FR" dirty="0" smtClean="0"/>
              <a:t> Lui et maman sont installés maintenant dans un petit appartement de Greenwich Village.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F.</a:t>
            </a:r>
            <a:r>
              <a:rPr lang="fr-FR" dirty="0" smtClean="0"/>
              <a:t> Tout à l’heure on déjeunera ensemble. </a:t>
            </a:r>
            <a:endParaRPr lang="ru-RU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b="1" dirty="0" smtClean="0"/>
              <a:t>H.</a:t>
            </a:r>
            <a:r>
              <a:rPr lang="fr-FR" dirty="0" smtClean="0"/>
              <a:t> Avant notre départ pour l'Amérique, j'ai vécu mon enfance à Paris dans le Xe arrondissement. </a:t>
            </a:r>
            <a:endParaRPr lang="ru-RU" dirty="0" smtClean="0"/>
          </a:p>
          <a:p>
            <a:pPr>
              <a:lnSpc>
                <a:spcPct val="125000"/>
              </a:lnSpc>
            </a:pPr>
            <a:r>
              <a:rPr lang="fr-FR" b="1" dirty="0" smtClean="0"/>
              <a:t>J.</a:t>
            </a:r>
            <a:r>
              <a:rPr lang="fr-FR" dirty="0" smtClean="0"/>
              <a:t> Ensuite, je me suis mariée et j’ai eu ma fille.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91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 smtClean="0">
                <a:solidFill>
                  <a:srgbClr val="FF0000"/>
                </a:solidFill>
              </a:rPr>
              <a:t>elle</a:t>
            </a:r>
            <a:r>
              <a:rPr lang="fr-FR" sz="2000" dirty="0" smtClean="0"/>
              <a:t> a pris </a:t>
            </a:r>
            <a:r>
              <a:rPr lang="fr-FR" sz="2000" dirty="0" smtClean="0">
                <a:solidFill>
                  <a:srgbClr val="FF0000"/>
                </a:solidFill>
              </a:rPr>
              <a:t>sa retraite </a:t>
            </a:r>
            <a:r>
              <a:rPr lang="fr-FR" sz="2000" dirty="0" smtClean="0"/>
              <a:t>et </a:t>
            </a:r>
            <a:r>
              <a:rPr lang="fr-FR" sz="2000" dirty="0" smtClean="0">
                <a:solidFill>
                  <a:srgbClr val="FF0000"/>
                </a:solidFill>
              </a:rPr>
              <a:t>j'ai continué sans elle</a:t>
            </a:r>
            <a:r>
              <a:rPr lang="fr-FR" sz="2000" dirty="0" smtClean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9933FF"/>
                </a:solidFill>
              </a:rPr>
              <a:t>Sa retraite de quoi, au juste?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Je </a:t>
            </a:r>
            <a:r>
              <a:rPr lang="fr-FR" sz="2000" dirty="0">
                <a:solidFill>
                  <a:srgbClr val="FF0000"/>
                </a:solidFill>
              </a:rPr>
              <a:t>n'ai jamais su </a:t>
            </a:r>
            <a:r>
              <a:rPr lang="fr-FR" sz="2000" dirty="0"/>
              <a:t>quel est exactement </a:t>
            </a:r>
            <a:r>
              <a:rPr lang="fr-FR" sz="2000" dirty="0">
                <a:solidFill>
                  <a:srgbClr val="FF0000"/>
                </a:solidFill>
              </a:rPr>
              <a:t>le métier de papa</a:t>
            </a:r>
            <a:r>
              <a:rPr lang="fr-FR" sz="2000" dirty="0"/>
              <a:t>. </a:t>
            </a:r>
            <a:endParaRPr lang="fr-FR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(4) Hypothèse : </a:t>
            </a:r>
            <a:r>
              <a:rPr lang="fr-FR" sz="2000" b="1" dirty="0" smtClean="0"/>
              <a:t>information conclusive sur ce qui a été dit : la vie de famille (mère+père)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En somme</a:t>
            </a:r>
            <a:r>
              <a:rPr lang="fr-FR" sz="2000" dirty="0" smtClean="0"/>
              <a:t>, </a:t>
            </a:r>
            <a:r>
              <a:rPr lang="fr-FR" sz="2000" dirty="0" smtClean="0">
                <a:solidFill>
                  <a:srgbClr val="FF0000"/>
                </a:solidFill>
              </a:rPr>
              <a:t>rien</a:t>
            </a:r>
            <a:r>
              <a:rPr lang="fr-FR" sz="2000" dirty="0" smtClean="0"/>
              <a:t> à dire sur </a:t>
            </a:r>
            <a:r>
              <a:rPr lang="fr-FR" sz="2000" dirty="0" smtClean="0">
                <a:solidFill>
                  <a:srgbClr val="FF0000"/>
                </a:solidFill>
              </a:rPr>
              <a:t>nous</a:t>
            </a:r>
            <a:r>
              <a:rPr lang="fr-FR" sz="2000" dirty="0" smtClean="0"/>
              <a:t>. </a:t>
            </a:r>
          </a:p>
          <a:p>
            <a:pPr>
              <a:spcAft>
                <a:spcPts val="900"/>
              </a:spcAft>
            </a:pPr>
            <a:r>
              <a:rPr lang="fr-FR" sz="1600" b="1" strike="sngStrike" dirty="0" smtClean="0"/>
              <a:t>A.</a:t>
            </a:r>
            <a:r>
              <a:rPr lang="fr-FR" sz="1600" strike="sngStrike" dirty="0" smtClean="0"/>
              <a:t> C’est maintenant avec mon père que je travaille</a:t>
            </a:r>
            <a:r>
              <a:rPr lang="fr-FR" sz="1600" dirty="0" smtClean="0"/>
              <a:t>.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B.</a:t>
            </a:r>
            <a:r>
              <a:rPr lang="fr-FR" sz="1600" dirty="0" smtClean="0"/>
              <a:t> Des New-Yorkais comme tant d'autres. *</a:t>
            </a:r>
            <a:endParaRPr lang="ru-RU" sz="1600" dirty="0" smtClean="0">
              <a:solidFill>
                <a:srgbClr val="9933FF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D.</a:t>
            </a:r>
            <a:r>
              <a:rPr lang="fr-FR" sz="1600" dirty="0" smtClean="0"/>
              <a:t> Il ne m’a jamais parlé de madame Dismaïlova.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E.</a:t>
            </a:r>
            <a:r>
              <a:rPr lang="fr-FR" sz="1600" dirty="0" smtClean="0"/>
              <a:t> Lui et maman sont installés maintenant dans un petit appartement de Greenwich Village.*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F.</a:t>
            </a:r>
            <a:r>
              <a:rPr lang="fr-FR" sz="1600" dirty="0" smtClean="0"/>
              <a:t> Tout à l’heure on déjeunera ensemble. *</a:t>
            </a:r>
            <a:endParaRPr lang="ru-RU" sz="1600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H.</a:t>
            </a:r>
            <a:r>
              <a:rPr lang="fr-FR" sz="1600" dirty="0" smtClean="0"/>
              <a:t> Avant notre départ pour l'Amérique, j'ai vécu mon enfance à Paris dans le Xe arrondissement.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J.</a:t>
            </a:r>
            <a:r>
              <a:rPr lang="fr-FR" sz="1600" dirty="0" smtClean="0"/>
              <a:t> Ensuite, je me suis mariée et j’ai eu ma fille. </a:t>
            </a:r>
            <a:endParaRPr lang="ru-RU" sz="1600" dirty="0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000100" y="3357562"/>
            <a:ext cx="300039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500430" y="3429000"/>
            <a:ext cx="42148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 smtClean="0"/>
              <a:t>Ici </a:t>
            </a:r>
            <a:r>
              <a:rPr lang="fr-FR" sz="2000" dirty="0"/>
              <a:t>à New York, </a:t>
            </a:r>
            <a:r>
              <a:rPr lang="fr-FR" sz="2000" dirty="0">
                <a:solidFill>
                  <a:srgbClr val="FF0000"/>
                </a:solidFill>
              </a:rPr>
              <a:t>j'ai fait </a:t>
            </a:r>
            <a:r>
              <a:rPr lang="fr-FR" sz="2000" dirty="0"/>
              <a:t>partie d'une troupe de ballets </a:t>
            </a:r>
            <a:r>
              <a:rPr lang="fr-FR" sz="2000" dirty="0">
                <a:solidFill>
                  <a:srgbClr val="FF0000"/>
                </a:solidFill>
              </a:rPr>
              <a:t>pendant quelques années.</a:t>
            </a:r>
            <a:r>
              <a:rPr lang="fr-FR" sz="2000" dirty="0"/>
              <a:t>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Puis </a:t>
            </a:r>
            <a:r>
              <a:rPr lang="fr-FR" sz="2000" dirty="0" smtClean="0">
                <a:solidFill>
                  <a:srgbClr val="FF0000"/>
                </a:solidFill>
              </a:rPr>
              <a:t>elle</a:t>
            </a:r>
            <a:r>
              <a:rPr lang="fr-FR" sz="2000" dirty="0" smtClean="0"/>
              <a:t> a pris </a:t>
            </a:r>
            <a:r>
              <a:rPr lang="fr-FR" sz="2000" dirty="0" smtClean="0">
                <a:solidFill>
                  <a:srgbClr val="FF0000"/>
                </a:solidFill>
              </a:rPr>
              <a:t>sa retraite </a:t>
            </a:r>
            <a:r>
              <a:rPr lang="fr-FR" sz="2000" dirty="0" smtClean="0"/>
              <a:t>et </a:t>
            </a:r>
            <a:r>
              <a:rPr lang="fr-FR" sz="2000" dirty="0" smtClean="0">
                <a:solidFill>
                  <a:srgbClr val="FF0000"/>
                </a:solidFill>
              </a:rPr>
              <a:t>j'ai continué sans elle</a:t>
            </a:r>
            <a:r>
              <a:rPr lang="fr-FR" sz="2000" dirty="0" smtClean="0"/>
              <a:t>.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Mon </a:t>
            </a:r>
            <a:r>
              <a:rPr lang="fr-FR" sz="2000" dirty="0">
                <a:solidFill>
                  <a:srgbClr val="FF0000"/>
                </a:solidFill>
              </a:rPr>
              <a:t>père </a:t>
            </a:r>
            <a:r>
              <a:rPr lang="fr-FR" sz="2000" dirty="0"/>
              <a:t>lui </a:t>
            </a:r>
            <a:r>
              <a:rPr lang="fr-FR" sz="2000" dirty="0">
                <a:solidFill>
                  <a:srgbClr val="FF0000"/>
                </a:solidFill>
              </a:rPr>
              <a:t>aussi</a:t>
            </a:r>
            <a:r>
              <a:rPr lang="fr-FR" sz="2000" dirty="0"/>
              <a:t> devrait prendre </a:t>
            </a:r>
            <a:r>
              <a:rPr lang="fr-FR" sz="2000" dirty="0">
                <a:solidFill>
                  <a:srgbClr val="FF0000"/>
                </a:solidFill>
              </a:rPr>
              <a:t>sa retraite </a:t>
            </a:r>
            <a:r>
              <a:rPr lang="fr-FR" sz="2000" dirty="0"/>
              <a:t>mais il ne peut s'y résoudre</a:t>
            </a:r>
            <a:r>
              <a:rPr lang="fr-FR" sz="2000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9933FF"/>
                </a:solidFill>
              </a:rPr>
              <a:t>Sa retraite de quoi, au juste? </a:t>
            </a:r>
            <a:endParaRPr lang="ru-RU" sz="2000" dirty="0" smtClean="0"/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Je </a:t>
            </a:r>
            <a:r>
              <a:rPr lang="fr-FR" sz="2000" dirty="0">
                <a:solidFill>
                  <a:srgbClr val="FF0000"/>
                </a:solidFill>
              </a:rPr>
              <a:t>n'ai jamais su </a:t>
            </a:r>
            <a:r>
              <a:rPr lang="fr-FR" sz="2000" dirty="0"/>
              <a:t>quel est exactement </a:t>
            </a:r>
            <a:r>
              <a:rPr lang="fr-FR" sz="2000" dirty="0">
                <a:solidFill>
                  <a:srgbClr val="FF0000"/>
                </a:solidFill>
              </a:rPr>
              <a:t>le métier de papa</a:t>
            </a:r>
            <a:r>
              <a:rPr lang="fr-FR" sz="2000" dirty="0"/>
              <a:t>. </a:t>
            </a:r>
            <a:endParaRPr lang="fr-FR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/>
              <a:t>(4) Hypothèse : </a:t>
            </a:r>
            <a:r>
              <a:rPr lang="fr-FR" sz="2000" b="1" dirty="0" smtClean="0"/>
              <a:t>information conclusive sur ce qui a été dit : la vie de famille (mère+père)</a:t>
            </a:r>
            <a:r>
              <a:rPr lang="fr-FR" sz="2000" dirty="0" smtClean="0"/>
              <a:t> </a:t>
            </a:r>
            <a:endParaRPr lang="ru-RU" sz="2000" dirty="0" smtClean="0"/>
          </a:p>
          <a:p>
            <a:pPr>
              <a:spcAft>
                <a:spcPts val="900"/>
              </a:spcAft>
            </a:pPr>
            <a:r>
              <a:rPr lang="fr-FR" sz="2000" dirty="0" smtClean="0">
                <a:solidFill>
                  <a:srgbClr val="FF0000"/>
                </a:solidFill>
              </a:rPr>
              <a:t>En somme</a:t>
            </a:r>
            <a:r>
              <a:rPr lang="fr-FR" sz="2000" dirty="0" smtClean="0"/>
              <a:t>, </a:t>
            </a:r>
            <a:r>
              <a:rPr lang="fr-FR" sz="2000" dirty="0" smtClean="0">
                <a:solidFill>
                  <a:srgbClr val="FF0000"/>
                </a:solidFill>
              </a:rPr>
              <a:t>rien</a:t>
            </a:r>
            <a:r>
              <a:rPr lang="fr-FR" sz="2000" dirty="0" smtClean="0"/>
              <a:t> à dire sur </a:t>
            </a:r>
            <a:r>
              <a:rPr lang="fr-FR" sz="2000" dirty="0" smtClean="0">
                <a:solidFill>
                  <a:srgbClr val="FF0000"/>
                </a:solidFill>
              </a:rPr>
              <a:t>nous</a:t>
            </a:r>
            <a:r>
              <a:rPr lang="fr-FR" sz="2000" dirty="0" smtClean="0"/>
              <a:t>. </a:t>
            </a:r>
          </a:p>
          <a:p>
            <a:pPr>
              <a:lnSpc>
                <a:spcPct val="125000"/>
              </a:lnSpc>
            </a:pPr>
            <a:r>
              <a:rPr lang="fr-FR" sz="1600" b="1" dirty="0" smtClean="0"/>
              <a:t>B.</a:t>
            </a:r>
            <a:r>
              <a:rPr lang="fr-FR" sz="1600" dirty="0" smtClean="0"/>
              <a:t> Des New-Yorkais comme tant d'autres. *</a:t>
            </a:r>
            <a:endParaRPr lang="ru-RU" sz="1600" dirty="0" smtClean="0">
              <a:solidFill>
                <a:srgbClr val="9933FF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D.</a:t>
            </a:r>
            <a:r>
              <a:rPr lang="fr-FR" sz="1600" dirty="0" smtClean="0"/>
              <a:t> Il ne m’a jamais parlé de madame Dismaïlova.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E.</a:t>
            </a:r>
            <a:r>
              <a:rPr lang="fr-FR" sz="1600" dirty="0" smtClean="0"/>
              <a:t> </a:t>
            </a:r>
            <a:r>
              <a:rPr lang="fr-FR" sz="1600" dirty="0" smtClean="0">
                <a:solidFill>
                  <a:srgbClr val="993300"/>
                </a:solidFill>
              </a:rPr>
              <a:t>Lui et maman sont installés maintenant dans un petit appartement de Greenwich Village.*</a:t>
            </a:r>
            <a:endParaRPr lang="ru-RU" sz="1600" dirty="0" smtClean="0">
              <a:solidFill>
                <a:srgbClr val="993300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F.</a:t>
            </a:r>
            <a:r>
              <a:rPr lang="fr-FR" sz="1600" dirty="0" smtClean="0"/>
              <a:t> Tout à l’heure on déjeunera ensemble. *</a:t>
            </a:r>
            <a:endParaRPr lang="ru-RU" sz="1600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H.</a:t>
            </a:r>
            <a:r>
              <a:rPr lang="fr-FR" sz="1600" dirty="0" smtClean="0"/>
              <a:t> Avant notre départ pour l'Amérique, j'ai vécu mon enfance à Paris dans le Xe arrondissement.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J.</a:t>
            </a:r>
            <a:r>
              <a:rPr lang="fr-FR" sz="1600" dirty="0" smtClean="0"/>
              <a:t> Ensuite, je me suis mariée et j’ai eu ma fille. </a:t>
            </a:r>
            <a:endParaRPr lang="ru-RU" sz="1600" dirty="0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000100" y="3357562"/>
            <a:ext cx="300039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500430" y="3429000"/>
            <a:ext cx="42148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3" y="214313"/>
            <a:ext cx="8715375" cy="547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900"/>
              </a:spcAft>
            </a:pPr>
            <a:r>
              <a:rPr lang="ru-RU" sz="2400" b="1" dirty="0">
                <a:latin typeface="+mn-lt"/>
                <a:ea typeface="Calibri" pitchFamily="34" charset="0"/>
                <a:cs typeface="Times New Roman" pitchFamily="18" charset="0"/>
              </a:rPr>
              <a:t>Рекомендуемый алгоритм работы:</a:t>
            </a:r>
          </a:p>
          <a:p>
            <a:pPr eaLnBrk="0" hangingPunct="0">
              <a:spcAft>
                <a:spcPts val="900"/>
              </a:spcAft>
            </a:pP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1. Прочитать текст полностью для понимания общего смысла.</a:t>
            </a:r>
          </a:p>
          <a:p>
            <a:pPr eaLnBrk="0" hangingPunct="0">
              <a:spcAft>
                <a:spcPts val="900"/>
              </a:spcAft>
            </a:pP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2. При выборе варианта ответа, с одной стороны, не спешить, обязательно «проговаривая» все предложенные </a:t>
            </a:r>
            <a:r>
              <a:rPr lang="ru-RU" sz="2400" dirty="0" err="1">
                <a:latin typeface="+mn-lt"/>
                <a:ea typeface="Calibri" pitchFamily="34" charset="0"/>
                <a:cs typeface="Times New Roman" pitchFamily="18" charset="0"/>
              </a:rPr>
              <a:t>дистракторы</a:t>
            </a: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 в рабочем контексте, а с другой, не затягивать и в случае сомнения, идти дальше, помня о необходимости вернуться к ответу, после заполнения других пропусков. </a:t>
            </a:r>
          </a:p>
          <a:p>
            <a:pPr eaLnBrk="0" hangingPunct="0">
              <a:spcAft>
                <a:spcPts val="900"/>
              </a:spcAft>
            </a:pP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Часто такая тактика помогает найти правильное решение в сомнительных случаях.</a:t>
            </a:r>
          </a:p>
          <a:p>
            <a:pPr eaLnBrk="0" hangingPunct="0">
              <a:spcAft>
                <a:spcPts val="900"/>
              </a:spcAft>
            </a:pP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3. Обязательно перечитать текст после заполнения пропусков.</a:t>
            </a:r>
          </a:p>
          <a:p>
            <a:pPr eaLnBrk="0" hangingPunct="0">
              <a:spcAft>
                <a:spcPts val="900"/>
              </a:spcAft>
            </a:pPr>
            <a:r>
              <a:rPr lang="ru-RU" sz="2400" dirty="0">
                <a:latin typeface="+mn-lt"/>
                <a:ea typeface="Calibri" pitchFamily="34" charset="0"/>
                <a:cs typeface="Times New Roman" pitchFamily="18" charset="0"/>
              </a:rPr>
              <a:t>4. Перенести выбранные ответы в лист ответов.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83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/>
              <a:t>Ici </a:t>
            </a:r>
            <a:r>
              <a:rPr lang="fr-FR" dirty="0"/>
              <a:t>à New York, </a:t>
            </a:r>
            <a:r>
              <a:rPr lang="fr-FR" dirty="0">
                <a:solidFill>
                  <a:srgbClr val="FF0000"/>
                </a:solidFill>
              </a:rPr>
              <a:t>j'ai fait </a:t>
            </a:r>
            <a:r>
              <a:rPr lang="fr-FR" dirty="0"/>
              <a:t>partie d'une troupe de ballets </a:t>
            </a:r>
            <a:r>
              <a:rPr lang="fr-FR" dirty="0">
                <a:solidFill>
                  <a:srgbClr val="FF0000"/>
                </a:solidFill>
              </a:rPr>
              <a:t>pendant quelques années.</a:t>
            </a:r>
            <a:r>
              <a:rPr lang="fr-FR" dirty="0"/>
              <a:t>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dirty="0" smtClean="0"/>
              <a:t>Puis </a:t>
            </a:r>
            <a:r>
              <a:rPr lang="fr-FR" dirty="0" smtClean="0">
                <a:solidFill>
                  <a:srgbClr val="FF0000"/>
                </a:solidFill>
              </a:rPr>
              <a:t>elle</a:t>
            </a:r>
            <a:r>
              <a:rPr lang="fr-FR" dirty="0" smtClean="0"/>
              <a:t> a pris </a:t>
            </a:r>
            <a:r>
              <a:rPr lang="fr-FR" dirty="0" smtClean="0">
                <a:solidFill>
                  <a:srgbClr val="FF0000"/>
                </a:solidFill>
              </a:rPr>
              <a:t>sa retraite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FF0000"/>
                </a:solidFill>
              </a:rPr>
              <a:t>j'ai continué sans elle</a:t>
            </a:r>
            <a:r>
              <a:rPr lang="fr-FR" dirty="0" smtClean="0"/>
              <a:t>.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</a:rPr>
              <a:t>Mon </a:t>
            </a:r>
            <a:r>
              <a:rPr lang="fr-FR" dirty="0">
                <a:solidFill>
                  <a:srgbClr val="FF0000"/>
                </a:solidFill>
              </a:rPr>
              <a:t>père </a:t>
            </a:r>
            <a:r>
              <a:rPr lang="fr-FR" dirty="0"/>
              <a:t>lui </a:t>
            </a:r>
            <a:r>
              <a:rPr lang="fr-FR" dirty="0">
                <a:solidFill>
                  <a:srgbClr val="FF0000"/>
                </a:solidFill>
              </a:rPr>
              <a:t>aussi</a:t>
            </a:r>
            <a:r>
              <a:rPr lang="fr-FR" dirty="0"/>
              <a:t> devrait prendre </a:t>
            </a:r>
            <a:r>
              <a:rPr lang="fr-FR" dirty="0">
                <a:solidFill>
                  <a:srgbClr val="FF0000"/>
                </a:solidFill>
              </a:rPr>
              <a:t>sa retraite </a:t>
            </a:r>
            <a:r>
              <a:rPr lang="fr-FR" dirty="0"/>
              <a:t>mais il ne peut s'y résoudre</a:t>
            </a:r>
            <a:r>
              <a:rPr lang="fr-FR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9933FF"/>
                </a:solidFill>
              </a:rPr>
              <a:t>Sa retraite de quoi, au juste?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</a:rPr>
              <a:t>Je </a:t>
            </a:r>
            <a:r>
              <a:rPr lang="fr-FR" dirty="0">
                <a:solidFill>
                  <a:srgbClr val="FF0000"/>
                </a:solidFill>
              </a:rPr>
              <a:t>n'ai jamais su </a:t>
            </a:r>
            <a:r>
              <a:rPr lang="fr-FR" dirty="0"/>
              <a:t>quel est exactement </a:t>
            </a:r>
            <a:r>
              <a:rPr lang="fr-FR" dirty="0">
                <a:solidFill>
                  <a:srgbClr val="FF0000"/>
                </a:solidFill>
              </a:rPr>
              <a:t>le métier de papa</a:t>
            </a:r>
            <a:r>
              <a:rPr lang="fr-FR" dirty="0"/>
              <a:t>. </a:t>
            </a:r>
            <a:endParaRPr lang="fr-FR" dirty="0" smtClean="0"/>
          </a:p>
          <a:p>
            <a:pPr>
              <a:spcAft>
                <a:spcPts val="0"/>
              </a:spcAft>
            </a:pPr>
            <a:r>
              <a:rPr lang="fr-FR" dirty="0" smtClean="0">
                <a:solidFill>
                  <a:srgbClr val="993300"/>
                </a:solidFill>
              </a:rPr>
              <a:t>Lui et maman sont installés maintenant dans un petit appartement de Greenwich Village.</a:t>
            </a:r>
            <a:endParaRPr lang="ru-RU" dirty="0" smtClean="0"/>
          </a:p>
          <a:p>
            <a:pPr>
              <a:spcAft>
                <a:spcPts val="900"/>
              </a:spcAft>
            </a:pPr>
            <a:r>
              <a:rPr lang="fr-FR" dirty="0" smtClean="0">
                <a:solidFill>
                  <a:srgbClr val="FF0000"/>
                </a:solidFill>
              </a:rPr>
              <a:t>En somme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FF0000"/>
                </a:solidFill>
              </a:rPr>
              <a:t>rien</a:t>
            </a:r>
            <a:r>
              <a:rPr lang="fr-FR" dirty="0" smtClean="0"/>
              <a:t> à dire sur </a:t>
            </a:r>
            <a:r>
              <a:rPr lang="fr-FR" dirty="0" smtClean="0">
                <a:solidFill>
                  <a:srgbClr val="FF0000"/>
                </a:solidFill>
              </a:rPr>
              <a:t>nous</a:t>
            </a:r>
            <a:r>
              <a:rPr lang="fr-FR" dirty="0" smtClean="0"/>
              <a:t>. </a:t>
            </a:r>
          </a:p>
          <a:p>
            <a:pPr>
              <a:spcAft>
                <a:spcPts val="700"/>
              </a:spcAft>
            </a:pPr>
            <a:r>
              <a:rPr lang="fr-FR" dirty="0" smtClean="0"/>
              <a:t>(5) Hypothèse : </a:t>
            </a:r>
            <a:r>
              <a:rPr lang="fr-FR" b="1" dirty="0" smtClean="0"/>
              <a:t>nous et les autres</a:t>
            </a:r>
            <a:endParaRPr lang="ru-RU" dirty="0" smtClean="0"/>
          </a:p>
          <a:p>
            <a:pPr>
              <a:spcAft>
                <a:spcPts val="700"/>
              </a:spcAft>
            </a:pPr>
            <a:r>
              <a:rPr lang="fr-FR" dirty="0" smtClean="0">
                <a:solidFill>
                  <a:srgbClr val="FF0000"/>
                </a:solidFill>
              </a:rPr>
              <a:t>La seule chose </a:t>
            </a:r>
            <a:r>
              <a:rPr lang="fr-FR" dirty="0" smtClean="0"/>
              <a:t>pourrait </a:t>
            </a:r>
            <a:r>
              <a:rPr lang="fr-FR" dirty="0" smtClean="0">
                <a:solidFill>
                  <a:srgbClr val="FF0000"/>
                </a:solidFill>
              </a:rPr>
              <a:t>paraître</a:t>
            </a:r>
            <a:r>
              <a:rPr lang="fr-FR" dirty="0" smtClean="0"/>
              <a:t> un peu </a:t>
            </a:r>
            <a:r>
              <a:rPr lang="fr-FR" dirty="0" smtClean="0">
                <a:solidFill>
                  <a:srgbClr val="FF0000"/>
                </a:solidFill>
              </a:rPr>
              <a:t>étrange</a:t>
            </a:r>
            <a:r>
              <a:rPr lang="fr-FR" dirty="0" smtClean="0"/>
              <a:t>... </a:t>
            </a:r>
            <a:endParaRPr lang="ru-RU" dirty="0" smtClean="0"/>
          </a:p>
          <a:p>
            <a:pPr>
              <a:spcAft>
                <a:spcPts val="700"/>
              </a:spcAft>
            </a:pPr>
            <a:r>
              <a:rPr lang="fr-FR" dirty="0" smtClean="0"/>
              <a:t>(6) Hypothèse : </a:t>
            </a:r>
            <a:r>
              <a:rPr lang="fr-FR" b="1" dirty="0" smtClean="0"/>
              <a:t>événement d’il y a 30 ans</a:t>
            </a:r>
            <a:endParaRPr lang="fr-FR" dirty="0" smtClean="0"/>
          </a:p>
          <a:p>
            <a:pPr>
              <a:spcAft>
                <a:spcPts val="700"/>
              </a:spcAft>
            </a:pPr>
            <a:r>
              <a:rPr lang="fr-FR" dirty="0" smtClean="0"/>
              <a:t>Voilà presque </a:t>
            </a:r>
            <a:r>
              <a:rPr lang="fr-FR" dirty="0" smtClean="0">
                <a:solidFill>
                  <a:srgbClr val="FF0000"/>
                </a:solidFill>
              </a:rPr>
              <a:t>trente ans de cela.</a:t>
            </a:r>
            <a:endParaRPr lang="fr-FR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B.</a:t>
            </a:r>
            <a:r>
              <a:rPr lang="fr-FR" sz="1600" dirty="0" smtClean="0"/>
              <a:t> </a:t>
            </a:r>
            <a:r>
              <a:rPr lang="fr-FR" sz="1600" dirty="0" smtClean="0">
                <a:solidFill>
                  <a:srgbClr val="660066"/>
                </a:solidFill>
              </a:rPr>
              <a:t>Des New-Yorkais comme tant d'autres. </a:t>
            </a:r>
            <a:r>
              <a:rPr lang="fr-FR" sz="1600" dirty="0" smtClean="0"/>
              <a:t>*</a:t>
            </a:r>
            <a:endParaRPr lang="ru-RU" sz="1600" dirty="0" smtClean="0">
              <a:solidFill>
                <a:srgbClr val="9933FF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D.</a:t>
            </a:r>
            <a:r>
              <a:rPr lang="fr-FR" sz="1600" dirty="0" smtClean="0"/>
              <a:t> Il ne m’a jamais parlé de madame Dismaïlova. </a:t>
            </a:r>
            <a:endParaRPr lang="ru-RU" sz="1600" dirty="0" smtClean="0">
              <a:solidFill>
                <a:srgbClr val="993300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F.</a:t>
            </a:r>
            <a:r>
              <a:rPr lang="fr-FR" sz="1600" dirty="0" smtClean="0"/>
              <a:t> Tout à l’heure on déjeunera ensemble. *</a:t>
            </a:r>
            <a:endParaRPr lang="ru-RU" sz="1600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H.</a:t>
            </a:r>
            <a:r>
              <a:rPr lang="fr-FR" sz="1600" dirty="0" smtClean="0"/>
              <a:t> Avant notre départ pour l'Amérique, j'ai vécu mon enfance à Paris dans le Xe arrondissement. </a:t>
            </a:r>
            <a:endParaRPr lang="ru-RU" sz="1600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J.</a:t>
            </a:r>
            <a:r>
              <a:rPr lang="fr-FR" sz="1600" dirty="0" smtClean="0"/>
              <a:t> Ensuite, je me suis mariée et j’ai eu ma fille. </a:t>
            </a:r>
            <a:endParaRPr lang="ru-RU" sz="1600" dirty="0" smtClean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143108" y="3286124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071802" y="3714752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0"/>
            <a:ext cx="8785225" cy="683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/>
              <a:t>Ici </a:t>
            </a:r>
            <a:r>
              <a:rPr lang="fr-FR" dirty="0"/>
              <a:t>à New York, </a:t>
            </a:r>
            <a:r>
              <a:rPr lang="fr-FR" dirty="0">
                <a:solidFill>
                  <a:srgbClr val="FF0000"/>
                </a:solidFill>
              </a:rPr>
              <a:t>j'ai fait </a:t>
            </a:r>
            <a:r>
              <a:rPr lang="fr-FR" dirty="0"/>
              <a:t>partie d'une troupe de ballets </a:t>
            </a:r>
            <a:r>
              <a:rPr lang="fr-FR" dirty="0">
                <a:solidFill>
                  <a:srgbClr val="FF0000"/>
                </a:solidFill>
              </a:rPr>
              <a:t>pendant quelques années.</a:t>
            </a:r>
            <a:r>
              <a:rPr lang="fr-FR" dirty="0"/>
              <a:t>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dirty="0" smtClean="0"/>
              <a:t>Puis </a:t>
            </a:r>
            <a:r>
              <a:rPr lang="fr-FR" dirty="0" smtClean="0">
                <a:solidFill>
                  <a:srgbClr val="FF0000"/>
                </a:solidFill>
              </a:rPr>
              <a:t>elle</a:t>
            </a:r>
            <a:r>
              <a:rPr lang="fr-FR" dirty="0" smtClean="0"/>
              <a:t> a pris </a:t>
            </a:r>
            <a:r>
              <a:rPr lang="fr-FR" dirty="0" smtClean="0">
                <a:solidFill>
                  <a:srgbClr val="FF0000"/>
                </a:solidFill>
              </a:rPr>
              <a:t>sa retraite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FF0000"/>
                </a:solidFill>
              </a:rPr>
              <a:t>j'ai continué sans elle</a:t>
            </a:r>
            <a:r>
              <a:rPr lang="fr-FR" dirty="0" smtClean="0"/>
              <a:t>.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</a:rPr>
              <a:t>Mon </a:t>
            </a:r>
            <a:r>
              <a:rPr lang="fr-FR" dirty="0">
                <a:solidFill>
                  <a:srgbClr val="FF0000"/>
                </a:solidFill>
              </a:rPr>
              <a:t>père </a:t>
            </a:r>
            <a:r>
              <a:rPr lang="fr-FR" dirty="0"/>
              <a:t>lui </a:t>
            </a:r>
            <a:r>
              <a:rPr lang="fr-FR" dirty="0">
                <a:solidFill>
                  <a:srgbClr val="FF0000"/>
                </a:solidFill>
              </a:rPr>
              <a:t>aussi</a:t>
            </a:r>
            <a:r>
              <a:rPr lang="fr-FR" dirty="0"/>
              <a:t> devrait prendre </a:t>
            </a:r>
            <a:r>
              <a:rPr lang="fr-FR" dirty="0">
                <a:solidFill>
                  <a:srgbClr val="FF0000"/>
                </a:solidFill>
              </a:rPr>
              <a:t>sa retraite </a:t>
            </a:r>
            <a:r>
              <a:rPr lang="fr-FR" dirty="0"/>
              <a:t>mais il ne peut s'y résoudre</a:t>
            </a:r>
            <a:r>
              <a:rPr lang="fr-FR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9933FF"/>
                </a:solidFill>
              </a:rPr>
              <a:t>Sa retraite de quoi, au juste?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</a:rPr>
              <a:t>Je </a:t>
            </a:r>
            <a:r>
              <a:rPr lang="fr-FR" dirty="0">
                <a:solidFill>
                  <a:srgbClr val="FF0000"/>
                </a:solidFill>
              </a:rPr>
              <a:t>n'ai jamais su </a:t>
            </a:r>
            <a:r>
              <a:rPr lang="fr-FR" dirty="0"/>
              <a:t>quel est exactement </a:t>
            </a:r>
            <a:r>
              <a:rPr lang="fr-FR" dirty="0">
                <a:solidFill>
                  <a:srgbClr val="FF0000"/>
                </a:solidFill>
              </a:rPr>
              <a:t>le métier de papa</a:t>
            </a:r>
            <a:r>
              <a:rPr lang="fr-FR" dirty="0"/>
              <a:t>. </a:t>
            </a:r>
            <a:endParaRPr lang="fr-FR" dirty="0" smtClean="0"/>
          </a:p>
          <a:p>
            <a:pPr>
              <a:spcAft>
                <a:spcPts val="0"/>
              </a:spcAft>
            </a:pPr>
            <a:r>
              <a:rPr lang="fr-FR" dirty="0" smtClean="0">
                <a:solidFill>
                  <a:srgbClr val="993300"/>
                </a:solidFill>
              </a:rPr>
              <a:t>Lui et maman sont installés maintenant dans un petit appartement de Greenwich Village.</a:t>
            </a:r>
            <a:endParaRPr lang="ru-RU" dirty="0" smtClean="0"/>
          </a:p>
          <a:p>
            <a:pPr>
              <a:spcAft>
                <a:spcPts val="900"/>
              </a:spcAft>
            </a:pPr>
            <a:r>
              <a:rPr lang="fr-FR" dirty="0" smtClean="0">
                <a:solidFill>
                  <a:srgbClr val="FF0000"/>
                </a:solidFill>
              </a:rPr>
              <a:t>En somme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FF0000"/>
                </a:solidFill>
              </a:rPr>
              <a:t>rien</a:t>
            </a:r>
            <a:r>
              <a:rPr lang="fr-FR" dirty="0" smtClean="0"/>
              <a:t> à dire sur </a:t>
            </a:r>
            <a:r>
              <a:rPr lang="fr-FR" dirty="0" smtClean="0">
                <a:solidFill>
                  <a:srgbClr val="FF0000"/>
                </a:solidFill>
              </a:rPr>
              <a:t>nous</a:t>
            </a:r>
            <a:r>
              <a:rPr lang="fr-FR" dirty="0" smtClean="0"/>
              <a:t>. </a:t>
            </a:r>
          </a:p>
          <a:p>
            <a:pPr>
              <a:spcAft>
                <a:spcPts val="700"/>
              </a:spcAft>
            </a:pPr>
            <a:r>
              <a:rPr lang="fr-FR" dirty="0" smtClean="0">
                <a:solidFill>
                  <a:srgbClr val="660066"/>
                </a:solidFill>
              </a:rPr>
              <a:t>Des New-Yorkais comme tant d'autres.</a:t>
            </a:r>
            <a:endParaRPr lang="ru-RU" dirty="0" smtClean="0"/>
          </a:p>
          <a:p>
            <a:pPr>
              <a:spcAft>
                <a:spcPts val="700"/>
              </a:spcAft>
            </a:pPr>
            <a:r>
              <a:rPr lang="fr-FR" dirty="0" smtClean="0">
                <a:solidFill>
                  <a:srgbClr val="FF0000"/>
                </a:solidFill>
              </a:rPr>
              <a:t>La seule chose </a:t>
            </a:r>
            <a:r>
              <a:rPr lang="fr-FR" dirty="0" smtClean="0"/>
              <a:t>pourrait </a:t>
            </a:r>
            <a:r>
              <a:rPr lang="fr-FR" dirty="0" smtClean="0">
                <a:solidFill>
                  <a:srgbClr val="FF0000"/>
                </a:solidFill>
              </a:rPr>
              <a:t>paraître</a:t>
            </a:r>
            <a:r>
              <a:rPr lang="fr-FR" dirty="0" smtClean="0"/>
              <a:t> un peu </a:t>
            </a:r>
            <a:r>
              <a:rPr lang="fr-FR" dirty="0" smtClean="0">
                <a:solidFill>
                  <a:srgbClr val="FF0000"/>
                </a:solidFill>
              </a:rPr>
              <a:t>étrange</a:t>
            </a:r>
            <a:r>
              <a:rPr lang="fr-FR" dirty="0" smtClean="0"/>
              <a:t>... </a:t>
            </a:r>
            <a:endParaRPr lang="ru-RU" dirty="0" smtClean="0"/>
          </a:p>
          <a:p>
            <a:pPr>
              <a:spcAft>
                <a:spcPts val="700"/>
              </a:spcAft>
            </a:pPr>
            <a:r>
              <a:rPr lang="fr-FR" dirty="0" smtClean="0"/>
              <a:t>(6) Hypothèse : </a:t>
            </a:r>
            <a:r>
              <a:rPr lang="fr-FR" b="1" dirty="0" smtClean="0"/>
              <a:t>événement d’il y a 30 ans</a:t>
            </a:r>
            <a:endParaRPr lang="fr-FR" dirty="0" smtClean="0"/>
          </a:p>
          <a:p>
            <a:pPr>
              <a:spcAft>
                <a:spcPts val="700"/>
              </a:spcAft>
            </a:pPr>
            <a:r>
              <a:rPr lang="fr-FR" dirty="0" smtClean="0"/>
              <a:t>Voilà presque </a:t>
            </a:r>
            <a:r>
              <a:rPr lang="fr-FR" dirty="0" smtClean="0">
                <a:solidFill>
                  <a:srgbClr val="FF0000"/>
                </a:solidFill>
              </a:rPr>
              <a:t>trente ans de cela.</a:t>
            </a:r>
            <a:endParaRPr lang="fr-FR" dirty="0" smtClean="0"/>
          </a:p>
          <a:p>
            <a:pPr>
              <a:lnSpc>
                <a:spcPct val="125000"/>
              </a:lnSpc>
            </a:pPr>
            <a:endParaRPr lang="ru-RU" sz="1600" b="1" dirty="0" smtClean="0"/>
          </a:p>
          <a:p>
            <a:pPr>
              <a:lnSpc>
                <a:spcPct val="125000"/>
              </a:lnSpc>
            </a:pPr>
            <a:r>
              <a:rPr lang="fr-FR" sz="1600" b="1" dirty="0" smtClean="0"/>
              <a:t>D.</a:t>
            </a:r>
            <a:r>
              <a:rPr lang="fr-FR" sz="1600" dirty="0" smtClean="0"/>
              <a:t> Il ne m’a jamais parlé de madame Dismaïlova. </a:t>
            </a:r>
            <a:endParaRPr lang="ru-RU" sz="1600" dirty="0" smtClean="0">
              <a:solidFill>
                <a:srgbClr val="993300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F.</a:t>
            </a:r>
            <a:r>
              <a:rPr lang="fr-FR" sz="1600" dirty="0" smtClean="0"/>
              <a:t> Tout à l’heure on déjeunera ensemble. *</a:t>
            </a:r>
            <a:endParaRPr lang="ru-RU" sz="1600" dirty="0" smtClean="0">
              <a:solidFill>
                <a:srgbClr val="0033CC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H.</a:t>
            </a:r>
            <a:r>
              <a:rPr lang="fr-FR" sz="1600" dirty="0" smtClean="0"/>
              <a:t> </a:t>
            </a:r>
            <a:r>
              <a:rPr lang="fr-FR" sz="1600" dirty="0" smtClean="0">
                <a:solidFill>
                  <a:srgbClr val="FF00FF"/>
                </a:solidFill>
              </a:rPr>
              <a:t>Avant notre départ pour l'Amérique, j'ai vécu mon enfance à Paris dans le Xe arrondissement. </a:t>
            </a:r>
            <a:endParaRPr lang="ru-RU" sz="1600" dirty="0" smtClean="0">
              <a:solidFill>
                <a:srgbClr val="FF00FF"/>
              </a:solidFill>
            </a:endParaRPr>
          </a:p>
          <a:p>
            <a:pPr>
              <a:lnSpc>
                <a:spcPct val="125000"/>
              </a:lnSpc>
            </a:pPr>
            <a:r>
              <a:rPr lang="fr-FR" sz="1600" b="1" dirty="0" smtClean="0"/>
              <a:t>J.</a:t>
            </a:r>
            <a:r>
              <a:rPr lang="fr-FR" sz="1600" dirty="0" smtClean="0"/>
              <a:t> Ensuite, je me suis mariée et j’ai eu ma fille. </a:t>
            </a:r>
            <a:endParaRPr lang="ru-RU" sz="1600" dirty="0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285984" y="4429132"/>
            <a:ext cx="171451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500298" y="4071942"/>
            <a:ext cx="207170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000100" y="3714752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6"/>
          <p:cNvSpPr>
            <a:spLocks noChangeArrowheads="1"/>
          </p:cNvSpPr>
          <p:nvPr/>
        </p:nvSpPr>
        <p:spPr bwMode="auto">
          <a:xfrm>
            <a:off x="142844" y="357166"/>
            <a:ext cx="878522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600"/>
              </a:spcAft>
            </a:pPr>
            <a:r>
              <a:rPr lang="fr-FR" dirty="0" smtClean="0"/>
              <a:t>Ici </a:t>
            </a:r>
            <a:r>
              <a:rPr lang="fr-FR" dirty="0"/>
              <a:t>à New York, </a:t>
            </a:r>
            <a:r>
              <a:rPr lang="fr-FR" dirty="0">
                <a:solidFill>
                  <a:srgbClr val="FF0000"/>
                </a:solidFill>
              </a:rPr>
              <a:t>j'ai fait </a:t>
            </a:r>
            <a:r>
              <a:rPr lang="fr-FR" dirty="0"/>
              <a:t>partie d'une troupe de ballets </a:t>
            </a:r>
            <a:r>
              <a:rPr lang="fr-FR" dirty="0">
                <a:solidFill>
                  <a:srgbClr val="FF0000"/>
                </a:solidFill>
              </a:rPr>
              <a:t>pendant quelques années.</a:t>
            </a:r>
            <a:r>
              <a:rPr lang="fr-FR" dirty="0"/>
              <a:t>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33CC"/>
                </a:solidFill>
              </a:rPr>
              <a:t>Ensuite, j'ai dirigé avec ma mère un cours de danse. </a:t>
            </a:r>
          </a:p>
          <a:p>
            <a:pPr>
              <a:spcAft>
                <a:spcPts val="600"/>
              </a:spcAft>
            </a:pPr>
            <a:r>
              <a:rPr lang="fr-FR" dirty="0" smtClean="0"/>
              <a:t>Puis </a:t>
            </a:r>
            <a:r>
              <a:rPr lang="fr-FR" dirty="0" smtClean="0">
                <a:solidFill>
                  <a:srgbClr val="FF0000"/>
                </a:solidFill>
              </a:rPr>
              <a:t>elle</a:t>
            </a:r>
            <a:r>
              <a:rPr lang="fr-FR" dirty="0" smtClean="0"/>
              <a:t> a pris </a:t>
            </a:r>
            <a:r>
              <a:rPr lang="fr-FR" dirty="0" smtClean="0">
                <a:solidFill>
                  <a:srgbClr val="FF0000"/>
                </a:solidFill>
              </a:rPr>
              <a:t>sa retraite </a:t>
            </a:r>
            <a:r>
              <a:rPr lang="fr-FR" dirty="0" smtClean="0"/>
              <a:t>et </a:t>
            </a:r>
            <a:r>
              <a:rPr lang="fr-FR" dirty="0" smtClean="0">
                <a:solidFill>
                  <a:srgbClr val="FF0000"/>
                </a:solidFill>
              </a:rPr>
              <a:t>j'ai continué sans elle</a:t>
            </a:r>
            <a:r>
              <a:rPr lang="fr-FR" dirty="0" smtClean="0"/>
              <a:t>.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8A3E"/>
                </a:solidFill>
              </a:rPr>
              <a:t>C'est maintenant avec ma fille que je travaille.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</a:rPr>
              <a:t>Mon </a:t>
            </a:r>
            <a:r>
              <a:rPr lang="fr-FR" dirty="0">
                <a:solidFill>
                  <a:srgbClr val="FF0000"/>
                </a:solidFill>
              </a:rPr>
              <a:t>père </a:t>
            </a:r>
            <a:r>
              <a:rPr lang="fr-FR" dirty="0"/>
              <a:t>lui </a:t>
            </a:r>
            <a:r>
              <a:rPr lang="fr-FR" dirty="0">
                <a:solidFill>
                  <a:srgbClr val="FF0000"/>
                </a:solidFill>
              </a:rPr>
              <a:t>aussi</a:t>
            </a:r>
            <a:r>
              <a:rPr lang="fr-FR" dirty="0"/>
              <a:t> devrait prendre </a:t>
            </a:r>
            <a:r>
              <a:rPr lang="fr-FR" dirty="0">
                <a:solidFill>
                  <a:srgbClr val="FF0000"/>
                </a:solidFill>
              </a:rPr>
              <a:t>sa retraite </a:t>
            </a:r>
            <a:r>
              <a:rPr lang="fr-FR" dirty="0"/>
              <a:t>mais il ne peut s'y résoudre</a:t>
            </a:r>
            <a:r>
              <a:rPr lang="fr-FR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9933FF"/>
                </a:solidFill>
              </a:rPr>
              <a:t>Sa retraite de quoi, au juste? </a:t>
            </a:r>
            <a:endParaRPr lang="ru-RU" dirty="0" smtClean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</a:rPr>
              <a:t>Je </a:t>
            </a:r>
            <a:r>
              <a:rPr lang="fr-FR" dirty="0">
                <a:solidFill>
                  <a:srgbClr val="FF0000"/>
                </a:solidFill>
              </a:rPr>
              <a:t>n'ai jamais su </a:t>
            </a:r>
            <a:r>
              <a:rPr lang="fr-FR" dirty="0"/>
              <a:t>quel est exactement </a:t>
            </a:r>
            <a:r>
              <a:rPr lang="fr-FR" dirty="0">
                <a:solidFill>
                  <a:srgbClr val="FF0000"/>
                </a:solidFill>
              </a:rPr>
              <a:t>le métier de papa</a:t>
            </a:r>
            <a:r>
              <a:rPr lang="fr-FR" dirty="0"/>
              <a:t>. </a:t>
            </a:r>
            <a:endParaRPr lang="fr-FR" dirty="0" smtClean="0"/>
          </a:p>
          <a:p>
            <a:pPr>
              <a:spcAft>
                <a:spcPts val="0"/>
              </a:spcAft>
            </a:pPr>
            <a:r>
              <a:rPr lang="fr-FR" dirty="0" smtClean="0">
                <a:solidFill>
                  <a:srgbClr val="993300"/>
                </a:solidFill>
              </a:rPr>
              <a:t>Lui et maman sont installés maintenant dans un petit appartement de Greenwich Village.</a:t>
            </a:r>
            <a:endParaRPr lang="ru-RU" dirty="0" smtClean="0"/>
          </a:p>
          <a:p>
            <a:pPr>
              <a:spcAft>
                <a:spcPts val="900"/>
              </a:spcAft>
            </a:pPr>
            <a:r>
              <a:rPr lang="fr-FR" dirty="0" smtClean="0">
                <a:solidFill>
                  <a:srgbClr val="FF0000"/>
                </a:solidFill>
              </a:rPr>
              <a:t>En somme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FF0000"/>
                </a:solidFill>
              </a:rPr>
              <a:t>rien</a:t>
            </a:r>
            <a:r>
              <a:rPr lang="fr-FR" dirty="0" smtClean="0"/>
              <a:t> à dire sur </a:t>
            </a:r>
            <a:r>
              <a:rPr lang="fr-FR" dirty="0" smtClean="0">
                <a:solidFill>
                  <a:srgbClr val="FF0000"/>
                </a:solidFill>
              </a:rPr>
              <a:t>nous</a:t>
            </a:r>
            <a:r>
              <a:rPr lang="fr-FR" dirty="0" smtClean="0"/>
              <a:t>. </a:t>
            </a:r>
          </a:p>
          <a:p>
            <a:pPr>
              <a:spcAft>
                <a:spcPts val="700"/>
              </a:spcAft>
            </a:pPr>
            <a:r>
              <a:rPr lang="fr-FR" dirty="0" smtClean="0">
                <a:solidFill>
                  <a:srgbClr val="660066"/>
                </a:solidFill>
              </a:rPr>
              <a:t>Des New-Yorkais comme tant d'autres.</a:t>
            </a:r>
            <a:endParaRPr lang="ru-RU" dirty="0" smtClean="0"/>
          </a:p>
          <a:p>
            <a:pPr>
              <a:spcAft>
                <a:spcPts val="700"/>
              </a:spcAft>
            </a:pPr>
            <a:r>
              <a:rPr lang="fr-FR" dirty="0" smtClean="0">
                <a:solidFill>
                  <a:srgbClr val="FF0000"/>
                </a:solidFill>
              </a:rPr>
              <a:t>La seule chose </a:t>
            </a:r>
            <a:r>
              <a:rPr lang="fr-FR" dirty="0" smtClean="0"/>
              <a:t>pourrait </a:t>
            </a:r>
            <a:r>
              <a:rPr lang="fr-FR" dirty="0" smtClean="0">
                <a:solidFill>
                  <a:srgbClr val="FF0000"/>
                </a:solidFill>
              </a:rPr>
              <a:t>paraître</a:t>
            </a:r>
            <a:r>
              <a:rPr lang="fr-FR" dirty="0" smtClean="0"/>
              <a:t> un peu </a:t>
            </a:r>
            <a:r>
              <a:rPr lang="fr-FR" dirty="0" smtClean="0">
                <a:solidFill>
                  <a:srgbClr val="FF0000"/>
                </a:solidFill>
              </a:rPr>
              <a:t>étrange</a:t>
            </a:r>
            <a:r>
              <a:rPr lang="fr-FR" dirty="0" smtClean="0"/>
              <a:t>... </a:t>
            </a:r>
            <a:endParaRPr lang="ru-RU" dirty="0" smtClean="0"/>
          </a:p>
          <a:p>
            <a:pPr>
              <a:spcAft>
                <a:spcPts val="700"/>
              </a:spcAft>
            </a:pPr>
            <a:r>
              <a:rPr lang="fr-FR" dirty="0" smtClean="0">
                <a:solidFill>
                  <a:srgbClr val="FF00FF"/>
                </a:solidFill>
              </a:rPr>
              <a:t>Avant notre départ pour l'Amérique, j'ai vécu mon enfance à Paris dans le Xe arrondissement. </a:t>
            </a:r>
            <a:endParaRPr lang="fr-FR" dirty="0" smtClean="0"/>
          </a:p>
          <a:p>
            <a:pPr>
              <a:spcAft>
                <a:spcPts val="700"/>
              </a:spcAft>
            </a:pPr>
            <a:r>
              <a:rPr lang="fr-FR" dirty="0" smtClean="0"/>
              <a:t>Voilà presque </a:t>
            </a:r>
            <a:r>
              <a:rPr lang="fr-FR" dirty="0" smtClean="0">
                <a:solidFill>
                  <a:srgbClr val="FF0000"/>
                </a:solidFill>
              </a:rPr>
              <a:t>trente ans de cela.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390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000" dirty="0"/>
              <a:t>Ici à New York, j'ai fait partie d'une troupe de ballets pendant quelques années</a:t>
            </a:r>
            <a:r>
              <a:rPr lang="ru-RU" sz="2000" dirty="0"/>
              <a:t>. </a:t>
            </a:r>
            <a:r>
              <a:rPr lang="fr-FR" sz="2000" dirty="0"/>
              <a:t>Ensuite, j'ai dirigé avec ma mère un cours de danse. Puis elle a pris sa retraite et j'ai continué sans elle. C'est maintenant avec ma fille que je travaille.</a:t>
            </a:r>
            <a:r>
              <a:rPr lang="ru-RU" sz="2000" dirty="0"/>
              <a:t> </a:t>
            </a:r>
            <a:r>
              <a:rPr lang="fr-FR" sz="2000" dirty="0"/>
              <a:t>Mon père lui aussi devrait prendre sa retraite mais il ne peut s'y résoudre. Sa retraite de quoi, au juste? Je n'ai jamais su quel est exactement le métier de </a:t>
            </a:r>
            <a:r>
              <a:rPr lang="fr-FR" sz="2000" dirty="0" smtClean="0"/>
              <a:t>papa. Lui et maman sont installés maintenant dans un petit appartement de Greenwich Village.</a:t>
            </a:r>
            <a:r>
              <a:rPr lang="ru-RU" sz="2000" dirty="0" smtClean="0"/>
              <a:t> </a:t>
            </a:r>
            <a:r>
              <a:rPr lang="fr-FR" sz="2000" dirty="0" smtClean="0"/>
              <a:t>En </a:t>
            </a:r>
            <a:r>
              <a:rPr lang="fr-FR" sz="2000" dirty="0"/>
              <a:t>somme, rien à dire sur nous. </a:t>
            </a:r>
            <a:r>
              <a:rPr lang="fr-FR" sz="2000" dirty="0" smtClean="0"/>
              <a:t>Des New-Yorkais comme tant d'autres. La </a:t>
            </a:r>
            <a:r>
              <a:rPr lang="fr-FR" sz="2000" dirty="0"/>
              <a:t>seule chose pourrait paraître un peu étrange... </a:t>
            </a:r>
            <a:r>
              <a:rPr lang="fr-FR" sz="2000" dirty="0" smtClean="0"/>
              <a:t>Avant notre départ pour l'Amérique, j'ai vécu mon enfance à Paris dans le Xe arrondissement.  Voilà presque trente ans de cela.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06"/>
          <p:cNvSpPr>
            <a:spLocks noChangeArrowheads="1"/>
          </p:cNvSpPr>
          <p:nvPr/>
        </p:nvSpPr>
        <p:spPr bwMode="auto">
          <a:xfrm>
            <a:off x="214313" y="1428750"/>
            <a:ext cx="8785225" cy="168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/>
              <a:t>Exercice 3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fr-FR" sz="2400" i="1" dirty="0"/>
              <a:t>Mettre les verbes aux temps et aux modes</a:t>
            </a:r>
            <a:r>
              <a:rPr lang="ru-RU" sz="2400" i="1" dirty="0"/>
              <a:t> </a:t>
            </a:r>
            <a:r>
              <a:rPr lang="fr-FR" sz="2400" i="1" dirty="0"/>
              <a:t>qui conviennent, employer l’apostrophe si nécessaire.		10 points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214313" y="214313"/>
            <a:ext cx="8715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800" b="1">
                <a:ea typeface="Calibri" pitchFamily="34" charset="0"/>
                <a:cs typeface="Times New Roman" pitchFamily="18" charset="0"/>
              </a:rPr>
              <a:t>Рекомендуемый алгоритм работы:</a:t>
            </a:r>
          </a:p>
          <a:p>
            <a:r>
              <a:rPr lang="ru-RU" sz="2800">
                <a:ea typeface="Calibri" pitchFamily="34" charset="0"/>
                <a:cs typeface="Times New Roman" pitchFamily="18" charset="0"/>
              </a:rPr>
              <a:t>1. Читаем полностью текст</a:t>
            </a:r>
          </a:p>
          <a:p>
            <a:r>
              <a:rPr lang="ru-RU" sz="2800">
                <a:ea typeface="Calibri" pitchFamily="34" charset="0"/>
                <a:cs typeface="Times New Roman" pitchFamily="18" charset="0"/>
              </a:rPr>
              <a:t>2. Устанавливаем выбранный автором временной план</a:t>
            </a:r>
          </a:p>
          <a:p>
            <a:r>
              <a:rPr lang="ru-RU" sz="2800">
                <a:ea typeface="Calibri" pitchFamily="34" charset="0"/>
                <a:cs typeface="Times New Roman" pitchFamily="18" charset="0"/>
              </a:rPr>
              <a:t>3. Внимательно следим за развертыванием действий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58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(1) _______________, et maman (2) _______________ de danser à Paris, dans les music-halls : 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_______________ de retourner en Amérique. Papa lui (4) _______________ que nous (5) _______________ la rejoindre là-bas, dès qu'il (6) _______________ ses «affaires commerciales». Voilà, du moins, les explications qu'il me donnait. Mais plus tard, je (7) _______________ 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58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, </a:t>
                      </a:r>
                      <a:r>
                        <a:rPr lang="fr-FR" sz="1800" b="0" dirty="0"/>
                        <a:t>et maman (2) _______________ 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_______________ de retourner en Amérique. Papa lui (4) _______________ que nous (5) _______________ la rejoindre là-bas, dès qu'il (6) _______________ ses «affaires commerciales». Voilà, du moins, les explications qu'il me donnait. Mais plus tard, je (7) _______________ 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58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_______________ de retourner en Amérique. Papa lui (4) _______________ que nous (5) _______________ la rejoindre là-bas, dès qu'il (6) _______________ ses «affaires commerciales». Voilà, du moins, les explications qu'il me donnait. Mais plus tard, je (7) _______________ 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/>
                        <a:t> </a:t>
                      </a:r>
                      <a:r>
                        <a:rPr lang="fr-FR" sz="1800" b="0" dirty="0"/>
                        <a:t>de retourner en Amérique. Papa lui (4) _______________ que nous (5) _______________ la rejoindre là-bas, dès qu'il (6) _______________ ses «affaires commerciales». Voilà, du moins, les explications qu'il me donnait. Mais plus tard, je (7) _______________ 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713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5123" name="Rectangle 228"/>
          <p:cNvSpPr>
            <a:spLocks noChangeArrowheads="1"/>
          </p:cNvSpPr>
          <p:nvPr/>
        </p:nvSpPr>
        <p:spPr bwMode="auto">
          <a:xfrm>
            <a:off x="179388" y="115888"/>
            <a:ext cx="8640762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/>
              <a:t>À New York, il neige aujourd'hui et je regarde, (1) _____ la fenêtre de mon appartement de la 59e Rue, l'immeuble (2) _____ face où se trouve l'école de danse que je dirige. Derrière la baie vitrée, les élèves en justaucorps* ont (3) _____ leurs pointes et leurs entrechats. Ma fille, qui travaille avec moi comme (4) _____ assistante, leur montre, pour les détendre, un pas sur une musique de jazz.</a:t>
            </a:r>
            <a:endParaRPr lang="ru-RU" sz="2400"/>
          </a:p>
          <a:p>
            <a:endParaRPr lang="fr-FR" sz="2400"/>
          </a:p>
        </p:txBody>
      </p:sp>
      <p:graphicFrame>
        <p:nvGraphicFramePr>
          <p:cNvPr id="4551" name="Group 455"/>
          <p:cNvGraphicFramePr>
            <a:graphicFrameLocks noGrp="1"/>
          </p:cNvGraphicFramePr>
          <p:nvPr/>
        </p:nvGraphicFramePr>
        <p:xfrm>
          <a:off x="214313" y="3571875"/>
          <a:ext cx="8786874" cy="1052894"/>
        </p:xfrm>
        <a:graphic>
          <a:graphicData uri="http://schemas.openxmlformats.org/drawingml/2006/table">
            <a:tbl>
              <a:tblPr/>
              <a:tblGrid>
                <a:gridCol w="428628"/>
                <a:gridCol w="2000233"/>
                <a:gridCol w="2143140"/>
                <a:gridCol w="2198717"/>
                <a:gridCol w="2016156"/>
              </a:tblGrid>
              <a:tr h="5621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800" dirty="0">
                          <a:latin typeface="Times New Roman"/>
                          <a:ea typeface="Calibri"/>
                          <a:cs typeface="Times New Roman"/>
                        </a:rPr>
                        <a:t>. à</a:t>
                      </a: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latin typeface="Times New Roman"/>
                          <a:ea typeface="Calibri"/>
                          <a:cs typeface="Times New Roman"/>
                        </a:rPr>
                        <a:t>B. à </a:t>
                      </a: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travers</a:t>
                      </a: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C. par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latin typeface="Times New Roman"/>
                          <a:ea typeface="Calibri"/>
                          <a:cs typeface="Times New Roman"/>
                        </a:rPr>
                        <a:t>D. dans</a:t>
                      </a: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8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8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d'en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latin typeface="Times New Roman"/>
                          <a:ea typeface="Calibri"/>
                          <a:cs typeface="Times New Roman"/>
                        </a:rPr>
                        <a:t>B. de</a:t>
                      </a: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latin typeface="Times New Roman"/>
                          <a:ea typeface="Calibri"/>
                          <a:cs typeface="Times New Roman"/>
                        </a:rPr>
                        <a:t>C. de la</a:t>
                      </a: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800" dirty="0">
                          <a:latin typeface="Times New Roman"/>
                          <a:ea typeface="Calibri"/>
                          <a:cs typeface="Times New Roman"/>
                        </a:rPr>
                        <a:t>D. en</a:t>
                      </a: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3" y="4643438"/>
          <a:ext cx="8786874" cy="841248"/>
        </p:xfrm>
        <a:graphic>
          <a:graphicData uri="http://schemas.openxmlformats.org/drawingml/2006/table">
            <a:tbl>
              <a:tblPr/>
              <a:tblGrid>
                <a:gridCol w="428628"/>
                <a:gridCol w="2000264"/>
                <a:gridCol w="2143140"/>
                <a:gridCol w="2214578"/>
                <a:gridCol w="2000264"/>
              </a:tblGrid>
              <a:tr h="244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. laissé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B. réalisé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accompli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D. cessé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. une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B. ─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C. l’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D. ma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812" marR="668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retourner en Amérique. Papa lui (4)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promis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que nous (5) _______________ la rejoindre là-bas, dès qu'il (6) _______________ ses «affaires commerciales». Voilà, du moins, les explications qu'il me donnait. Mais plus tard, je (7) _______________ 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retourner en Amérique. Papa lui (4)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promis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que nous (5)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irions</a:t>
                      </a:r>
                      <a:r>
                        <a:rPr lang="fr-FR" sz="1800" b="0" dirty="0" smtClean="0"/>
                        <a:t> </a:t>
                      </a:r>
                      <a:r>
                        <a:rPr lang="fr-FR" sz="1800" b="0" dirty="0"/>
                        <a:t>la rejoindre là-bas, dès qu'il (6) _______________ ses «affaires commerciales». Voilà, du moins, les explications qu'il me donnait. Mais plus tard, je (7) _______________ 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,</a:t>
                      </a:r>
                      <a:r>
                        <a:rPr lang="fr-FR" sz="1800" b="0" dirty="0" smtClean="0"/>
                        <a:t>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retourner en Amérique. Papa lui (4)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promis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que nous (5)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irions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la rejoindre là-bas, dès qu'il (6)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aurait réglé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ses «affaires commerciales». Voilà, du moins, les explications qu'il me donnait. Mais plus tard, je (7) _______________ 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,</a:t>
                      </a:r>
                      <a:r>
                        <a:rPr lang="fr-FR" sz="1800" b="0" dirty="0" smtClean="0"/>
                        <a:t>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retourner en Amérique. Papa lui (4)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promis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que nous (5)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irions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la rejoindre là-bas, dès qu'il (6)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aurait réglé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ses «affaires commerciales». Voilà, du moins, les explications qu'il me donnait. Mais plus tard</a:t>
                      </a:r>
                      <a:r>
                        <a:rPr lang="fr-FR" sz="1800" b="0" dirty="0" smtClean="0"/>
                        <a:t>, (7)  j’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ai compris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qu'il y (8) _______________, 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,</a:t>
                      </a:r>
                      <a:r>
                        <a:rPr lang="fr-FR" sz="1800" b="0" dirty="0" smtClean="0"/>
                        <a:t>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retourner en Amérique. Papa lui (4)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promis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que nous (5)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irions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la rejoindre là-bas, dès qu'il (6)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aurait réglé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ses «affaires commerciales». Voilà, du moins, les explications qu'il me donnait. Mais plus tard</a:t>
                      </a:r>
                      <a:r>
                        <a:rPr lang="fr-FR" sz="1800" b="0" dirty="0" smtClean="0"/>
                        <a:t>, (7)  j’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ai compris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qu'il y (8)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avait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_______________, 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,</a:t>
                      </a:r>
                      <a:r>
                        <a:rPr lang="fr-FR" sz="1800" b="0" dirty="0" smtClean="0"/>
                        <a:t>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retourner en Amérique. Papa lui (4)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promis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que nous (5)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irions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la rejoindre là-bas, dès qu'il (6)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aurait réglé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ses «affaires commerciales». Voilà, du moins, les explications qu'il me donnait. Mais plus tard</a:t>
                      </a:r>
                      <a:r>
                        <a:rPr lang="fr-FR" sz="1800" b="0" dirty="0" smtClean="0"/>
                        <a:t>, (7)  j’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ai compris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qu'il y (8)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avait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recevions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l'un et l'autre, une lettre d'Amérique, dont l'enveloppe (10) _______________ 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14313"/>
          <a:ext cx="9358346" cy="634365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7632594"/>
                <a:gridCol w="1725752"/>
              </a:tblGrid>
              <a:tr h="63436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800" b="0" dirty="0"/>
                        <a:t>Monsieur Casterade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était l'associé</a:t>
                      </a:r>
                      <a:r>
                        <a:rPr lang="fr-FR" sz="1800" b="0" dirty="0"/>
                        <a:t> de papa. C'est après le départ de maman qu’il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commencé </a:t>
                      </a:r>
                      <a:r>
                        <a:rPr lang="fr-FR" sz="1800" b="0" dirty="0"/>
                        <a:t>à travailler avec papa. Maman est américaine. A vingt ans,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elle appartenait</a:t>
                      </a:r>
                      <a:r>
                        <a:rPr lang="fr-FR" sz="1800" b="0" dirty="0"/>
                        <a:t> à une troupe de danseuses venues en tournée à Paris. Elle </a:t>
                      </a:r>
                      <a:r>
                        <a:rPr lang="fr-FR" sz="1800" b="0" dirty="0">
                          <a:solidFill>
                            <a:srgbClr val="FF0000"/>
                          </a:solidFill>
                        </a:rPr>
                        <a:t>a fait</a:t>
                      </a:r>
                      <a:r>
                        <a:rPr lang="fr-FR" sz="1800" b="0" dirty="0"/>
                        <a:t> la connaissance de mon père. Ils (1</a:t>
                      </a:r>
                      <a:r>
                        <a:rPr lang="fr-FR" sz="1800" b="0" dirty="0" smtClean="0"/>
                        <a:t>)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se sont mariés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,</a:t>
                      </a:r>
                      <a:r>
                        <a:rPr lang="fr-FR" sz="1800" b="0" dirty="0" smtClean="0"/>
                        <a:t> </a:t>
                      </a:r>
                      <a:r>
                        <a:rPr lang="fr-FR" sz="1800" b="0" dirty="0"/>
                        <a:t>et maman (2)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continué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danser à Paris, dans les </a:t>
                      </a:r>
                      <a:r>
                        <a:rPr lang="fr-FR" sz="1800" b="0" dirty="0" smtClean="0"/>
                        <a:t>music-halls: </a:t>
                      </a:r>
                      <a:r>
                        <a:rPr lang="fr-FR" sz="1800" b="0" dirty="0"/>
                        <a:t>L'Empire, Le </a:t>
                      </a:r>
                      <a:r>
                        <a:rPr lang="fr-FR" sz="1800" b="0" dirty="0" smtClean="0"/>
                        <a:t>Tabarin</a:t>
                      </a:r>
                      <a:r>
                        <a:rPr lang="fr-FR" sz="1800" b="0" dirty="0"/>
                        <a:t>, L'Alhambra... J’ai gardé tous les programmes. Mais elle avait le mal du pays. Au bout de quelques années, elle (3)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décidé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retourner en Amérique. Papa lui (4)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 promis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que nous (5)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irions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la rejoindre là-bas, dès qu'il (6)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aurait réglé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ses «affaires commerciales». Voilà, du moins, les explications qu'il me donnait. Mais plus tard</a:t>
                      </a:r>
                      <a:r>
                        <a:rPr lang="fr-FR" sz="1800" b="0" dirty="0" smtClean="0"/>
                        <a:t>, (7)  j’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ai compris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qu'il y (8)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avait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au départ de maman, d'autres raisons.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Chaque semaine, papa et moi nous (9)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recevions</a:t>
                      </a:r>
                      <a:r>
                        <a:rPr lang="fr-FR" sz="1800" b="0" dirty="0" smtClean="0"/>
                        <a:t>, </a:t>
                      </a:r>
                      <a:r>
                        <a:rPr lang="fr-FR" sz="1800" b="0" dirty="0"/>
                        <a:t>l'un et l'autre, une lettre d'Amérique, dont l'enveloppe (10) </a:t>
                      </a:r>
                      <a:r>
                        <a:rPr lang="fr-FR" sz="1800" b="1" kern="1200" dirty="0" smtClean="0">
                          <a:solidFill>
                            <a:srgbClr val="0033CC"/>
                          </a:solidFill>
                          <a:latin typeface="+mn-lt"/>
                          <a:ea typeface="+mn-ea"/>
                          <a:cs typeface="+mn-cs"/>
                        </a:rPr>
                        <a:t>était bordée</a:t>
                      </a:r>
                      <a:r>
                        <a:rPr lang="fr-FR" sz="1800" b="0" dirty="0" smtClean="0">
                          <a:solidFill>
                            <a:srgbClr val="0033CC"/>
                          </a:solidFill>
                        </a:rPr>
                        <a:t> </a:t>
                      </a:r>
                      <a:r>
                        <a:rPr lang="fr-FR" sz="1800" b="0" dirty="0"/>
                        <a:t>de petites barres rouges et bleues.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fr-FR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 smtClean="0"/>
                        <a:t>1</a:t>
                      </a:r>
                      <a:r>
                        <a:rPr lang="fr-FR" sz="1800" b="0" dirty="0"/>
                        <a:t>. se marier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2. continuer 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3. décider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4. promettre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5. aller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6. régler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7. comprendre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8. avoir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9. recevoir</a:t>
                      </a:r>
                      <a:endParaRPr lang="ru-RU" sz="1800" b="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FR" sz="1800" b="0" dirty="0"/>
                        <a:t>10. être bordé</a:t>
                      </a:r>
                      <a:endParaRPr lang="ru-RU" sz="1800" b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713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6147" name="Rectangle 228"/>
          <p:cNvSpPr>
            <a:spLocks noChangeArrowheads="1"/>
          </p:cNvSpPr>
          <p:nvPr/>
        </p:nvSpPr>
        <p:spPr bwMode="auto">
          <a:xfrm>
            <a:off x="179388" y="115888"/>
            <a:ext cx="8640762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/>
              <a:t>Il y a (5) _____ ces élèves une petite fille qui porte des lunettes. Elle les a (6) _____ sur une chaise, avant de commencer le cours, comme je le faisais au même âge (7) _____ Madame Dismaïlova. (8) _____ ne danse pas avec des lunettes. Je (9) _____ souviens qu'à l'époque de Madame Dismaïlova, je m'exerçais pendant la journée à ne plus porter mes lunettes. </a:t>
            </a:r>
          </a:p>
        </p:txBody>
      </p:sp>
      <p:graphicFrame>
        <p:nvGraphicFramePr>
          <p:cNvPr id="4551" name="Group 455"/>
          <p:cNvGraphicFramePr>
            <a:graphicFrameLocks noGrp="1"/>
          </p:cNvGraphicFramePr>
          <p:nvPr/>
        </p:nvGraphicFramePr>
        <p:xfrm>
          <a:off x="142875" y="3857625"/>
          <a:ext cx="8856662" cy="2500330"/>
        </p:xfrm>
        <a:graphic>
          <a:graphicData uri="http://schemas.openxmlformats.org/drawingml/2006/table">
            <a:tbl>
              <a:tblPr/>
              <a:tblGrid>
                <a:gridCol w="323850"/>
                <a:gridCol w="1962166"/>
                <a:gridCol w="2071702"/>
                <a:gridCol w="2339944"/>
                <a:gridCol w="2159000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dans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B. parmi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C. avec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D. au milieu de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posées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installées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abandonnées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D. oubliées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avec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pour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C. chez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D. auprès de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Personne 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Je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Elle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D. On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A. me</a:t>
                      </a:r>
                      <a:endParaRPr lang="ru-RU" sz="2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─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ma le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D. m’en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713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7171" name="Rectangle 228"/>
          <p:cNvSpPr>
            <a:spLocks noChangeArrowheads="1"/>
          </p:cNvSpPr>
          <p:nvPr/>
        </p:nvSpPr>
        <p:spPr bwMode="auto">
          <a:xfrm>
            <a:off x="214313" y="500063"/>
            <a:ext cx="8640762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/>
              <a:t>Les contours des gens et des choses perdaient leur netteté, (10) _____ devenait flou, les sons eux-mêmes étaient de plus en plus étouffés. Le monde, quand je le voyais sans lunettes était (11) _____ doux qu'un gros oreiller (12) _____ j'appuyais ma joue, et je finissais par m'endormir.</a:t>
            </a:r>
            <a:endParaRPr lang="ru-RU" sz="2400"/>
          </a:p>
        </p:txBody>
      </p:sp>
      <p:graphicFrame>
        <p:nvGraphicFramePr>
          <p:cNvPr id="4551" name="Group 455"/>
          <p:cNvGraphicFramePr>
            <a:graphicFrameLocks noGrp="1"/>
          </p:cNvGraphicFramePr>
          <p:nvPr/>
        </p:nvGraphicFramePr>
        <p:xfrm>
          <a:off x="142875" y="3643313"/>
          <a:ext cx="8856662" cy="1335056"/>
        </p:xfrm>
        <a:graphic>
          <a:graphicData uri="http://schemas.openxmlformats.org/drawingml/2006/table">
            <a:tbl>
              <a:tblPr/>
              <a:tblGrid>
                <a:gridCol w="571504"/>
                <a:gridCol w="1714512"/>
                <a:gridCol w="2143140"/>
                <a:gridCol w="2268506"/>
                <a:gridCol w="2159000"/>
              </a:tblGrid>
              <a:tr h="457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on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cela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tout le monde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D. tout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si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moins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C. aussi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D. plus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. auquel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B. contre lequel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où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Times New Roman"/>
                          <a:ea typeface="Calibri"/>
                          <a:cs typeface="Times New Roman"/>
                        </a:rPr>
                        <a:t>D. dans lequel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80"/>
          <p:cNvSpPr>
            <a:spLocks noChangeArrowheads="1"/>
          </p:cNvSpPr>
          <p:nvPr/>
        </p:nvSpPr>
        <p:spPr bwMode="auto">
          <a:xfrm>
            <a:off x="142875" y="571500"/>
            <a:ext cx="8785225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/>
              <a:t>- À quoi rêves-tu, Catherine? me demandait papa. Tu devrais (13) _____ tes lunettes.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/>
              <a:t>Je lui obéissais et tout (14) _____ sa dureté et sa précision coutumières. (15) _____ mes lunettes, je voyais le monde (16) _____ est. Je ne pouvais plus rêver.</a:t>
            </a:r>
            <a:endParaRPr lang="ru-RU" sz="2400"/>
          </a:p>
        </p:txBody>
      </p:sp>
      <p:graphicFrame>
        <p:nvGraphicFramePr>
          <p:cNvPr id="5450" name="Group 330"/>
          <p:cNvGraphicFramePr>
            <a:graphicFrameLocks noGrp="1"/>
          </p:cNvGraphicFramePr>
          <p:nvPr/>
        </p:nvGraphicFramePr>
        <p:xfrm>
          <a:off x="285750" y="3643313"/>
          <a:ext cx="8607455" cy="1682496"/>
        </p:xfrm>
        <a:graphic>
          <a:graphicData uri="http://schemas.openxmlformats.org/drawingml/2006/table">
            <a:tbl>
              <a:tblPr/>
              <a:tblGrid>
                <a:gridCol w="588751"/>
                <a:gridCol w="1912228"/>
                <a:gridCol w="2285367"/>
                <a:gridCol w="1928826"/>
                <a:gridCol w="1892283"/>
              </a:tblGrid>
              <a:tr h="274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mettre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porter 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garder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D. poser 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a retrouvé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avait retrouvé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C. retrouvait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D. retrouva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Sans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B. Avec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Dans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D. À travers 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24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. comment il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B. comme il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>
                          <a:latin typeface="Times New Roman"/>
                          <a:ea typeface="Calibri"/>
                          <a:cs typeface="Times New Roman"/>
                        </a:rPr>
                        <a:t>C. tel quel </a:t>
                      </a: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2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D. tel qu'il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6"/>
          <p:cNvSpPr>
            <a:spLocks noChangeArrowheads="1"/>
          </p:cNvSpPr>
          <p:nvPr/>
        </p:nvSpPr>
        <p:spPr bwMode="auto">
          <a:xfrm>
            <a:off x="142875" y="142875"/>
            <a:ext cx="878522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/>
              <a:t>Exercice 2. </a:t>
            </a:r>
            <a:endParaRPr lang="ru-RU" sz="2400"/>
          </a:p>
          <a:p>
            <a:r>
              <a:rPr lang="fr-FR" sz="2400" i="1"/>
              <a:t>Reconstituer le texte</a:t>
            </a:r>
            <a:r>
              <a:rPr lang="fr-FR" sz="2400"/>
              <a:t> </a:t>
            </a:r>
            <a:r>
              <a:rPr lang="fr-FR" sz="2400" i="1"/>
              <a:t>qui représente la suite de l’extrait précédent :			</a:t>
            </a:r>
            <a:r>
              <a:rPr lang="ru-RU" sz="2400" i="1"/>
              <a:t>			</a:t>
            </a:r>
            <a:r>
              <a:rPr lang="fr-FR" sz="2400" i="1"/>
              <a:t>6 points</a:t>
            </a:r>
            <a:endParaRPr lang="ru-RU" sz="2400" i="1"/>
          </a:p>
          <a:p>
            <a:r>
              <a:rPr lang="fr-FR" sz="2400" b="1" i="1"/>
              <a:t> 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/>
              <a:t>Ici à New York, j'ai fait partie d'une troupe de ballets pendant quelques années. (1) _____ Puis elle a pris sa retraite et j'ai continué sans elle. (2) _____ Mon père lui aussi devrait prendre sa retraite mais il ne peut s'y résoudre. (3) _____ Je n'ai jamais su quel est exactement le métier de papa. (4) _____ En somme, rien à dire sur nous. (5) _____ La seule chose pourrait paraître un peu étrange... (6) _____ Voilà presque trente ans de cela.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214313" y="571500"/>
            <a:ext cx="8643937" cy="55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 b="1"/>
              <a:t>A.</a:t>
            </a:r>
            <a:r>
              <a:rPr lang="fr-FR" sz="2400"/>
              <a:t> C’est maintenant avec mon père que je travaille.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B.</a:t>
            </a:r>
            <a:r>
              <a:rPr lang="fr-FR" sz="2400"/>
              <a:t> Des New-Yorkais comme tant d'autres. 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C.</a:t>
            </a:r>
            <a:r>
              <a:rPr lang="fr-FR" sz="2400"/>
              <a:t> Sa retraite de quoi, au juste? 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D.</a:t>
            </a:r>
            <a:r>
              <a:rPr lang="fr-FR" sz="2400"/>
              <a:t> Il ne m’a jamais parlé de madame Dismaïlova. 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E.</a:t>
            </a:r>
            <a:r>
              <a:rPr lang="fr-FR" sz="2400"/>
              <a:t> Lui et maman sont installés maintenant dans un petit appartement de Greenwich Village.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F.</a:t>
            </a:r>
            <a:r>
              <a:rPr lang="fr-FR" sz="2400"/>
              <a:t> Tout à l’heure on déjeunera ensemble. 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G.</a:t>
            </a:r>
            <a:r>
              <a:rPr lang="fr-FR" sz="2400"/>
              <a:t> Ensuite, j'ai dirigé avec ma mère un cours de danse. 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H.</a:t>
            </a:r>
            <a:r>
              <a:rPr lang="fr-FR" sz="2400"/>
              <a:t> Avant notre départ pour l'Amérique, j'ai vécu mon enfance à Paris dans le Xe arrondissement. 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I</a:t>
            </a:r>
            <a:r>
              <a:rPr lang="fr-FR" sz="2400" b="1" i="1"/>
              <a:t>.</a:t>
            </a:r>
            <a:r>
              <a:rPr lang="fr-FR" sz="2400" i="1"/>
              <a:t> </a:t>
            </a:r>
            <a:r>
              <a:rPr lang="fr-FR" sz="2400"/>
              <a:t>C'est maintenant avec ma fille que je travaille.</a:t>
            </a:r>
            <a:endParaRPr lang="ru-RU" sz="2400"/>
          </a:p>
          <a:p>
            <a:pPr>
              <a:lnSpc>
                <a:spcPct val="125000"/>
              </a:lnSpc>
            </a:pPr>
            <a:r>
              <a:rPr lang="fr-FR" sz="2400" b="1"/>
              <a:t>J.</a:t>
            </a:r>
            <a:r>
              <a:rPr lang="fr-FR" sz="2400"/>
              <a:t> Ensuite, je me suis mariée et j’ai eu ma fille. 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2134</TotalTime>
  <Words>5363</Words>
  <Application>Microsoft Office PowerPoint</Application>
  <PresentationFormat>Экран (4:3)</PresentationFormat>
  <Paragraphs>609</Paragraphs>
  <Slides>46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</vt:vector>
  </TitlesOfParts>
  <Company>CLF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ADMIN</cp:lastModifiedBy>
  <cp:revision>141</cp:revision>
  <dcterms:created xsi:type="dcterms:W3CDTF">2013-01-24T18:12:41Z</dcterms:created>
  <dcterms:modified xsi:type="dcterms:W3CDTF">2016-02-26T11:06:56Z</dcterms:modified>
</cp:coreProperties>
</file>