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07" r:id="rId2"/>
    <p:sldId id="264" r:id="rId3"/>
    <p:sldId id="415" r:id="rId4"/>
    <p:sldId id="433" r:id="rId5"/>
    <p:sldId id="364" r:id="rId6"/>
    <p:sldId id="434" r:id="rId7"/>
    <p:sldId id="366" r:id="rId8"/>
    <p:sldId id="416" r:id="rId9"/>
    <p:sldId id="435" r:id="rId10"/>
    <p:sldId id="362" r:id="rId11"/>
    <p:sldId id="417" r:id="rId12"/>
    <p:sldId id="365" r:id="rId13"/>
    <p:sldId id="418" r:id="rId14"/>
    <p:sldId id="363" r:id="rId15"/>
    <p:sldId id="421" r:id="rId16"/>
    <p:sldId id="423" r:id="rId17"/>
    <p:sldId id="424" r:id="rId18"/>
    <p:sldId id="422" r:id="rId19"/>
    <p:sldId id="425" r:id="rId20"/>
    <p:sldId id="420" r:id="rId21"/>
    <p:sldId id="426" r:id="rId22"/>
    <p:sldId id="430" r:id="rId23"/>
    <p:sldId id="431" r:id="rId24"/>
    <p:sldId id="43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00FF"/>
    <a:srgbClr val="990033"/>
    <a:srgbClr val="ABA0F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2" autoAdjust="0"/>
    <p:restoredTop sz="88578" autoAdjust="0"/>
  </p:normalViewPr>
  <p:slideViewPr>
    <p:cSldViewPr>
      <p:cViewPr varScale="1">
        <p:scale>
          <a:sx n="93" d="100"/>
          <a:sy n="9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E37F0C7-AA4B-4F58-BDF2-7A22FE7A4AD0}" type="datetimeFigureOut">
              <a:rPr lang="ru-RU"/>
              <a:pPr>
                <a:defRPr/>
              </a:pPr>
              <a:t>26.02.2016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37AADD-AC9A-4ED7-A3C2-A92793F1B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FE204-C085-48F9-BB00-D6EEC3468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8766A-B06E-451E-AB20-8BA46AEA3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BACE3-0485-4F02-B9FB-BCAACFF8C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C051C-1EB4-4BB0-868F-E8287ED8C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456E0-27D9-404D-8859-57E816D4C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AF6AE-7C72-4774-AABF-7965849CB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D4B99-D0B9-4AC3-8D2E-AE7DA2F41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5E8E2-D99E-41F1-A3FF-F72FAFC06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736C-06E3-4318-918B-4EE1288A7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9EF69-B2E3-40FC-937E-61911BA0C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085F3-6F4F-4552-8921-A93D3022F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4C92DEA-4694-41D2-941A-9F30DE96F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 descr="i?id=50347012-00-72&amp;n=2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1" name="Picture 6" descr="лого олим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33375"/>
            <a:ext cx="532765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323850" y="4652963"/>
            <a:ext cx="85693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Всероссийская олимпиада школьников </a:t>
            </a: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по французскому языку для учащихся 9-11 классов</a:t>
            </a:r>
          </a:p>
          <a:p>
            <a:pPr algn="ctr"/>
            <a:endParaRPr lang="ru-RU" sz="2400" b="1" dirty="0">
              <a:solidFill>
                <a:schemeClr val="accent2"/>
              </a:solidFill>
            </a:endParaRP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Региональный этап. Уровень сложности В2.</a:t>
            </a: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13-14 </a:t>
            </a:r>
            <a:r>
              <a:rPr lang="ru-RU" sz="2400" b="1" dirty="0">
                <a:solidFill>
                  <a:schemeClr val="accent2"/>
                </a:solidFill>
              </a:rPr>
              <a:t>января </a:t>
            </a:r>
            <a:r>
              <a:rPr lang="ru-RU" sz="2400" b="1" dirty="0" smtClean="0">
                <a:solidFill>
                  <a:schemeClr val="accent2"/>
                </a:solidFill>
              </a:rPr>
              <a:t>2016 </a:t>
            </a:r>
            <a:r>
              <a:rPr lang="ru-RU" sz="2400" b="1" dirty="0">
                <a:solidFill>
                  <a:schemeClr val="accent2"/>
                </a:solidFill>
              </a:rPr>
              <a:t>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785225" cy="543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endParaRPr lang="fr-FR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/>
              <a:t>4-6.</a:t>
            </a:r>
            <a:r>
              <a:rPr lang="fr-FR" sz="2400" dirty="0"/>
              <a:t> </a:t>
            </a:r>
            <a:r>
              <a:rPr lang="fr-FR" sz="2400" i="1" dirty="0"/>
              <a:t>Notez le scénario de l’expérience « vous êtes libre de » présenté/expliqué par Robert-Vincent Joule :</a:t>
            </a:r>
            <a:r>
              <a:rPr lang="fr-FR" sz="2400" dirty="0"/>
              <a:t>		</a:t>
            </a:r>
            <a:r>
              <a:rPr lang="fr-FR" sz="2400" dirty="0" smtClean="0"/>
              <a:t>3 </a:t>
            </a:r>
            <a:r>
              <a:rPr lang="fr-FR" sz="2400" dirty="0"/>
              <a:t>points</a:t>
            </a:r>
            <a:endParaRPr lang="ru-RU" sz="2400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fr-FR" sz="2400" b="1" dirty="0" smtClean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 smtClean="0"/>
              <a:t>4</a:t>
            </a:r>
            <a:r>
              <a:rPr lang="fr-FR" sz="2400" b="1" dirty="0"/>
              <a:t>.</a:t>
            </a:r>
            <a:r>
              <a:rPr lang="fr-FR" sz="2400" dirty="0"/>
              <a:t> Où se passe l’action ? 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ru-RU" sz="2400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/>
              <a:t>5.</a:t>
            </a:r>
            <a:r>
              <a:rPr lang="fr-FR" sz="2400" dirty="0"/>
              <a:t> Qui est le manipulateur ? 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ru-RU" sz="2400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/>
              <a:t>6.</a:t>
            </a:r>
            <a:r>
              <a:rPr lang="fr-FR" sz="2400" dirty="0"/>
              <a:t> À qui s’adresse-t-il ? </a:t>
            </a:r>
            <a:endParaRPr lang="fr-FR" sz="2400" dirty="0" smtClean="0"/>
          </a:p>
          <a:p>
            <a:endParaRPr lang="ru-RU" sz="2400" dirty="0">
              <a:solidFill>
                <a:srgbClr val="FF0000"/>
              </a:solidFill>
            </a:endParaRPr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785225" cy="635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endParaRPr lang="fr-FR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/>
              <a:t>4-6.</a:t>
            </a:r>
            <a:r>
              <a:rPr lang="fr-FR" sz="2400" dirty="0"/>
              <a:t> </a:t>
            </a:r>
            <a:r>
              <a:rPr lang="fr-FR" sz="2400" i="1" dirty="0"/>
              <a:t>Notez le scénario de l’expérience « vous êtes libre de » présenté/expliqué par Robert-Vincent Joule :</a:t>
            </a:r>
            <a:r>
              <a:rPr lang="fr-FR" sz="2400" dirty="0"/>
              <a:t>		</a:t>
            </a:r>
            <a:r>
              <a:rPr lang="fr-FR" sz="2400" dirty="0" smtClean="0"/>
              <a:t>3 </a:t>
            </a:r>
            <a:r>
              <a:rPr lang="fr-FR" sz="2400" dirty="0"/>
              <a:t>points</a:t>
            </a:r>
            <a:endParaRPr lang="ru-RU" sz="2400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fr-FR" sz="2400" b="1" dirty="0" smtClean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 smtClean="0"/>
              <a:t>4</a:t>
            </a:r>
            <a:r>
              <a:rPr lang="fr-FR" sz="2400" b="1" dirty="0"/>
              <a:t>.</a:t>
            </a:r>
            <a:r>
              <a:rPr lang="fr-FR" sz="2400" dirty="0"/>
              <a:t> Où se passe l’action ? </a:t>
            </a:r>
            <a:r>
              <a:rPr lang="fr-FR" sz="2400" dirty="0" smtClean="0">
                <a:solidFill>
                  <a:srgbClr val="FF0000"/>
                </a:solidFill>
              </a:rPr>
              <a:t>à l’arrêt de bus 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ru-RU" sz="2400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/>
              <a:t>5.</a:t>
            </a:r>
            <a:r>
              <a:rPr lang="fr-FR" sz="2400" dirty="0"/>
              <a:t> Qui est le manipulateur ? </a:t>
            </a:r>
            <a:r>
              <a:rPr lang="fr-FR" sz="2400" dirty="0" smtClean="0">
                <a:solidFill>
                  <a:srgbClr val="FF0000"/>
                </a:solidFill>
              </a:rPr>
              <a:t>une personne/celui qui prend part à l’expérience / expérimentateur/chercheur/ scientifique </a:t>
            </a:r>
            <a:endParaRPr lang="ru-RU" sz="2400" dirty="0" smtClean="0">
              <a:solidFill>
                <a:srgbClr val="FF0000"/>
              </a:solidFill>
            </a:endParaRPr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ru-RU" sz="2400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/>
              <a:t>6.</a:t>
            </a:r>
            <a:r>
              <a:rPr lang="fr-FR" sz="2400" dirty="0"/>
              <a:t> À qui s’adresse-t-il ? </a:t>
            </a:r>
            <a:r>
              <a:rPr lang="fr-FR" sz="2400" dirty="0" smtClean="0">
                <a:solidFill>
                  <a:srgbClr val="FF0000"/>
                </a:solidFill>
              </a:rPr>
              <a:t>aux personnes/à une personne qui attendent le bus </a:t>
            </a:r>
            <a:endParaRPr lang="fr-FR" sz="2400" dirty="0" smtClean="0"/>
          </a:p>
          <a:p>
            <a:endParaRPr lang="ru-RU" sz="2400" dirty="0">
              <a:solidFill>
                <a:srgbClr val="FF0000"/>
              </a:solidFill>
            </a:endParaRPr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142875" y="142875"/>
            <a:ext cx="8858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/>
              <a:t>7.</a:t>
            </a:r>
            <a:r>
              <a:rPr lang="fr-FR" sz="2400" dirty="0"/>
              <a:t> </a:t>
            </a:r>
            <a:r>
              <a:rPr lang="fr-FR" sz="2400" i="1" dirty="0"/>
              <a:t>Présentez les résultats de cette expérience sous forme de tableau</a:t>
            </a:r>
            <a:r>
              <a:rPr lang="fr-FR" sz="2400" dirty="0"/>
              <a:t>			</a:t>
            </a:r>
            <a:r>
              <a:rPr lang="fr-FR" sz="2400" dirty="0" smtClean="0"/>
              <a:t>				6 </a:t>
            </a:r>
            <a:r>
              <a:rPr lang="fr-FR" sz="2400" dirty="0"/>
              <a:t>points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357298"/>
          <a:ext cx="8786874" cy="308548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931140"/>
                <a:gridCol w="1537703"/>
                <a:gridCol w="1318031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</a:rPr>
                        <a:t>Que fait le manipulateur ?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</a:rPr>
                        <a:t>Comment réagissent les gens ?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  <a:ea typeface="Calibri"/>
                          <a:cs typeface="Calibri"/>
                        </a:rPr>
                        <a:t>deux façons de procéder :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+mn-lt"/>
                          <a:ea typeface="Calibri"/>
                          <a:cs typeface="Calibri"/>
                        </a:rPr>
                        <a:t>nombre de personnes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  <a:ea typeface="Calibri"/>
                          <a:cs typeface="Calibri"/>
                        </a:rPr>
                        <a:t>qui ont réagi (en%)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  <a:ea typeface="Calibri"/>
                          <a:cs typeface="Calibri"/>
                        </a:rPr>
                        <a:t>somme d’argent donnée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142875" y="142875"/>
            <a:ext cx="88582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/>
              <a:t>7.</a:t>
            </a:r>
            <a:r>
              <a:rPr lang="fr-FR" sz="2400" dirty="0"/>
              <a:t> </a:t>
            </a:r>
            <a:r>
              <a:rPr lang="fr-FR" sz="2400" i="1" dirty="0"/>
              <a:t>Présentez les résultats de cette expérience sous forme de tableau</a:t>
            </a:r>
            <a:r>
              <a:rPr lang="fr-FR" sz="2400" dirty="0"/>
              <a:t>			</a:t>
            </a:r>
            <a:r>
              <a:rPr lang="fr-FR" sz="2400" dirty="0" smtClean="0"/>
              <a:t>				6 </a:t>
            </a:r>
            <a:r>
              <a:rPr lang="fr-FR" sz="2400" dirty="0"/>
              <a:t>points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357298"/>
          <a:ext cx="8786874" cy="310489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929354"/>
                <a:gridCol w="1539489"/>
                <a:gridCol w="1318031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</a:rPr>
                        <a:t>Que fait le manipulateur ?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</a:rPr>
                        <a:t>Comment réagissent les gens ?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  <a:ea typeface="Calibri"/>
                          <a:cs typeface="Calibri"/>
                        </a:rPr>
                        <a:t>deux façons de procéder :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+mn-lt"/>
                          <a:ea typeface="Calibri"/>
                          <a:cs typeface="Calibri"/>
                        </a:rPr>
                        <a:t>nombre de personnes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  <a:ea typeface="Calibri"/>
                          <a:cs typeface="Calibri"/>
                        </a:rPr>
                        <a:t>qui ont réagi (en%)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2000" dirty="0">
                          <a:latin typeface="+mn-lt"/>
                          <a:ea typeface="Calibri"/>
                          <a:cs typeface="Calibri"/>
                        </a:rPr>
                        <a:t>somme d’argent donnée</a:t>
                      </a:r>
                      <a:endParaRPr lang="ru-RU" sz="2000" dirty="0"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180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Il demande de l’aider sans dire « vous êtes libre de... »</a:t>
                      </a:r>
                      <a:endParaRPr lang="ru-RU" sz="2000">
                        <a:solidFill>
                          <a:srgbClr val="FF0000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18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10%</a:t>
                      </a:r>
                      <a:endParaRPr lang="ru-RU" sz="20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18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50 centimes</a:t>
                      </a:r>
                      <a:endParaRPr lang="ru-RU" sz="20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18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Il demande de l’aider en ajoutant « vous êtes libre de... »</a:t>
                      </a:r>
                      <a:endParaRPr lang="ru-RU" sz="20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180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47%</a:t>
                      </a:r>
                      <a:endParaRPr lang="ru-RU" sz="2000">
                        <a:solidFill>
                          <a:srgbClr val="FF0000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40"/>
                        </a:spcBef>
                        <a:spcAft>
                          <a:spcPts val="240"/>
                        </a:spcAft>
                      </a:pPr>
                      <a:r>
                        <a:rPr lang="fr-FR" sz="1800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un euro</a:t>
                      </a:r>
                      <a:endParaRPr lang="ru-RU" sz="200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14288"/>
          <a:ext cx="6096000" cy="56436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054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59293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784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Calibri"/>
                        </a:rPr>
                        <a:t>8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Le mot « </a:t>
                      </a:r>
                      <a:r>
                        <a:rPr lang="fr-FR" sz="2400" i="1" dirty="0">
                          <a:latin typeface="Times New Roman"/>
                          <a:ea typeface="Calibri"/>
                          <a:cs typeface="Calibri"/>
                        </a:rPr>
                        <a:t>manipulation </a:t>
                      </a: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» fait peur aux gens. 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Calibri"/>
                        </a:rPr>
                        <a:t>9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La manipulation est souvent utilisée avec des intensions commerciales.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Calibri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Le traité est paru aux Éditions Presses universitaires de France.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Calibri"/>
                        </a:rPr>
                        <a:t>11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La psychologie sociale étudie les comportements sociaux des gens. 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Calibri"/>
                        </a:rPr>
                        <a:t>12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Le comportement social est déterminé par l’origine sociale de la personne.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5681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784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Calibri"/>
                        </a:rPr>
                        <a:t>8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Le mot « </a:t>
                      </a:r>
                      <a:r>
                        <a:rPr lang="fr-FR" sz="2400" i="1" dirty="0">
                          <a:latin typeface="Times New Roman"/>
                          <a:ea typeface="Calibri"/>
                          <a:cs typeface="Calibri"/>
                        </a:rPr>
                        <a:t>manipulation </a:t>
                      </a: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» fait peur aux gens. 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2844" y="2967335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dirty="0" smtClean="0"/>
              <a:t>YA: ...quand </a:t>
            </a:r>
            <a:r>
              <a:rPr lang="fr-FR" sz="2400" dirty="0"/>
              <a:t>on parle de la manipulation / </a:t>
            </a:r>
            <a:r>
              <a:rPr lang="fr-FR" sz="2400" dirty="0">
                <a:solidFill>
                  <a:srgbClr val="FF0000"/>
                </a:solidFill>
              </a:rPr>
              <a:t>ça fait toujours un tout petit peu frissonné</a:t>
            </a:r>
            <a:r>
              <a:rPr lang="fr-FR" sz="2400" dirty="0"/>
              <a:t> parce que on est </a:t>
            </a:r>
            <a:r>
              <a:rPr lang="fr-FR" sz="2400" dirty="0" smtClean="0"/>
              <a:t>manipulé... </a:t>
            </a:r>
          </a:p>
          <a:p>
            <a:pPr>
              <a:lnSpc>
                <a:spcPct val="150000"/>
              </a:lnSpc>
            </a:pPr>
            <a:r>
              <a:rPr lang="fr-FR" sz="2400" dirty="0" smtClean="0"/>
              <a:t>... </a:t>
            </a:r>
            <a:r>
              <a:rPr lang="fr-FR" sz="2400" dirty="0" smtClean="0">
                <a:solidFill>
                  <a:srgbClr val="FF0000"/>
                </a:solidFill>
              </a:rPr>
              <a:t>il </a:t>
            </a:r>
            <a:r>
              <a:rPr lang="fr-FR" sz="2400" dirty="0">
                <a:solidFill>
                  <a:srgbClr val="FF0000"/>
                </a:solidFill>
              </a:rPr>
              <a:t>s’agit de ne pas faire peur aux gens </a:t>
            </a:r>
            <a:r>
              <a:rPr lang="fr-FR" sz="2400" dirty="0"/>
              <a:t>et de leur montrer que la manipulation est une donne de la vie </a:t>
            </a:r>
            <a:r>
              <a:rPr lang="fr-FR" sz="2400" dirty="0" smtClean="0"/>
              <a:t>quotidienne....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14288"/>
          <a:ext cx="6096000" cy="564360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054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4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8743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784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9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La manipulation est souvent utilisée avec des intensions commerciales.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8743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784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10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>
                          <a:latin typeface="Times New Roman"/>
                          <a:ea typeface="Calibri"/>
                          <a:cs typeface="Calibri"/>
                        </a:rPr>
                        <a:t>Le traité est paru aux Éditions Presses universitaires de France.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7158" y="2857496"/>
            <a:ext cx="8001056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rgbClr val="000000"/>
                </a:solidFill>
                <a:latin typeface="Arial"/>
              </a:rPr>
              <a:t>YA: ... </a:t>
            </a:r>
            <a:r>
              <a:rPr lang="fr-FR" sz="2400" i="1" dirty="0" smtClean="0">
                <a:solidFill>
                  <a:srgbClr val="000000"/>
                </a:solidFill>
                <a:latin typeface="Arial"/>
              </a:rPr>
              <a:t>Petit </a:t>
            </a:r>
            <a:r>
              <a:rPr lang="fr-FR" sz="2400" i="1" dirty="0">
                <a:solidFill>
                  <a:srgbClr val="000000"/>
                </a:solidFill>
                <a:latin typeface="Arial"/>
              </a:rPr>
              <a:t>traité de manipulation à l'usage des honnêtes </a:t>
            </a:r>
            <a:r>
              <a:rPr lang="fr-FR" sz="2400" i="1" dirty="0" smtClean="0">
                <a:solidFill>
                  <a:srgbClr val="000000"/>
                </a:solidFill>
                <a:latin typeface="Arial"/>
              </a:rPr>
              <a:t>gens</a:t>
            </a:r>
            <a:r>
              <a:rPr lang="fr-FR" sz="2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2400" dirty="0">
                <a:solidFill>
                  <a:srgbClr val="000000"/>
                </a:solidFill>
                <a:latin typeface="Arial"/>
              </a:rPr>
              <a:t>paru tout récemment aux PUG/ c’est-à-dire </a:t>
            </a:r>
            <a:r>
              <a:rPr lang="fr-FR" sz="2400" dirty="0">
                <a:solidFill>
                  <a:srgbClr val="FF0000"/>
                </a:solidFill>
                <a:latin typeface="Arial"/>
              </a:rPr>
              <a:t>aux Presses universitaires de </a:t>
            </a:r>
            <a:r>
              <a:rPr lang="fr-FR" sz="2400" dirty="0" smtClean="0">
                <a:solidFill>
                  <a:srgbClr val="FF0000"/>
                </a:solidFill>
                <a:latin typeface="Arial"/>
              </a:rPr>
              <a:t>Grenoble... </a:t>
            </a:r>
            <a:endParaRPr lang="ru-RU" sz="2400" dirty="0">
              <a:solidFill>
                <a:srgbClr val="FF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8743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784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11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>
                          <a:latin typeface="Times New Roman"/>
                          <a:ea typeface="Calibri"/>
                          <a:cs typeface="Calibri"/>
                        </a:rPr>
                        <a:t>La psychologie sociale étudie les comportements sociaux des gens. 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551837"/>
            <a:ext cx="87154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000" b="1" dirty="0"/>
              <a:t>RVJ</a:t>
            </a:r>
            <a:r>
              <a:rPr lang="fr-FR" sz="2000" dirty="0"/>
              <a:t> : oui c’est même tout l’enseignement de </a:t>
            </a:r>
            <a:r>
              <a:rPr lang="fr-FR" sz="2000" dirty="0">
                <a:solidFill>
                  <a:srgbClr val="FF0000"/>
                </a:solidFill>
              </a:rPr>
              <a:t>la psychologie sociale hein / cette discipline qui montre combien nos pensées nos comportements nos émotions nos jugements nos raisonnements sont influencés par le contexte dans lequel on se trouve</a:t>
            </a:r>
            <a:r>
              <a:rPr lang="fr-FR" sz="2000" dirty="0"/>
              <a:t> 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fr-FR" sz="2000" b="1" dirty="0"/>
              <a:t>YA</a:t>
            </a:r>
            <a:r>
              <a:rPr lang="fr-FR" sz="2000" dirty="0"/>
              <a:t> : c’est ça la psychologie sociale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fr-FR" sz="2000" b="1" dirty="0"/>
              <a:t>RVJ </a:t>
            </a:r>
            <a:r>
              <a:rPr lang="fr-FR" sz="2000" dirty="0"/>
              <a:t>: oui c’est ce que montre la psychologie sociale 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fr-FR" sz="2000" b="1" dirty="0"/>
              <a:t>YA </a:t>
            </a:r>
            <a:r>
              <a:rPr lang="fr-FR" sz="2000" dirty="0"/>
              <a:t>: donc </a:t>
            </a:r>
            <a:r>
              <a:rPr lang="fr-FR" sz="2000" dirty="0">
                <a:solidFill>
                  <a:srgbClr val="FF0000"/>
                </a:solidFill>
              </a:rPr>
              <a:t>vous étudiez en gros les comportements sociaux des gens</a:t>
            </a:r>
            <a:endParaRPr lang="ru-RU" sz="20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fr-FR" sz="2000" b="1" dirty="0"/>
              <a:t>RVJ</a:t>
            </a:r>
            <a:r>
              <a:rPr lang="fr-FR" sz="2000" dirty="0"/>
              <a:t> : oui oui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8743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784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12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Le comportement social est déterminé par l’origine sociale de la personne.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786058"/>
            <a:ext cx="8715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YA </a:t>
            </a:r>
            <a:r>
              <a:rPr lang="fr-FR" dirty="0"/>
              <a:t>: de psychologie sociale et vous avez fait donc paraître avec votre confrère Jean-Léon Beauvois ce traité de manipulation qui montre que quand on fait quelque chose </a:t>
            </a:r>
            <a:r>
              <a:rPr lang="fr-FR" dirty="0">
                <a:solidFill>
                  <a:srgbClr val="FF0000"/>
                </a:solidFill>
              </a:rPr>
              <a:t>/ on est toujours plus ou moins conditionné par un environnement et ce qui s’est passé dans les minutes ou les heures qui ont précédées</a:t>
            </a:r>
            <a:endParaRPr lang="ru-RU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fr-FR" b="1" dirty="0" smtClean="0"/>
              <a:t>RVJ</a:t>
            </a:r>
            <a:r>
              <a:rPr lang="fr-FR" dirty="0" smtClean="0"/>
              <a:t> : oui c’est même tout l’enseignement de la psychologie sociale hein / </a:t>
            </a:r>
            <a:r>
              <a:rPr lang="fr-FR" dirty="0" smtClean="0">
                <a:solidFill>
                  <a:srgbClr val="FF0000"/>
                </a:solidFill>
              </a:rPr>
              <a:t>cette discipline qui montre combien nos pensées nos comportements nos émotions nos jugements nos raisonnements sont influencés par le contexte dans lequel on se trouve 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142875" y="1357313"/>
            <a:ext cx="878522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2400" b="1" dirty="0"/>
              <a:t>Конкурс понимания устного текста (</a:t>
            </a:r>
            <a:r>
              <a:rPr lang="fr-FR" sz="2400" b="1" dirty="0"/>
              <a:t>B</a:t>
            </a:r>
            <a:r>
              <a:rPr lang="ru-RU" sz="2400" b="1" dirty="0"/>
              <a:t>2)</a:t>
            </a:r>
          </a:p>
          <a:p>
            <a:pPr marL="342900" indent="-342900" algn="ctr"/>
            <a:r>
              <a:rPr lang="fr-FR" sz="2400" b="1" dirty="0"/>
              <a:t>Durée de l’épreuve : 30 minutes		Note sur </a:t>
            </a:r>
            <a:r>
              <a:rPr lang="fr-FR" sz="2400" b="1" dirty="0" smtClean="0">
                <a:solidFill>
                  <a:schemeClr val="accent2"/>
                </a:solidFill>
              </a:rPr>
              <a:t>26</a:t>
            </a:r>
            <a:endParaRPr lang="fr-FR" sz="2400" b="1" dirty="0">
              <a:solidFill>
                <a:schemeClr val="accent2"/>
              </a:solidFill>
            </a:endParaRPr>
          </a:p>
          <a:p>
            <a:pPr marL="342900" indent="-342900"/>
            <a:endParaRPr lang="fr-FR" sz="2400" b="1" i="1" dirty="0"/>
          </a:p>
          <a:p>
            <a:pPr marL="342900" indent="-342900"/>
            <a:r>
              <a:rPr lang="fr-FR" sz="2400" b="1" dirty="0"/>
              <a:t>Consigne: </a:t>
            </a:r>
            <a:r>
              <a:rPr lang="fr-FR" sz="2400" b="1" i="1" dirty="0"/>
              <a:t>Pour répondre aux questions: </a:t>
            </a:r>
            <a:r>
              <a:rPr lang="fr-FR" sz="2400" b="1" i="1" dirty="0" smtClean="0"/>
              <a:t>choisir </a:t>
            </a:r>
            <a:r>
              <a:rPr lang="fr-FR" sz="2400" b="1" i="1" dirty="0"/>
              <a:t>la réponse jugée exacte ou l’écrire.</a:t>
            </a:r>
            <a:endParaRPr lang="fr-FR" sz="2400" b="1" dirty="0"/>
          </a:p>
          <a:p>
            <a:pPr marL="342900" indent="-342900"/>
            <a:r>
              <a:rPr lang="fr-FR" sz="2400" dirty="0">
                <a:solidFill>
                  <a:srgbClr val="9933FF"/>
                </a:solidFill>
              </a:rPr>
              <a:t>	</a:t>
            </a:r>
            <a:r>
              <a:rPr lang="fr-FR" sz="2400" dirty="0"/>
              <a:t>			</a:t>
            </a:r>
          </a:p>
          <a:p>
            <a:pPr marL="342900" indent="-342900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8476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58581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13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>
                          <a:latin typeface="Times New Roman"/>
                          <a:ea typeface="Calibri"/>
                          <a:cs typeface="Calibri"/>
                        </a:rPr>
                        <a:t>La technique dite «  </a:t>
                      </a:r>
                      <a:r>
                        <a:rPr lang="fr-FR" sz="2400" i="1">
                          <a:latin typeface="Times New Roman"/>
                          <a:ea typeface="Calibri"/>
                          <a:cs typeface="Calibri"/>
                        </a:rPr>
                        <a:t>acte préparatoire</a:t>
                      </a:r>
                      <a:r>
                        <a:rPr lang="fr-FR" sz="2400">
                          <a:latin typeface="Times New Roman"/>
                          <a:ea typeface="Calibri"/>
                          <a:cs typeface="Calibri"/>
                        </a:rPr>
                        <a:t> » permet d’obtenir, selon Robert-Vincent Joule, de très bons résultats. 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42706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58581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14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Les mots qu’on choisit pour parler aux gens aident à les manipuler. 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2143116"/>
            <a:ext cx="878687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000" b="1" dirty="0" smtClean="0"/>
              <a:t>YA </a:t>
            </a:r>
            <a:r>
              <a:rPr lang="fr-FR" sz="2000" dirty="0" smtClean="0"/>
              <a:t>: et vous vous êtes penché sur cette affaire de manipulation pourquoi ce mot de manipulation / est-ce que les mots avec lesquels on va s’exprimer / euh ont une grande importance / comment justement faut-il s’y prendre/ pour / je dirais / apprivoiser la personne / et l’amener à faire quelque chose / que spontanément dans un premier temps elle ne ferait pas / est-ce que les mots sont importants 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fr-FR" sz="2000" b="1" dirty="0" smtClean="0"/>
              <a:t>RVJ : </a:t>
            </a:r>
            <a:r>
              <a:rPr lang="fr-FR" sz="2000" dirty="0" smtClean="0"/>
              <a:t>oui </a:t>
            </a:r>
            <a:r>
              <a:rPr lang="fr-FR" sz="2000" dirty="0" smtClean="0">
                <a:solidFill>
                  <a:srgbClr val="FF0000"/>
                </a:solidFill>
              </a:rPr>
              <a:t>les mots peuvent s’avérer extrêmement importants </a:t>
            </a:r>
            <a:r>
              <a:rPr lang="fr-FR" sz="2000" dirty="0" smtClean="0"/>
              <a:t>et je pense notamment à une technique que nous décrivons dans cet ouvrage qui s’appelle « vous êtes libre de »/ </a:t>
            </a:r>
            <a:endParaRPr lang="fr-FR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42706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58581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15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La technique appelée « </a:t>
                      </a:r>
                      <a:r>
                        <a:rPr lang="fr-FR" sz="2400" i="1" dirty="0">
                          <a:latin typeface="Times New Roman"/>
                          <a:ea typeface="Calibri"/>
                          <a:cs typeface="Calibri"/>
                        </a:rPr>
                        <a:t>vous êtes libre de</a:t>
                      </a: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 » est découverte par les chercheurs allemands.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2000240"/>
            <a:ext cx="8643998" cy="2118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/>
              <a:t>RVJ : oui les mots peuvent s’avérer extrêmement importants et je pense notamment à une technique que nous décrivons dans cet ouvrage qui s’appelle « vous êtes libre de »/ c’est une technique vraiment passionnante / déroutante / et j’en parle volontiers parce </a:t>
            </a:r>
            <a:r>
              <a:rPr lang="fr-FR" dirty="0">
                <a:solidFill>
                  <a:srgbClr val="FF0000"/>
                </a:solidFill>
              </a:rPr>
              <a:t>qu’elle a été découverte cette technique par des chercheurs français / notamment </a:t>
            </a:r>
            <a:r>
              <a:rPr lang="fr-FR" b="1" dirty="0">
                <a:solidFill>
                  <a:srgbClr val="FF0000"/>
                </a:solidFill>
              </a:rPr>
              <a:t>Nicolas Guéguen et Alexandre Pascual</a:t>
            </a:r>
            <a:r>
              <a:rPr lang="fr-FR" dirty="0">
                <a:solidFill>
                  <a:srgbClr val="FF0000"/>
                </a:solidFill>
              </a:rPr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268893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58581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16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>
                          <a:latin typeface="Times New Roman"/>
                          <a:ea typeface="Calibri"/>
                          <a:cs typeface="Calibri"/>
                        </a:rPr>
                        <a:t>Selon Robert-Vincent Joule, si on remplace « </a:t>
                      </a:r>
                      <a:r>
                        <a:rPr lang="fr-FR" sz="2400" i="1">
                          <a:latin typeface="Times New Roman"/>
                          <a:ea typeface="Calibri"/>
                          <a:cs typeface="Calibri"/>
                        </a:rPr>
                        <a:t>vous êtes libre de</a:t>
                      </a:r>
                      <a:r>
                        <a:rPr lang="fr-FR" sz="2400">
                          <a:latin typeface="Times New Roman"/>
                          <a:ea typeface="Calibri"/>
                          <a:cs typeface="Calibri"/>
                        </a:rPr>
                        <a:t> » par une phrase comme « </a:t>
                      </a:r>
                      <a:r>
                        <a:rPr lang="fr-FR" sz="2400" i="1">
                          <a:latin typeface="Times New Roman"/>
                          <a:ea typeface="Calibri"/>
                          <a:cs typeface="Calibri"/>
                        </a:rPr>
                        <a:t>maintenant c’est à vous de voir si vous souhaitez m’aider ou pas </a:t>
                      </a:r>
                      <a:r>
                        <a:rPr lang="fr-FR" sz="2400">
                          <a:latin typeface="Times New Roman"/>
                          <a:ea typeface="Calibri"/>
                          <a:cs typeface="Calibri"/>
                        </a:rPr>
                        <a:t>», le résultat qu’on obtient est le même. </a:t>
                      </a:r>
                      <a:endParaRPr lang="ru-RU" sz="2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3500438"/>
            <a:ext cx="857256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RVJ</a:t>
            </a:r>
            <a:r>
              <a:rPr lang="fr-FR" dirty="0"/>
              <a:t> : </a:t>
            </a:r>
            <a:r>
              <a:rPr lang="fr-FR" dirty="0" smtClean="0"/>
              <a:t>... ce </a:t>
            </a:r>
            <a:r>
              <a:rPr lang="fr-FR" dirty="0"/>
              <a:t>qui compte c’est de doter la personne d’un statut de sujet libre mais </a:t>
            </a:r>
            <a:r>
              <a:rPr lang="fr-FR" dirty="0">
                <a:solidFill>
                  <a:srgbClr val="FF0000"/>
                </a:solidFill>
              </a:rPr>
              <a:t>quels que soient les mots finalement qu’on utilise / par exemple des phrases comme « maintenant c’est à vous de voir si vous souhaitez m’aider ou pas » </a:t>
            </a:r>
            <a:endParaRPr lang="fr-FR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fr-FR" b="1" dirty="0"/>
              <a:t>YA :</a:t>
            </a:r>
            <a:r>
              <a:rPr lang="fr-FR" dirty="0"/>
              <a:t> mg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fr-FR" b="1" dirty="0"/>
              <a:t>RVJ</a:t>
            </a:r>
            <a:r>
              <a:rPr lang="fr-FR" dirty="0"/>
              <a:t> : </a:t>
            </a:r>
            <a:r>
              <a:rPr lang="fr-FR" dirty="0">
                <a:solidFill>
                  <a:srgbClr val="FF0000"/>
                </a:solidFill>
              </a:rPr>
              <a:t>« maintenant bien sûr monsieur c’est vous qui décidez » permettent d’obtenir exactement les mêmes résultats </a:t>
            </a:r>
            <a:endParaRPr lang="ru-RU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288"/>
          <a:ext cx="8643997" cy="142706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215106"/>
                <a:gridCol w="642942"/>
                <a:gridCol w="642942"/>
                <a:gridCol w="642941"/>
              </a:tblGrid>
              <a:tr h="58581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cap="all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Reformulation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А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В</a:t>
                      </a: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349500" algn="l"/>
                        </a:tabLs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Calibri"/>
                        </a:rPr>
                        <a:t>Les expériences montrent que cette technique est efficace dans tous les pays du monde. </a:t>
                      </a:r>
                      <a:endParaRPr lang="ru-RU" sz="2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2400" dirty="0" smtClean="0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Calibri"/>
                        </a:rPr>
                        <a:t>*</a:t>
                      </a: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2400" dirty="0">
                        <a:highlight>
                          <a:srgbClr val="FFFF00"/>
                        </a:highlight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2500306"/>
            <a:ext cx="8715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RVJ </a:t>
            </a:r>
            <a:r>
              <a:rPr lang="fr-FR" dirty="0"/>
              <a:t>: </a:t>
            </a:r>
            <a:r>
              <a:rPr lang="fr-FR" dirty="0" smtClean="0"/>
              <a:t>... il </a:t>
            </a:r>
            <a:r>
              <a:rPr lang="fr-FR" dirty="0"/>
              <a:t>y a quelques années j’ai dirigé une thèse interculturelle / elle montre que </a:t>
            </a:r>
            <a:r>
              <a:rPr lang="fr-FR" dirty="0">
                <a:solidFill>
                  <a:srgbClr val="FF0000"/>
                </a:solidFill>
              </a:rPr>
              <a:t>cette technique-là / </a:t>
            </a:r>
            <a:r>
              <a:rPr lang="fr-FR" dirty="0" smtClean="0">
                <a:solidFill>
                  <a:srgbClr val="FF0000"/>
                </a:solidFill>
              </a:rPr>
              <a:t>... ne </a:t>
            </a:r>
            <a:r>
              <a:rPr lang="fr-FR" dirty="0">
                <a:solidFill>
                  <a:srgbClr val="FF0000"/>
                </a:solidFill>
              </a:rPr>
              <a:t>vaut ne fonctionne n’est opérante n’est efficace que dans certaines cultures / et notamment les cultures on va dire individualistes et démocratiques /</a:t>
            </a:r>
            <a:r>
              <a:rPr lang="fr-FR" dirty="0"/>
              <a:t> on a réalisé ce type d’expérimentation dans </a:t>
            </a:r>
            <a:r>
              <a:rPr lang="fr-FR" dirty="0">
                <a:solidFill>
                  <a:srgbClr val="FF0000"/>
                </a:solidFill>
              </a:rPr>
              <a:t>des pays plus collectivistes et moins démocratiques on n’a plus l’effet de « vous êtes libre de » </a:t>
            </a:r>
            <a:r>
              <a:rPr lang="fr-FR" dirty="0"/>
              <a:t>/ et les recherches </a:t>
            </a:r>
            <a:r>
              <a:rPr lang="fr-FR" dirty="0" smtClean="0"/>
              <a:t>ne</a:t>
            </a:r>
          </a:p>
          <a:p>
            <a:pPr>
              <a:lnSpc>
                <a:spcPct val="150000"/>
              </a:lnSpc>
            </a:pPr>
            <a:r>
              <a:rPr lang="fr-FR" b="1" dirty="0"/>
              <a:t>YA :</a:t>
            </a:r>
            <a:r>
              <a:rPr lang="fr-FR" dirty="0"/>
              <a:t> ça marche pas ça marche moins bien 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fr-FR" b="1" dirty="0"/>
              <a:t>RVJ</a:t>
            </a:r>
            <a:r>
              <a:rPr lang="fr-FR" dirty="0"/>
              <a:t> : </a:t>
            </a:r>
            <a:r>
              <a:rPr lang="fr-FR" dirty="0">
                <a:solidFill>
                  <a:srgbClr val="FF0000"/>
                </a:solidFill>
              </a:rPr>
              <a:t>ça marche moins bien à voire ça marche pas du tout</a:t>
            </a:r>
            <a:r>
              <a:rPr lang="fr-FR" dirty="0"/>
              <a:t> </a:t>
            </a:r>
            <a:r>
              <a:rPr lang="fr-FR" dirty="0" smtClean="0"/>
              <a:t>/...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78522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AutoNum type="arabicPeriod"/>
            </a:pPr>
            <a:r>
              <a:rPr lang="fr-FR" sz="2400" i="1" dirty="0" smtClean="0"/>
              <a:t>Qu’avez-vous </a:t>
            </a:r>
            <a:r>
              <a:rPr lang="fr-FR" sz="2400" i="1" dirty="0"/>
              <a:t>appris sur Robert-Vincent Joule : ses </a:t>
            </a:r>
            <a:r>
              <a:rPr lang="fr-FR" sz="2400" i="1" dirty="0">
                <a:solidFill>
                  <a:srgbClr val="FF0000"/>
                </a:solidFill>
              </a:rPr>
              <a:t>fonctions</a:t>
            </a:r>
            <a:r>
              <a:rPr lang="fr-FR" sz="2400" i="1" dirty="0"/>
              <a:t>, ses </a:t>
            </a:r>
            <a:r>
              <a:rPr lang="fr-FR" sz="2400" i="1" dirty="0">
                <a:solidFill>
                  <a:srgbClr val="FF0000"/>
                </a:solidFill>
              </a:rPr>
              <a:t>publications </a:t>
            </a:r>
            <a:r>
              <a:rPr lang="fr-FR" sz="2400" i="1" dirty="0"/>
              <a:t>et </a:t>
            </a:r>
            <a:r>
              <a:rPr lang="fr-FR" sz="2400" i="1" dirty="0">
                <a:solidFill>
                  <a:srgbClr val="FF0000"/>
                </a:solidFill>
              </a:rPr>
              <a:t>recherches</a:t>
            </a:r>
            <a:r>
              <a:rPr lang="fr-FR" sz="2400" i="1" dirty="0"/>
              <a:t> présentes et passées</a:t>
            </a:r>
            <a:r>
              <a:rPr lang="fr-FR" sz="2400" dirty="0"/>
              <a:t>					</a:t>
            </a:r>
            <a:r>
              <a:rPr lang="fr-FR" sz="2400" dirty="0" smtClean="0"/>
              <a:t>		3 points</a:t>
            </a:r>
          </a:p>
          <a:p>
            <a:pPr marL="342900" indent="-342900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785225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AutoNum type="arabicPeriod"/>
            </a:pPr>
            <a:r>
              <a:rPr lang="fr-FR" sz="2400" i="1" dirty="0" smtClean="0"/>
              <a:t>Qu’avez-vous </a:t>
            </a:r>
            <a:r>
              <a:rPr lang="fr-FR" sz="2400" i="1" dirty="0"/>
              <a:t>appris sur Robert-Vincent Joule : ses </a:t>
            </a:r>
            <a:r>
              <a:rPr lang="fr-FR" sz="2400" i="1" dirty="0">
                <a:solidFill>
                  <a:srgbClr val="FF0000"/>
                </a:solidFill>
              </a:rPr>
              <a:t>fonctions</a:t>
            </a:r>
            <a:r>
              <a:rPr lang="fr-FR" sz="2400" i="1" dirty="0"/>
              <a:t>, ses </a:t>
            </a:r>
            <a:r>
              <a:rPr lang="fr-FR" sz="2400" i="1" dirty="0">
                <a:solidFill>
                  <a:srgbClr val="FF0000"/>
                </a:solidFill>
              </a:rPr>
              <a:t>publications </a:t>
            </a:r>
            <a:r>
              <a:rPr lang="fr-FR" sz="2400" i="1" dirty="0"/>
              <a:t>et </a:t>
            </a:r>
            <a:r>
              <a:rPr lang="fr-FR" sz="2400" i="1" dirty="0">
                <a:solidFill>
                  <a:srgbClr val="FF0000"/>
                </a:solidFill>
              </a:rPr>
              <a:t>recherches</a:t>
            </a:r>
            <a:r>
              <a:rPr lang="fr-FR" sz="2400" i="1" dirty="0"/>
              <a:t> présentes et passées</a:t>
            </a:r>
            <a:r>
              <a:rPr lang="fr-FR" sz="2400" dirty="0"/>
              <a:t>					</a:t>
            </a:r>
            <a:r>
              <a:rPr lang="fr-FR" sz="2400" dirty="0" smtClean="0"/>
              <a:t>		3 points</a:t>
            </a:r>
          </a:p>
          <a:p>
            <a:pPr marL="342900" indent="-342900"/>
            <a:endParaRPr lang="fr-FR" dirty="0" smtClean="0"/>
          </a:p>
          <a:p>
            <a:pPr lvl="0">
              <a:lnSpc>
                <a:spcPct val="125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fr-FR" sz="2400" dirty="0" smtClean="0"/>
              <a:t>Professeur </a:t>
            </a:r>
            <a:r>
              <a:rPr lang="fr-FR" sz="2400" dirty="0"/>
              <a:t>de psychologie sociale à l’université / Il est professeur.../ Professeur universitaire... (et directeur de thèses interculturelles / Il dirige aussi des thèses interculturelles)*</a:t>
            </a:r>
            <a:endParaRPr lang="ru-RU" sz="2400" dirty="0"/>
          </a:p>
          <a:p>
            <a:pPr lvl="0">
              <a:lnSpc>
                <a:spcPct val="125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400" smtClean="0"/>
              <a:t> </a:t>
            </a:r>
            <a:r>
              <a:rPr lang="fr-FR" sz="2400" smtClean="0"/>
              <a:t>Co-auteur </a:t>
            </a:r>
            <a:r>
              <a:rPr lang="fr-FR" sz="2400" dirty="0"/>
              <a:t>du livre «</a:t>
            </a:r>
            <a:r>
              <a:rPr lang="fr-FR" sz="2400" i="1" dirty="0"/>
              <a:t>Petit traité de manipulation à l'usage des honnêtes gens</a:t>
            </a:r>
            <a:r>
              <a:rPr lang="fr-FR" sz="2400" dirty="0"/>
              <a:t>» / Il est co-auteur du livre sur la manipulation / Co-auteur du livre dont on parle/discute dans l’émission...</a:t>
            </a:r>
            <a:endParaRPr lang="ru-RU" sz="2400" dirty="0"/>
          </a:p>
          <a:p>
            <a:pPr lvl="0">
              <a:lnSpc>
                <a:spcPct val="125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400" dirty="0" smtClean="0"/>
              <a:t> </a:t>
            </a:r>
            <a:r>
              <a:rPr lang="fr-FR" sz="2400" dirty="0" smtClean="0"/>
              <a:t>Chercheur </a:t>
            </a:r>
            <a:r>
              <a:rPr lang="fr-FR" sz="2400" dirty="0"/>
              <a:t>en psychologie sociale... / Il fait des recherches en psychologie sociale... / Il étudie les comportements sociaux des gens</a:t>
            </a:r>
            <a:r>
              <a:rPr lang="fr-FR" sz="2400" dirty="0" smtClean="0"/>
              <a:t>...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142844" y="357166"/>
            <a:ext cx="8858250" cy="34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</a:t>
            </a:r>
            <a:r>
              <a:rPr lang="fr-FR" sz="2400" i="1" dirty="0"/>
              <a:t>Le traité sur la manipulation s’adresse à ceux qui	</a:t>
            </a:r>
            <a:r>
              <a:rPr lang="fr-FR" sz="2400" dirty="0" smtClean="0"/>
              <a:t>1 point</a:t>
            </a:r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 smtClean="0"/>
              <a:t>A</a:t>
            </a:r>
            <a:r>
              <a:rPr lang="fr-FR" sz="2400" dirty="0"/>
              <a:t>. l’étudient en tant que scientifiques.</a:t>
            </a:r>
            <a:endParaRPr lang="ru-RU" sz="2400" dirty="0"/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/>
              <a:t>B. la pratiquent en tant que professionnels.</a:t>
            </a:r>
            <a:endParaRPr lang="ru-RU" sz="2400" dirty="0"/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/>
              <a:t>C. la subissent spontanément dans la vie.</a:t>
            </a:r>
            <a:endParaRPr lang="ru-RU" sz="2400" dirty="0"/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/>
              <a:t>D. en ont peur en tant que victimes</a:t>
            </a:r>
            <a:r>
              <a:rPr lang="fr-FR" sz="2400" dirty="0" smtClean="0"/>
              <a:t>.</a:t>
            </a:r>
          </a:p>
          <a:p>
            <a:pPr marL="4763"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142844" y="357166"/>
            <a:ext cx="8858250" cy="592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/>
              <a:t>2.</a:t>
            </a:r>
            <a:r>
              <a:rPr lang="fr-FR" sz="2400" dirty="0"/>
              <a:t> </a:t>
            </a:r>
            <a:r>
              <a:rPr lang="fr-FR" sz="2400" i="1" dirty="0"/>
              <a:t>Le traité sur la manipulation s’adresse à ceux qui	</a:t>
            </a:r>
            <a:r>
              <a:rPr lang="fr-FR" sz="2400" dirty="0" smtClean="0"/>
              <a:t>1 point</a:t>
            </a:r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 smtClean="0"/>
              <a:t>A</a:t>
            </a:r>
            <a:r>
              <a:rPr lang="fr-FR" sz="2400" dirty="0"/>
              <a:t>. l’étudient en tant que scientifiques.</a:t>
            </a:r>
            <a:endParaRPr lang="ru-RU" sz="2400" dirty="0"/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/>
              <a:t>B. la pratiquent en tant que professionnels.</a:t>
            </a:r>
            <a:endParaRPr lang="ru-RU" sz="2400" dirty="0"/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>
                <a:solidFill>
                  <a:srgbClr val="FF0000"/>
                </a:solidFill>
              </a:rPr>
              <a:t>C. la subissent spontanément dans la vie.</a:t>
            </a:r>
            <a:endParaRPr lang="ru-RU" sz="2400" dirty="0">
              <a:solidFill>
                <a:srgbClr val="FF0000"/>
              </a:solidFill>
            </a:endParaRPr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/>
              <a:t>D. en ont peur en tant que victimes</a:t>
            </a:r>
            <a:r>
              <a:rPr lang="fr-FR" sz="2400" dirty="0" smtClean="0"/>
              <a:t>.</a:t>
            </a:r>
          </a:p>
          <a:p>
            <a:pPr marL="4763"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endParaRPr lang="fr-FR" sz="2400" dirty="0" smtClean="0"/>
          </a:p>
          <a:p>
            <a:pPr marL="4763"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dirty="0" smtClean="0"/>
              <a:t>YA: ...un </a:t>
            </a:r>
            <a:r>
              <a:rPr lang="fr-FR" sz="2400" dirty="0"/>
              <a:t>titre aussi long «</a:t>
            </a:r>
            <a:r>
              <a:rPr lang="fr-FR" sz="2400" i="1" dirty="0"/>
              <a:t>Petit traité de manipulation » </a:t>
            </a:r>
            <a:r>
              <a:rPr lang="fr-FR" sz="2400" dirty="0"/>
              <a:t>soit / mais « </a:t>
            </a:r>
            <a:r>
              <a:rPr lang="fr-FR" sz="2400" i="1" dirty="0"/>
              <a:t>à l'usage des honnêtes gens</a:t>
            </a:r>
            <a:r>
              <a:rPr lang="fr-FR" sz="2400" dirty="0"/>
              <a:t>» car il s’agit de ne pas faire peur aux gens et de leur </a:t>
            </a:r>
            <a:r>
              <a:rPr lang="fr-FR" sz="2400" dirty="0">
                <a:solidFill>
                  <a:srgbClr val="FF0000"/>
                </a:solidFill>
              </a:rPr>
              <a:t>montrer que la manipulation est une donne de la vie quotidienne</a:t>
            </a:r>
            <a:r>
              <a:rPr lang="fr-FR" sz="2400" dirty="0"/>
              <a:t> et qu’il n’est pas nécessaire d’être gangster pour manipuler son prochain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285750" y="214290"/>
            <a:ext cx="88582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/>
              <a:t>3.</a:t>
            </a:r>
            <a:r>
              <a:rPr lang="fr-FR" sz="2400" dirty="0"/>
              <a:t> </a:t>
            </a:r>
            <a:r>
              <a:rPr lang="fr-FR" sz="2400" i="1" dirty="0"/>
              <a:t>Les auteurs se sont fixés trois objectifs</a:t>
            </a:r>
            <a:r>
              <a:rPr lang="fr-FR" sz="2400" dirty="0"/>
              <a:t>		</a:t>
            </a:r>
            <a:r>
              <a:rPr lang="fr-FR" sz="2400" dirty="0" smtClean="0"/>
              <a:t>3 </a:t>
            </a:r>
            <a:r>
              <a:rPr lang="fr-FR" sz="2400" dirty="0"/>
              <a:t>points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A. expliquer ce qu’est la manipulation.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B. mettre en garde contre les manipulateurs.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C. montrer comment reconnaître un manipulateur.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D. présenter différentes techniques de manipulation.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E. montrer que la manipulation est omniprésente.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F. expliquer comment éviter d’être manipulé.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285750" y="214290"/>
            <a:ext cx="885825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lvl="1">
              <a:lnSpc>
                <a:spcPct val="125000"/>
              </a:lnSpc>
              <a:spcAft>
                <a:spcPts val="600"/>
              </a:spcAft>
            </a:pPr>
            <a:r>
              <a:rPr lang="fr-FR" sz="2000" dirty="0" smtClean="0"/>
              <a:t>YA: il </a:t>
            </a:r>
            <a:r>
              <a:rPr lang="fr-FR" sz="2000" dirty="0"/>
              <a:t>s’agit de ne pas faire peur aux gens et de leur montrer que </a:t>
            </a:r>
            <a:r>
              <a:rPr lang="fr-FR" sz="2000" dirty="0">
                <a:solidFill>
                  <a:srgbClr val="FF0000"/>
                </a:solidFill>
              </a:rPr>
              <a:t>la manipulation est une donne de la vie quotidienne et qu’il n’est pas nécessaire d’être gangster pour manipuler son prochain </a:t>
            </a:r>
            <a:endParaRPr lang="fr-FR" sz="2000" dirty="0" smtClean="0">
              <a:solidFill>
                <a:srgbClr val="FF0000"/>
              </a:solidFill>
            </a:endParaRPr>
          </a:p>
          <a:p>
            <a:pPr marL="0" lvl="1">
              <a:lnSpc>
                <a:spcPct val="125000"/>
              </a:lnSpc>
              <a:spcAft>
                <a:spcPts val="600"/>
              </a:spcAft>
            </a:pPr>
            <a:r>
              <a:rPr lang="fr-FR" sz="2000" dirty="0" smtClean="0"/>
              <a:t>YA: ...ce </a:t>
            </a:r>
            <a:r>
              <a:rPr lang="fr-FR" sz="2000" dirty="0"/>
              <a:t>traité de manipulation qui montre que quand on fait quelque chose / </a:t>
            </a:r>
            <a:r>
              <a:rPr lang="fr-FR" sz="2000" dirty="0">
                <a:solidFill>
                  <a:srgbClr val="FF0000"/>
                </a:solidFill>
              </a:rPr>
              <a:t>on est toujours plus ou moins conditionné par un environnement et ce qui s’est passé dans les minutes ou les heures qui ont précédées </a:t>
            </a:r>
            <a:endParaRPr lang="fr-FR" sz="2000" dirty="0" smtClean="0">
              <a:solidFill>
                <a:srgbClr val="FF0000"/>
              </a:solidFill>
            </a:endParaRPr>
          </a:p>
          <a:p>
            <a:pPr marL="0" lvl="1">
              <a:lnSpc>
                <a:spcPct val="125000"/>
              </a:lnSpc>
              <a:spcAft>
                <a:spcPts val="600"/>
              </a:spcAft>
            </a:pPr>
            <a:r>
              <a:rPr lang="fr-FR" sz="2000" dirty="0" smtClean="0"/>
              <a:t>RVJ</a:t>
            </a:r>
            <a:r>
              <a:rPr lang="fr-FR" sz="2000" dirty="0"/>
              <a:t> : oui les mots peuvent s’avérer extrêmement importants et </a:t>
            </a:r>
            <a:r>
              <a:rPr lang="fr-FR" sz="2000" dirty="0">
                <a:solidFill>
                  <a:srgbClr val="FF0000"/>
                </a:solidFill>
              </a:rPr>
              <a:t>je pense notamment à une technique que nous décrivons dans cet ouvrage </a:t>
            </a:r>
            <a:r>
              <a:rPr lang="fr-FR" sz="2000" dirty="0"/>
              <a:t>qui s’appelle « vous êtes libre de </a:t>
            </a:r>
            <a:r>
              <a:rPr lang="fr-FR" sz="2000" dirty="0" smtClean="0"/>
              <a:t>»/</a:t>
            </a:r>
          </a:p>
          <a:p>
            <a:pPr marL="0" lvl="1">
              <a:lnSpc>
                <a:spcPct val="125000"/>
              </a:lnSpc>
              <a:spcAft>
                <a:spcPts val="600"/>
              </a:spcAft>
            </a:pPr>
            <a:r>
              <a:rPr lang="fr-FR" sz="2000" dirty="0" smtClean="0"/>
              <a:t>RVJ : alors </a:t>
            </a:r>
            <a:r>
              <a:rPr lang="fr-FR" sz="2000" dirty="0">
                <a:solidFill>
                  <a:srgbClr val="FF0000"/>
                </a:solidFill>
              </a:rPr>
              <a:t>voilà la technique </a:t>
            </a:r>
            <a:r>
              <a:rPr lang="fr-FR" sz="2000" dirty="0"/>
              <a:t>euh / à l’arrêt de bus / vous vous adressez à quelqu’un qui attend /« excusez-moi de vous déranger je viens de me rendre compte que j’ai laissé mon porte-monnaie à la maison il faut absolument que je prenne le bus / est-ce que vous pourriez me dépanner /</a:t>
            </a:r>
            <a:r>
              <a:rPr lang="fr-FR" sz="2000" dirty="0" smtClean="0"/>
              <a:t> </a:t>
            </a:r>
          </a:p>
          <a:p>
            <a:pPr marL="0" lvl="1">
              <a:lnSpc>
                <a:spcPct val="125000"/>
              </a:lnSpc>
              <a:spcAft>
                <a:spcPts val="600"/>
              </a:spcAft>
            </a:pPr>
            <a:r>
              <a:rPr lang="fr-FR" sz="2000" dirty="0"/>
              <a:t>RVJ : </a:t>
            </a:r>
            <a:r>
              <a:rPr lang="fr-FR" sz="2000" dirty="0" smtClean="0"/>
              <a:t>... </a:t>
            </a:r>
            <a:r>
              <a:rPr lang="fr-FR" sz="2000" dirty="0" smtClean="0">
                <a:solidFill>
                  <a:srgbClr val="FF0000"/>
                </a:solidFill>
              </a:rPr>
              <a:t>elle </a:t>
            </a:r>
            <a:r>
              <a:rPr lang="fr-FR" sz="2000" dirty="0">
                <a:solidFill>
                  <a:srgbClr val="FF0000"/>
                </a:solidFill>
              </a:rPr>
              <a:t>montre que cette technique-là </a:t>
            </a:r>
            <a:r>
              <a:rPr lang="fr-FR" sz="2000" dirty="0"/>
              <a:t>/ </a:t>
            </a:r>
            <a:r>
              <a:rPr lang="fr-FR" sz="2000" dirty="0">
                <a:solidFill>
                  <a:srgbClr val="FF0000"/>
                </a:solidFill>
              </a:rPr>
              <a:t>contrairement au à la dizaine ou la douzaine de techniques que nous exposons dans l’ouvrage </a:t>
            </a:r>
            <a:r>
              <a:rPr lang="fr-FR" sz="2000" dirty="0"/>
              <a:t>que vous avez cité /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285750" y="214290"/>
            <a:ext cx="88582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fr-FR" sz="2400" b="1" dirty="0"/>
              <a:t>3.</a:t>
            </a:r>
            <a:r>
              <a:rPr lang="fr-FR" sz="2400" dirty="0"/>
              <a:t> </a:t>
            </a:r>
            <a:r>
              <a:rPr lang="fr-FR" sz="2400" i="1" dirty="0"/>
              <a:t>Les auteurs se sont fixés trois objectifs</a:t>
            </a:r>
            <a:r>
              <a:rPr lang="fr-FR" sz="2400" dirty="0"/>
              <a:t>		</a:t>
            </a:r>
            <a:r>
              <a:rPr lang="fr-FR" sz="2400" dirty="0" smtClean="0"/>
              <a:t>3 </a:t>
            </a:r>
            <a:r>
              <a:rPr lang="fr-FR" sz="2400" dirty="0"/>
              <a:t>points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>
                <a:solidFill>
                  <a:srgbClr val="FF0000"/>
                </a:solidFill>
              </a:rPr>
              <a:t>A. expliquer ce qu’est la manipulation.</a:t>
            </a:r>
            <a:endParaRPr lang="ru-RU" sz="2400" dirty="0">
              <a:solidFill>
                <a:srgbClr val="FF0000"/>
              </a:solidFill>
            </a:endParaRPr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B. mettre en garde contre les manipulateurs.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C. montrer comment reconnaître un manipulateur.</a:t>
            </a:r>
            <a:endParaRPr lang="ru-RU" sz="2400" dirty="0"/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>
                <a:solidFill>
                  <a:srgbClr val="FF0000"/>
                </a:solidFill>
              </a:rPr>
              <a:t>D. présenter différentes techniques de manipulation.</a:t>
            </a:r>
            <a:endParaRPr lang="ru-RU" sz="2400" dirty="0">
              <a:solidFill>
                <a:srgbClr val="FF0000"/>
              </a:solidFill>
            </a:endParaRPr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>
                <a:solidFill>
                  <a:srgbClr val="FF0000"/>
                </a:solidFill>
              </a:rPr>
              <a:t>E. montrer que la manipulation est omniprésente.</a:t>
            </a:r>
            <a:endParaRPr lang="ru-RU" sz="2400" dirty="0">
              <a:solidFill>
                <a:srgbClr val="FF0000"/>
              </a:solidFill>
            </a:endParaRPr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fr-FR" sz="2400" dirty="0"/>
              <a:t>F. expliquer comment éviter d’être manipulé.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1908</TotalTime>
  <Words>554</Words>
  <Application>Microsoft Office PowerPoint</Application>
  <PresentationFormat>Экран (4:3)</PresentationFormat>
  <Paragraphs>186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CLF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ADMIN</cp:lastModifiedBy>
  <cp:revision>113</cp:revision>
  <dcterms:created xsi:type="dcterms:W3CDTF">2013-01-24T18:12:41Z</dcterms:created>
  <dcterms:modified xsi:type="dcterms:W3CDTF">2016-02-26T10:52:34Z</dcterms:modified>
</cp:coreProperties>
</file>