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307" r:id="rId2"/>
    <p:sldId id="381" r:id="rId3"/>
    <p:sldId id="417" r:id="rId4"/>
    <p:sldId id="311" r:id="rId5"/>
    <p:sldId id="419" r:id="rId6"/>
    <p:sldId id="416" r:id="rId7"/>
    <p:sldId id="418" r:id="rId8"/>
    <p:sldId id="268" r:id="rId9"/>
    <p:sldId id="312" r:id="rId10"/>
    <p:sldId id="445" r:id="rId11"/>
    <p:sldId id="313" r:id="rId12"/>
    <p:sldId id="421" r:id="rId13"/>
    <p:sldId id="420" r:id="rId14"/>
    <p:sldId id="385" r:id="rId15"/>
    <p:sldId id="384" r:id="rId16"/>
    <p:sldId id="427" r:id="rId17"/>
    <p:sldId id="383" r:id="rId18"/>
    <p:sldId id="428" r:id="rId19"/>
    <p:sldId id="422" r:id="rId20"/>
    <p:sldId id="429" r:id="rId21"/>
    <p:sldId id="430" r:id="rId22"/>
    <p:sldId id="423" r:id="rId23"/>
    <p:sldId id="426" r:id="rId24"/>
    <p:sldId id="432" r:id="rId25"/>
    <p:sldId id="434" r:id="rId26"/>
    <p:sldId id="433" r:id="rId27"/>
    <p:sldId id="431" r:id="rId28"/>
    <p:sldId id="435" r:id="rId29"/>
    <p:sldId id="437" r:id="rId30"/>
    <p:sldId id="438" r:id="rId31"/>
    <p:sldId id="439" r:id="rId32"/>
    <p:sldId id="440" r:id="rId33"/>
    <p:sldId id="442" r:id="rId34"/>
    <p:sldId id="441" r:id="rId35"/>
    <p:sldId id="443" r:id="rId36"/>
    <p:sldId id="315" r:id="rId37"/>
    <p:sldId id="444" r:id="rId38"/>
    <p:sldId id="340" r:id="rId3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FF"/>
    <a:srgbClr val="FF00FF"/>
    <a:srgbClr val="990033"/>
    <a:srgbClr val="ABA0FE"/>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Светлый стиль 1 - акцент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42" autoAdjust="0"/>
    <p:restoredTop sz="88578" autoAdjust="0"/>
  </p:normalViewPr>
  <p:slideViewPr>
    <p:cSldViewPr>
      <p:cViewPr varScale="1">
        <p:scale>
          <a:sx n="93" d="100"/>
          <a:sy n="93" d="100"/>
        </p:scale>
        <p:origin x="-42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4479830-718E-4582-BD4D-0AFDA1A06C46}" type="datetimeFigureOut">
              <a:rPr lang="ru-RU"/>
              <a:pPr>
                <a:defRPr/>
              </a:pPr>
              <a:t>26.02.2016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4EFC0478-6B44-4C7E-AC92-ED53C2F97F07}"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4EFC0478-6B44-4C7E-AC92-ED53C2F97F07}" type="slidenum">
              <a:rPr lang="ru-RU" smtClean="0"/>
              <a:pPr>
                <a:defRPr/>
              </a:pPr>
              <a:t>23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4EFC0478-6B44-4C7E-AC92-ED53C2F97F07}" type="slidenum">
              <a:rPr lang="ru-RU" smtClean="0"/>
              <a:pPr>
                <a:defRPr/>
              </a:pPr>
              <a:t>24</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4EFC0478-6B44-4C7E-AC92-ED53C2F97F07}" type="slidenum">
              <a:rPr lang="ru-RU" smtClean="0"/>
              <a:pPr>
                <a:defRPr/>
              </a:pPr>
              <a:t>25</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4EFC0478-6B44-4C7E-AC92-ED53C2F97F07}" type="slidenum">
              <a:rPr lang="ru-RU" smtClean="0"/>
              <a:pPr>
                <a:defRPr/>
              </a:pPr>
              <a:t>26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8371138-646B-4734-AA2B-54B8515083CB}"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288E91B-FDCC-4BAD-BD8B-73075C30EDC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4233C83A-FA56-43FD-94AA-B6B30D9716E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032694B-F511-4D90-80EA-50AB5B5123D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7C20B98-B47F-42BC-9C6F-555BFA4C9DE4}"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D3E1A15-C43F-4C3A-AB5F-68E52862FDE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963A1295-0E6B-45A2-9C46-B4A68686EEC5}"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A4F551C7-8933-4E56-A3C5-3EB48DC3BEB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07188E56-1000-4F58-8DA2-105C374B8A28}"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10ECC6D-D4AF-400D-9254-0CE09465C86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F921454-2233-41CC-A5D0-16C554407102}"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A4A0ACE-FE56-4C76-AE14-048C68F73C20}"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descr="i?id=50347012-00-72&amp;n=21"/>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ru-RU"/>
          </a:p>
        </p:txBody>
      </p:sp>
      <p:pic>
        <p:nvPicPr>
          <p:cNvPr id="3075" name="Picture 6" descr="лого олимп"/>
          <p:cNvPicPr>
            <a:picLocks noChangeAspect="1" noChangeArrowheads="1"/>
          </p:cNvPicPr>
          <p:nvPr/>
        </p:nvPicPr>
        <p:blipFill>
          <a:blip r:embed="rId2"/>
          <a:srcRect/>
          <a:stretch>
            <a:fillRect/>
          </a:stretch>
        </p:blipFill>
        <p:spPr bwMode="auto">
          <a:xfrm>
            <a:off x="1979613" y="333375"/>
            <a:ext cx="5327650" cy="3833813"/>
          </a:xfrm>
          <a:prstGeom prst="rect">
            <a:avLst/>
          </a:prstGeom>
          <a:noFill/>
          <a:ln w="9525">
            <a:noFill/>
            <a:miter lim="800000"/>
            <a:headEnd/>
            <a:tailEnd/>
          </a:ln>
        </p:spPr>
      </p:pic>
      <p:sp>
        <p:nvSpPr>
          <p:cNvPr id="3076" name="Rectangle 7"/>
          <p:cNvSpPr>
            <a:spLocks noChangeArrowheads="1"/>
          </p:cNvSpPr>
          <p:nvPr/>
        </p:nvSpPr>
        <p:spPr bwMode="auto">
          <a:xfrm>
            <a:off x="323850" y="4652963"/>
            <a:ext cx="8569325" cy="1938992"/>
          </a:xfrm>
          <a:prstGeom prst="rect">
            <a:avLst/>
          </a:prstGeom>
          <a:noFill/>
          <a:ln w="9525">
            <a:noFill/>
            <a:miter lim="800000"/>
            <a:headEnd/>
            <a:tailEnd/>
          </a:ln>
        </p:spPr>
        <p:txBody>
          <a:bodyPr>
            <a:spAutoFit/>
          </a:bodyPr>
          <a:lstStyle/>
          <a:p>
            <a:pPr algn="ctr"/>
            <a:r>
              <a:rPr lang="ru-RU" sz="2400" b="1" dirty="0">
                <a:solidFill>
                  <a:schemeClr val="accent2"/>
                </a:solidFill>
              </a:rPr>
              <a:t>Всероссийская олимпиада школьников </a:t>
            </a:r>
          </a:p>
          <a:p>
            <a:pPr algn="ctr"/>
            <a:r>
              <a:rPr lang="ru-RU" sz="2400" b="1" dirty="0">
                <a:solidFill>
                  <a:schemeClr val="accent2"/>
                </a:solidFill>
              </a:rPr>
              <a:t>по французскому языку для учащихся 9-11 классов</a:t>
            </a:r>
          </a:p>
          <a:p>
            <a:pPr algn="ctr"/>
            <a:endParaRPr lang="ru-RU" sz="2400" b="1" dirty="0">
              <a:solidFill>
                <a:schemeClr val="accent2"/>
              </a:solidFill>
            </a:endParaRPr>
          </a:p>
          <a:p>
            <a:pPr algn="ctr"/>
            <a:r>
              <a:rPr lang="ru-RU" sz="2400" b="1" dirty="0">
                <a:solidFill>
                  <a:schemeClr val="accent2"/>
                </a:solidFill>
              </a:rPr>
              <a:t>Региональный этап. Уровень сложности В2.</a:t>
            </a:r>
          </a:p>
          <a:p>
            <a:pPr algn="ctr"/>
            <a:r>
              <a:rPr lang="ru-RU" sz="2400" b="1" dirty="0" smtClean="0">
                <a:solidFill>
                  <a:schemeClr val="accent2"/>
                </a:solidFill>
              </a:rPr>
              <a:t>13-14 </a:t>
            </a:r>
            <a:r>
              <a:rPr lang="ru-RU" sz="2400" b="1" dirty="0">
                <a:solidFill>
                  <a:schemeClr val="accent2"/>
                </a:solidFill>
              </a:rPr>
              <a:t>января </a:t>
            </a:r>
            <a:r>
              <a:rPr lang="ru-RU" sz="2400" b="1" dirty="0" smtClean="0">
                <a:solidFill>
                  <a:schemeClr val="accent2"/>
                </a:solidFill>
              </a:rPr>
              <a:t>2016 </a:t>
            </a:r>
            <a:r>
              <a:rPr lang="ru-RU" sz="2400" b="1" dirty="0">
                <a:solidFill>
                  <a:schemeClr val="accent2"/>
                </a:solidFill>
              </a:rPr>
              <a:t>года</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42844" y="285728"/>
            <a:ext cx="8785225" cy="4555093"/>
          </a:xfrm>
          <a:prstGeom prst="rect">
            <a:avLst/>
          </a:prstGeom>
          <a:noFill/>
          <a:ln w="9525">
            <a:noFill/>
            <a:miter lim="800000"/>
            <a:headEnd/>
            <a:tailEnd/>
          </a:ln>
        </p:spPr>
        <p:txBody>
          <a:bodyPr anchor="ctr">
            <a:spAutoFit/>
          </a:bodyPr>
          <a:lstStyle/>
          <a:p>
            <a:endParaRPr lang="ru-RU" sz="2000" dirty="0" smtClean="0"/>
          </a:p>
          <a:p>
            <a:endParaRPr lang="ru-RU" sz="2000" dirty="0" smtClean="0"/>
          </a:p>
          <a:p>
            <a:pPr>
              <a:spcAft>
                <a:spcPts val="1200"/>
              </a:spcAft>
            </a:pPr>
            <a:r>
              <a:rPr lang="fr-FR" sz="2000" dirty="0" smtClean="0"/>
              <a:t>Le texte est signé par le rédacteur en chef. La façon dont il annonce le dossier consacré aux photos prouve qu’il n’en est pas l’auteur. (25 mots) </a:t>
            </a:r>
            <a:endParaRPr lang="ru-RU" sz="2000" dirty="0" smtClean="0"/>
          </a:p>
          <a:p>
            <a:pPr>
              <a:spcAft>
                <a:spcPts val="1200"/>
              </a:spcAft>
            </a:pPr>
            <a:r>
              <a:rPr lang="fr-FR" sz="2000" dirty="0" smtClean="0"/>
              <a:t>Le texte n’est pas publié au début du dossier parce que l’auteur donne les pages du dossier qu’il présente. (19 mots)</a:t>
            </a:r>
            <a:endParaRPr lang="ru-RU" sz="2000" dirty="0" smtClean="0"/>
          </a:p>
          <a:p>
            <a:pPr>
              <a:spcAft>
                <a:spcPts val="1200"/>
              </a:spcAft>
            </a:pPr>
            <a:r>
              <a:rPr lang="fr-FR" sz="2000" dirty="0" smtClean="0"/>
              <a:t>Dans le texte il y a des pages où est publié le dossier donc ce n’est pas l’introduction mais la présentation. (20 mots)</a:t>
            </a:r>
            <a:endParaRPr lang="ru-RU" sz="2000" dirty="0" smtClean="0"/>
          </a:p>
          <a:p>
            <a:pPr>
              <a:spcAft>
                <a:spcPts val="1200"/>
              </a:spcAft>
            </a:pPr>
            <a:r>
              <a:rPr lang="fr-FR" sz="2000" dirty="0" smtClean="0"/>
              <a:t>Dans le texte il y a des pages où on peut lire le dossier (14 mots)</a:t>
            </a:r>
            <a:endParaRPr lang="ru-RU" sz="2000" dirty="0" smtClean="0"/>
          </a:p>
          <a:p>
            <a:pPr>
              <a:spcAft>
                <a:spcPts val="1200"/>
              </a:spcAft>
            </a:pPr>
            <a:r>
              <a:rPr lang="fr-FR" sz="2000" dirty="0" smtClean="0"/>
              <a:t>Dans le texte il y a des pages du dossier (10 mots)</a:t>
            </a:r>
            <a:endParaRPr lang="ru-RU" sz="2000" dirty="0" smtClean="0"/>
          </a:p>
          <a:p>
            <a:pPr>
              <a:spcAft>
                <a:spcPts val="1200"/>
              </a:spcAft>
            </a:pPr>
            <a:r>
              <a:rPr lang="fr-FR" sz="2000" dirty="0" smtClean="0"/>
              <a:t>Le dossier annoncé est peu probable dans les rubriques « Planète collège » et « Actu ». (13 mots)</a:t>
            </a:r>
            <a:endParaRPr lang="ru-RU" sz="20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1"/>
          <p:cNvSpPr>
            <a:spLocks noChangeArrowheads="1"/>
          </p:cNvSpPr>
          <p:nvPr/>
        </p:nvSpPr>
        <p:spPr bwMode="auto">
          <a:xfrm>
            <a:off x="142844" y="142852"/>
            <a:ext cx="8858281" cy="2677656"/>
          </a:xfrm>
          <a:prstGeom prst="rect">
            <a:avLst/>
          </a:prstGeom>
          <a:noFill/>
          <a:ln w="9525">
            <a:noFill/>
            <a:miter lim="800000"/>
            <a:headEnd/>
            <a:tailEnd/>
          </a:ln>
        </p:spPr>
        <p:txBody>
          <a:bodyPr wrap="square" anchor="ctr">
            <a:spAutoFit/>
          </a:bodyPr>
          <a:lstStyle/>
          <a:p>
            <a:r>
              <a:rPr lang="fr-FR" sz="2400" b="1" dirty="0" smtClean="0"/>
              <a:t>3.</a:t>
            </a:r>
            <a:r>
              <a:rPr lang="fr-FR" sz="2400" dirty="0" smtClean="0"/>
              <a:t> </a:t>
            </a:r>
            <a:r>
              <a:rPr lang="fr-FR" sz="2400" i="1" dirty="0" smtClean="0"/>
              <a:t>Expliquez le titre du texte en 10-20 mots</a:t>
            </a:r>
            <a:r>
              <a:rPr lang="fr-FR" sz="2400" dirty="0" smtClean="0"/>
              <a:t> (voir </a:t>
            </a:r>
            <a:r>
              <a:rPr lang="fr-FR" sz="2400" b="1" dirty="0" smtClean="0"/>
              <a:t>Attention</a:t>
            </a:r>
            <a:r>
              <a:rPr lang="fr-FR" sz="2400" dirty="0" smtClean="0"/>
              <a:t> de l’exercice précédent).						</a:t>
            </a:r>
          </a:p>
          <a:p>
            <a:pPr algn="r"/>
            <a:r>
              <a:rPr lang="fr-FR" sz="2400" dirty="0" smtClean="0"/>
              <a:t>2 points (1point – contenu, 1point – correction linguistique)</a:t>
            </a:r>
            <a:endParaRPr lang="ru-RU" sz="2400" dirty="0" smtClean="0"/>
          </a:p>
          <a:p>
            <a:endParaRPr lang="fr-FR" sz="2400" dirty="0" smtClean="0"/>
          </a:p>
          <a:p>
            <a:endParaRPr lang="fr-FR" sz="2400" dirty="0" smtClean="0"/>
          </a:p>
          <a:p>
            <a:endParaRPr lang="fr-FR" sz="2400" dirty="0" smtClean="0"/>
          </a:p>
          <a:p>
            <a:endParaRPr lang="fr-FR" sz="24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p:cNvSpPr txBox="1">
            <a:spLocks noChangeArrowheads="1"/>
          </p:cNvSpPr>
          <p:nvPr/>
        </p:nvSpPr>
        <p:spPr bwMode="auto">
          <a:xfrm>
            <a:off x="179388" y="0"/>
            <a:ext cx="8964612" cy="5693866"/>
          </a:xfrm>
          <a:prstGeom prst="rect">
            <a:avLst/>
          </a:prstGeom>
          <a:noFill/>
          <a:ln w="9525">
            <a:noFill/>
            <a:miter lim="800000"/>
            <a:headEnd/>
            <a:tailEnd/>
          </a:ln>
        </p:spPr>
        <p:txBody>
          <a:bodyPr>
            <a:spAutoFit/>
          </a:bodyPr>
          <a:lstStyle/>
          <a:p>
            <a:pPr>
              <a:spcAft>
                <a:spcPts val="600"/>
              </a:spcAft>
            </a:pPr>
            <a:r>
              <a:rPr lang="fr-FR" sz="2400" b="1" dirty="0" smtClean="0"/>
              <a:t>Vu, mais pas cru!</a:t>
            </a:r>
            <a:endParaRPr lang="ru-RU" sz="2400" dirty="0" smtClean="0"/>
          </a:p>
          <a:p>
            <a:pPr>
              <a:lnSpc>
                <a:spcPct val="125000"/>
              </a:lnSpc>
            </a:pPr>
            <a:r>
              <a:rPr lang="fr-FR" sz="2000" dirty="0" smtClean="0"/>
              <a:t>Connais-tu cette célèbre devise d'un grand magazine : "Le poids des mots, </a:t>
            </a:r>
            <a:r>
              <a:rPr lang="fr-FR" sz="2000" dirty="0" smtClean="0">
                <a:solidFill>
                  <a:srgbClr val="9933FF"/>
                </a:solidFill>
              </a:rPr>
              <a:t>le choc des photos</a:t>
            </a:r>
            <a:r>
              <a:rPr lang="fr-FR" sz="2000" dirty="0" smtClean="0"/>
              <a:t>"? Elle résume bien le travail d'une grande partie de la presse, dont Okapi : pour comprendre, le texte des articles est essentiel; mais </a:t>
            </a:r>
            <a:r>
              <a:rPr lang="fr-FR" sz="2000" dirty="0" smtClean="0">
                <a:solidFill>
                  <a:srgbClr val="00B050"/>
                </a:solidFill>
              </a:rPr>
              <a:t>pour attirer l'attention, donner l'envie de lire, </a:t>
            </a:r>
            <a:r>
              <a:rPr lang="fr-FR" sz="2000" dirty="0" smtClean="0"/>
              <a:t>rien ne remplace </a:t>
            </a:r>
            <a:r>
              <a:rPr lang="fr-FR" sz="2000" dirty="0" smtClean="0">
                <a:solidFill>
                  <a:srgbClr val="9933FF"/>
                </a:solidFill>
              </a:rPr>
              <a:t>la puissance des images, et notamment des photos</a:t>
            </a:r>
            <a:r>
              <a:rPr lang="fr-FR" sz="2000" dirty="0" smtClean="0"/>
              <a:t>. À l'occasion de la prochaine Semaine de la presse et des médias dans l'école Okapi t'invite à découvrir </a:t>
            </a:r>
            <a:r>
              <a:rPr lang="fr-FR" sz="2000" dirty="0" smtClean="0">
                <a:solidFill>
                  <a:srgbClr val="9933FF"/>
                </a:solidFill>
              </a:rPr>
              <a:t>comment naissent ces images "choc". </a:t>
            </a:r>
            <a:r>
              <a:rPr lang="fr-FR" sz="2000" dirty="0" smtClean="0"/>
              <a:t>Mais aussi de </a:t>
            </a:r>
            <a:r>
              <a:rPr lang="fr-FR" sz="2000" dirty="0" smtClean="0">
                <a:solidFill>
                  <a:srgbClr val="00B050"/>
                </a:solidFill>
              </a:rPr>
              <a:t>quelle manière elles sont arrangées, retouchées, parfois déformées, voire carrément détournées</a:t>
            </a:r>
            <a:r>
              <a:rPr lang="fr-FR" sz="2000" dirty="0" smtClean="0"/>
              <a:t>! Avec les technologies numériques, la retouche est aujourd'hui à la portée du premier bricoleur venu, </a:t>
            </a:r>
            <a:r>
              <a:rPr lang="fr-FR" sz="2000" dirty="0" smtClean="0">
                <a:solidFill>
                  <a:srgbClr val="FF0000"/>
                </a:solidFill>
              </a:rPr>
              <a:t>comme va te le prouver notre dossier (pp. 10-16). </a:t>
            </a:r>
            <a:r>
              <a:rPr lang="fr-FR" sz="2000" dirty="0" smtClean="0">
                <a:solidFill>
                  <a:srgbClr val="00B050"/>
                </a:solidFill>
              </a:rPr>
              <a:t>Dans une société où "l'image fait foi", il devient difficile, mais plus que jamais indispensable, de distinguer le vrai du faux!</a:t>
            </a:r>
            <a:r>
              <a:rPr lang="fr-FR" sz="2000" dirty="0" smtClean="0"/>
              <a:t> (156 mots)</a:t>
            </a:r>
            <a:endParaRPr lang="ru-RU" sz="2000" dirty="0" smtClean="0"/>
          </a:p>
          <a:p>
            <a:pPr algn="r">
              <a:lnSpc>
                <a:spcPct val="125000"/>
              </a:lnSpc>
              <a:spcBef>
                <a:spcPts val="600"/>
              </a:spcBef>
            </a:pPr>
            <a:r>
              <a:rPr lang="fr-FR" sz="2000" dirty="0" smtClean="0">
                <a:solidFill>
                  <a:srgbClr val="FF0000"/>
                </a:solidFill>
              </a:rPr>
              <a:t>François Glaise, rédacteur en chef. Okapi N° 909, 1</a:t>
            </a:r>
            <a:r>
              <a:rPr lang="fr-FR" sz="2000" baseline="30000" dirty="0" smtClean="0">
                <a:solidFill>
                  <a:srgbClr val="FF0000"/>
                </a:solidFill>
              </a:rPr>
              <a:t>er</a:t>
            </a:r>
            <a:r>
              <a:rPr lang="fr-FR" sz="2000" dirty="0" smtClean="0">
                <a:solidFill>
                  <a:srgbClr val="FF0000"/>
                </a:solidFill>
              </a:rPr>
              <a:t> mars 2011. </a:t>
            </a:r>
            <a:endParaRPr lang="ru-RU" sz="2000"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1"/>
          <p:cNvSpPr>
            <a:spLocks noChangeArrowheads="1"/>
          </p:cNvSpPr>
          <p:nvPr/>
        </p:nvSpPr>
        <p:spPr bwMode="auto">
          <a:xfrm>
            <a:off x="142844" y="142852"/>
            <a:ext cx="8858281" cy="5201424"/>
          </a:xfrm>
          <a:prstGeom prst="rect">
            <a:avLst/>
          </a:prstGeom>
          <a:noFill/>
          <a:ln w="9525">
            <a:noFill/>
            <a:miter lim="800000"/>
            <a:headEnd/>
            <a:tailEnd/>
          </a:ln>
        </p:spPr>
        <p:txBody>
          <a:bodyPr wrap="square" anchor="ctr">
            <a:spAutoFit/>
          </a:bodyPr>
          <a:lstStyle/>
          <a:p>
            <a:r>
              <a:rPr lang="fr-FR" sz="2400" b="1" dirty="0" smtClean="0"/>
              <a:t>3.</a:t>
            </a:r>
            <a:r>
              <a:rPr lang="fr-FR" sz="2400" dirty="0" smtClean="0"/>
              <a:t> </a:t>
            </a:r>
            <a:r>
              <a:rPr lang="fr-FR" sz="2400" i="1" dirty="0" smtClean="0"/>
              <a:t>Expliquez le titre du texte en 10-20 mots</a:t>
            </a:r>
            <a:r>
              <a:rPr lang="fr-FR" sz="2400" dirty="0" smtClean="0"/>
              <a:t> (voir </a:t>
            </a:r>
            <a:r>
              <a:rPr lang="fr-FR" sz="2400" b="1" dirty="0" smtClean="0"/>
              <a:t>Attention</a:t>
            </a:r>
            <a:r>
              <a:rPr lang="fr-FR" sz="2400" dirty="0" smtClean="0"/>
              <a:t> de l’exercice précédent).						</a:t>
            </a:r>
          </a:p>
          <a:p>
            <a:pPr algn="r"/>
            <a:r>
              <a:rPr lang="fr-FR" sz="2400" dirty="0" smtClean="0"/>
              <a:t>2 points (1point – contenu, 1point – correction linguistique)</a:t>
            </a:r>
            <a:endParaRPr lang="ru-RU" sz="2400" dirty="0" smtClean="0"/>
          </a:p>
          <a:p>
            <a:endParaRPr lang="fr-FR" sz="2400" dirty="0" smtClean="0"/>
          </a:p>
          <a:p>
            <a:endParaRPr lang="fr-FR" sz="2400" dirty="0" smtClean="0"/>
          </a:p>
          <a:p>
            <a:endParaRPr lang="fr-FR" sz="2400" dirty="0" smtClean="0"/>
          </a:p>
          <a:p>
            <a:endParaRPr lang="fr-FR" sz="2400" dirty="0" smtClean="0"/>
          </a:p>
          <a:p>
            <a:pPr>
              <a:spcAft>
                <a:spcPts val="1200"/>
              </a:spcAft>
            </a:pPr>
            <a:r>
              <a:rPr lang="fr-FR" sz="2400" dirty="0" smtClean="0"/>
              <a:t>Le titre indique qu’on ne peut pas faire confiance à ce que représentent les photos. (16 mots) </a:t>
            </a:r>
            <a:endParaRPr lang="ru-RU" sz="2400" dirty="0" smtClean="0"/>
          </a:p>
          <a:p>
            <a:pPr>
              <a:spcAft>
                <a:spcPts val="1200"/>
              </a:spcAft>
            </a:pPr>
            <a:r>
              <a:rPr lang="fr-FR" sz="2400" dirty="0" smtClean="0"/>
              <a:t>Quand on regarde les photos/images il faut savoir distinguer le vrai du faux. (13 mots)</a:t>
            </a:r>
            <a:endParaRPr lang="ru-RU" sz="2400" dirty="0" smtClean="0"/>
          </a:p>
          <a:p>
            <a:pPr>
              <a:spcAft>
                <a:spcPts val="1200"/>
              </a:spcAft>
            </a:pPr>
            <a:r>
              <a:rPr lang="fr-FR" sz="2400" dirty="0" smtClean="0"/>
              <a:t>Les photos sont souvent retouchées, on ne peut pas croire tout ce qu’elles représentent. (14 mots)</a:t>
            </a:r>
            <a:endParaRPr lang="ru-RU"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1"/>
          <p:cNvSpPr>
            <a:spLocks noChangeArrowheads="1"/>
          </p:cNvSpPr>
          <p:nvPr/>
        </p:nvSpPr>
        <p:spPr bwMode="auto">
          <a:xfrm>
            <a:off x="214282" y="357166"/>
            <a:ext cx="8786812" cy="2677656"/>
          </a:xfrm>
          <a:prstGeom prst="rect">
            <a:avLst/>
          </a:prstGeom>
          <a:noFill/>
          <a:ln w="9525">
            <a:noFill/>
            <a:miter lim="800000"/>
            <a:headEnd/>
            <a:tailEnd/>
          </a:ln>
        </p:spPr>
        <p:txBody>
          <a:bodyPr anchor="ctr">
            <a:spAutoFit/>
          </a:bodyPr>
          <a:lstStyle/>
          <a:p>
            <a:r>
              <a:rPr lang="fr-FR" sz="2400" b="1" dirty="0" smtClean="0"/>
              <a:t>Document 2</a:t>
            </a:r>
            <a:endParaRPr lang="ru-RU" sz="2400" dirty="0" smtClean="0"/>
          </a:p>
          <a:p>
            <a:r>
              <a:rPr lang="fr-FR" sz="2400" b="1" dirty="0" smtClean="0"/>
              <a:t>Consigne :</a:t>
            </a:r>
            <a:r>
              <a:rPr lang="fr-FR" sz="2400" dirty="0" smtClean="0"/>
              <a:t> </a:t>
            </a:r>
            <a:r>
              <a:rPr lang="fr-FR" sz="2400" i="1" dirty="0" smtClean="0"/>
              <a:t>Lire quatre témoignages de photographes professionnels et répondre aux questions.</a:t>
            </a:r>
            <a:r>
              <a:rPr lang="fr-FR" sz="2400" b="1" dirty="0" smtClean="0"/>
              <a:t>										12 points</a:t>
            </a:r>
            <a:endParaRPr lang="ru-RU" sz="2400" dirty="0" smtClean="0"/>
          </a:p>
          <a:p>
            <a:pPr>
              <a:lnSpc>
                <a:spcPct val="150000"/>
              </a:lnSpc>
            </a:pPr>
            <a:r>
              <a:rPr lang="fr-FR" sz="2400" b="1" dirty="0" smtClean="0"/>
              <a:t>Peut-on retoucher une photo ?</a:t>
            </a:r>
            <a:endParaRPr lang="ru-RU" sz="2400" dirty="0" smtClean="0"/>
          </a:p>
          <a:p>
            <a:pPr>
              <a:lnSpc>
                <a:spcPct val="150000"/>
              </a:lnSpc>
            </a:pPr>
            <a:r>
              <a:rPr lang="fr-FR" sz="2400" dirty="0" smtClean="0"/>
              <a:t>Paroles de pro...</a:t>
            </a:r>
            <a:endParaRPr lang="ru-RU" sz="2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1"/>
          <p:cNvSpPr>
            <a:spLocks noChangeArrowheads="1"/>
          </p:cNvSpPr>
          <p:nvPr/>
        </p:nvSpPr>
        <p:spPr bwMode="auto">
          <a:xfrm>
            <a:off x="214282" y="142852"/>
            <a:ext cx="8715375" cy="6370975"/>
          </a:xfrm>
          <a:prstGeom prst="rect">
            <a:avLst/>
          </a:prstGeom>
          <a:noFill/>
          <a:ln w="9525">
            <a:noFill/>
            <a:miter lim="800000"/>
            <a:headEnd/>
            <a:tailEnd/>
          </a:ln>
        </p:spPr>
        <p:txBody>
          <a:bodyPr anchor="ctr">
            <a:spAutoFit/>
          </a:bodyPr>
          <a:lstStyle/>
          <a:p>
            <a:r>
              <a:rPr lang="fr-FR" sz="2400" b="1" dirty="0" smtClean="0"/>
              <a:t>Olivier Gonin, photographe indépendant (OG)</a:t>
            </a:r>
            <a:endParaRPr lang="ru-RU" sz="2400" dirty="0" smtClean="0"/>
          </a:p>
          <a:p>
            <a:r>
              <a:rPr lang="fr-FR" sz="2400" dirty="0" smtClean="0"/>
              <a:t>"La retouche n'est pas forcément problématique. Tout dépend du rôle de la photo. Par exemple, pour un reportage, je me contenterai de corriger la lumière, les contrastes et les couleurs. Mais pour réaliser le portrait d'un homme politique pour une affiche de campagne électorale, je ferai mon possible pour le montrer sous son meilleur jour, par exemple en améliorant le teint de sa peau ou en effaçant quelques défauts." (84 mots)</a:t>
            </a:r>
          </a:p>
          <a:p>
            <a:endParaRPr lang="fr-FR" sz="2400" b="1" dirty="0" smtClean="0"/>
          </a:p>
          <a:p>
            <a:r>
              <a:rPr lang="fr-FR" sz="2400" b="1" dirty="0" smtClean="0"/>
              <a:t>A. </a:t>
            </a:r>
            <a:r>
              <a:rPr lang="fr-FR" sz="2400" dirty="0" smtClean="0"/>
              <a:t>Qui modifie les images ?</a:t>
            </a:r>
            <a:endParaRPr lang="ru-RU" sz="2400" dirty="0" smtClean="0"/>
          </a:p>
          <a:p>
            <a:r>
              <a:rPr lang="fr-FR" sz="2400" b="1" dirty="0" smtClean="0"/>
              <a:t>B. </a:t>
            </a:r>
            <a:r>
              <a:rPr lang="fr-FR" sz="2400" dirty="0" smtClean="0"/>
              <a:t>À Okapi aussi, on le fait ! </a:t>
            </a:r>
            <a:endParaRPr lang="ru-RU" sz="2400" dirty="0" smtClean="0"/>
          </a:p>
          <a:p>
            <a:r>
              <a:rPr lang="fr-FR" sz="2400" b="1" dirty="0" smtClean="0"/>
              <a:t>C. </a:t>
            </a:r>
            <a:r>
              <a:rPr lang="fr-FR" sz="2400" dirty="0" smtClean="0"/>
              <a:t>Les photos : disent-elles toujours la vérité ? </a:t>
            </a:r>
            <a:endParaRPr lang="ru-RU" sz="2400" dirty="0" smtClean="0"/>
          </a:p>
          <a:p>
            <a:r>
              <a:rPr lang="fr-FR" sz="2400" b="1" dirty="0" smtClean="0"/>
              <a:t>D. </a:t>
            </a:r>
            <a:r>
              <a:rPr lang="fr-FR" sz="2400" dirty="0" smtClean="0"/>
              <a:t>Tout dépend du contexte </a:t>
            </a:r>
            <a:endParaRPr lang="ru-RU" sz="2400" dirty="0" smtClean="0"/>
          </a:p>
          <a:p>
            <a:r>
              <a:rPr lang="fr-FR" sz="2400" b="1" dirty="0" smtClean="0"/>
              <a:t>E. </a:t>
            </a:r>
            <a:r>
              <a:rPr lang="fr-FR" sz="2400" dirty="0" smtClean="0"/>
              <a:t>Je ne touche pas aux stars! </a:t>
            </a:r>
            <a:endParaRPr lang="ru-RU" sz="2400" dirty="0" smtClean="0"/>
          </a:p>
          <a:p>
            <a:r>
              <a:rPr lang="fr-FR" sz="2400" b="1" dirty="0" smtClean="0"/>
              <a:t>F. </a:t>
            </a:r>
            <a:r>
              <a:rPr lang="fr-FR" sz="2400" dirty="0" smtClean="0"/>
              <a:t>Les petits trucs de la retouche</a:t>
            </a:r>
            <a:endParaRPr lang="ru-RU" sz="2400" dirty="0" smtClean="0"/>
          </a:p>
          <a:p>
            <a:r>
              <a:rPr lang="fr-FR" sz="2400" b="1" dirty="0" smtClean="0"/>
              <a:t>G. </a:t>
            </a:r>
            <a:r>
              <a:rPr lang="fr-FR" sz="2400" dirty="0" smtClean="0"/>
              <a:t>Le trucage est devenu facile </a:t>
            </a:r>
            <a:endParaRPr lang="ru-RU" sz="24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1"/>
          <p:cNvSpPr>
            <a:spLocks noChangeArrowheads="1"/>
          </p:cNvSpPr>
          <p:nvPr/>
        </p:nvSpPr>
        <p:spPr bwMode="auto">
          <a:xfrm>
            <a:off x="214282" y="142852"/>
            <a:ext cx="8715375" cy="6370975"/>
          </a:xfrm>
          <a:prstGeom prst="rect">
            <a:avLst/>
          </a:prstGeom>
          <a:noFill/>
          <a:ln w="9525">
            <a:noFill/>
            <a:miter lim="800000"/>
            <a:headEnd/>
            <a:tailEnd/>
          </a:ln>
        </p:spPr>
        <p:txBody>
          <a:bodyPr anchor="ctr">
            <a:spAutoFit/>
          </a:bodyPr>
          <a:lstStyle/>
          <a:p>
            <a:r>
              <a:rPr lang="fr-FR" sz="2400" b="1" dirty="0" smtClean="0"/>
              <a:t>Olivier Gonin, photographe indépendant (OG)</a:t>
            </a:r>
            <a:endParaRPr lang="ru-RU" sz="2400" dirty="0" smtClean="0"/>
          </a:p>
          <a:p>
            <a:r>
              <a:rPr lang="fr-FR" sz="2400" dirty="0" smtClean="0"/>
              <a:t>"La retouche n'est pas forcément problématique. </a:t>
            </a:r>
            <a:r>
              <a:rPr lang="fr-FR" sz="2400" dirty="0" smtClean="0">
                <a:solidFill>
                  <a:srgbClr val="FF0000"/>
                </a:solidFill>
              </a:rPr>
              <a:t>Tout dépend du rôle de la photo</a:t>
            </a:r>
            <a:r>
              <a:rPr lang="fr-FR" sz="2400" dirty="0" smtClean="0"/>
              <a:t>. Par exemple, </a:t>
            </a:r>
            <a:r>
              <a:rPr lang="fr-FR" sz="2400" dirty="0" smtClean="0">
                <a:solidFill>
                  <a:srgbClr val="FF0000"/>
                </a:solidFill>
              </a:rPr>
              <a:t>pour un reportage</a:t>
            </a:r>
            <a:r>
              <a:rPr lang="fr-FR" sz="2400" dirty="0" smtClean="0"/>
              <a:t>, je me contenterai de corriger la lumière, les contrastes et les couleurs. </a:t>
            </a:r>
            <a:r>
              <a:rPr lang="fr-FR" sz="2400" dirty="0" smtClean="0">
                <a:solidFill>
                  <a:srgbClr val="FF0000"/>
                </a:solidFill>
              </a:rPr>
              <a:t>Mais pour réaliser le portrait d'un homme politique </a:t>
            </a:r>
            <a:r>
              <a:rPr lang="fr-FR" sz="2400" dirty="0" smtClean="0"/>
              <a:t>pour une affiche de campagne électorale, je ferai mon possible pour le montrer sous son meilleur jour, par exemple en améliorant le teint de sa peau ou en effaçant quelques défauts." (84 mots)</a:t>
            </a:r>
          </a:p>
          <a:p>
            <a:endParaRPr lang="fr-FR" sz="2400" b="1" dirty="0" smtClean="0"/>
          </a:p>
          <a:p>
            <a:r>
              <a:rPr lang="fr-FR" sz="2400" b="1" dirty="0" smtClean="0"/>
              <a:t>A. </a:t>
            </a:r>
            <a:r>
              <a:rPr lang="fr-FR" sz="2400" dirty="0" smtClean="0"/>
              <a:t>Qui modifie les images ?</a:t>
            </a:r>
            <a:endParaRPr lang="ru-RU" sz="2400" dirty="0" smtClean="0"/>
          </a:p>
          <a:p>
            <a:r>
              <a:rPr lang="fr-FR" sz="2400" b="1" dirty="0" smtClean="0"/>
              <a:t>B. </a:t>
            </a:r>
            <a:r>
              <a:rPr lang="fr-FR" sz="2400" dirty="0" smtClean="0"/>
              <a:t>À Okapi aussi, on le fait ! </a:t>
            </a:r>
            <a:endParaRPr lang="ru-RU" sz="2400" dirty="0" smtClean="0"/>
          </a:p>
          <a:p>
            <a:r>
              <a:rPr lang="fr-FR" sz="2400" b="1" dirty="0" smtClean="0"/>
              <a:t>C. </a:t>
            </a:r>
            <a:r>
              <a:rPr lang="fr-FR" sz="2400" dirty="0" smtClean="0"/>
              <a:t>Les photos : disent-elles toujours la vérité ? </a:t>
            </a:r>
            <a:endParaRPr lang="ru-RU" sz="2400" dirty="0" smtClean="0"/>
          </a:p>
          <a:p>
            <a:r>
              <a:rPr lang="fr-FR" sz="2400" b="1" dirty="0" smtClean="0">
                <a:solidFill>
                  <a:srgbClr val="FF0000"/>
                </a:solidFill>
              </a:rPr>
              <a:t>D. </a:t>
            </a:r>
            <a:r>
              <a:rPr lang="fr-FR" sz="2400" dirty="0" smtClean="0">
                <a:solidFill>
                  <a:srgbClr val="FF0000"/>
                </a:solidFill>
              </a:rPr>
              <a:t>Tout dépend du contexte </a:t>
            </a:r>
            <a:endParaRPr lang="ru-RU" sz="2400" dirty="0" smtClean="0">
              <a:solidFill>
                <a:srgbClr val="FF0000"/>
              </a:solidFill>
            </a:endParaRPr>
          </a:p>
          <a:p>
            <a:r>
              <a:rPr lang="fr-FR" sz="2400" b="1" dirty="0" smtClean="0"/>
              <a:t>E. </a:t>
            </a:r>
            <a:r>
              <a:rPr lang="fr-FR" sz="2400" dirty="0" smtClean="0"/>
              <a:t>Je ne touche pas aux stars! </a:t>
            </a:r>
            <a:endParaRPr lang="ru-RU" sz="2400" dirty="0" smtClean="0"/>
          </a:p>
          <a:p>
            <a:r>
              <a:rPr lang="fr-FR" sz="2400" b="1" dirty="0" smtClean="0"/>
              <a:t>F. </a:t>
            </a:r>
            <a:r>
              <a:rPr lang="fr-FR" sz="2400" dirty="0" smtClean="0"/>
              <a:t>Les petits trucs de la retouche</a:t>
            </a:r>
            <a:endParaRPr lang="ru-RU" sz="2400" dirty="0" smtClean="0"/>
          </a:p>
          <a:p>
            <a:r>
              <a:rPr lang="fr-FR" sz="2400" b="1" dirty="0" smtClean="0"/>
              <a:t>G. </a:t>
            </a:r>
            <a:r>
              <a:rPr lang="fr-FR" sz="2400" dirty="0" smtClean="0"/>
              <a:t>Le trucage est devenu facile </a:t>
            </a:r>
            <a:endParaRPr lang="ru-RU" sz="24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1"/>
          <p:cNvSpPr>
            <a:spLocks noChangeArrowheads="1"/>
          </p:cNvSpPr>
          <p:nvPr/>
        </p:nvSpPr>
        <p:spPr bwMode="auto">
          <a:xfrm>
            <a:off x="142844" y="142852"/>
            <a:ext cx="8786812" cy="6370975"/>
          </a:xfrm>
          <a:prstGeom prst="rect">
            <a:avLst/>
          </a:prstGeom>
          <a:noFill/>
          <a:ln w="9525">
            <a:noFill/>
            <a:miter lim="800000"/>
            <a:headEnd/>
            <a:tailEnd/>
          </a:ln>
        </p:spPr>
        <p:txBody>
          <a:bodyPr anchor="ctr">
            <a:spAutoFit/>
          </a:bodyPr>
          <a:lstStyle/>
          <a:p>
            <a:r>
              <a:rPr lang="fr-FR" sz="2400" b="1" dirty="0" smtClean="0"/>
              <a:t>David Castello-Lopes, Photographe et journaliste (DC-L)</a:t>
            </a:r>
            <a:endParaRPr lang="ru-RU" sz="2400" dirty="0" smtClean="0"/>
          </a:p>
          <a:p>
            <a:r>
              <a:rPr lang="fr-FR" sz="2400" dirty="0" smtClean="0"/>
              <a:t>"Le numérique a mis à la portée de tout le monde ce qui était autrefois réservé à des professionnels. Dans le passé, il fallait des heures de travail et beaucoup de technique pour modifier une photo de manière convaincante. Aujourd'hui, il suffit de quelques secondes et d'une maîtrise élémentaire d'un bon logiciel. Le trucage est plus facile. Mais les gens sont plus méfiants aujourd'hui, moins crédules quand ils regardent une photographie." (79 mots)</a:t>
            </a:r>
          </a:p>
          <a:p>
            <a:endParaRPr lang="fr-FR" sz="2400" b="1" dirty="0" smtClean="0"/>
          </a:p>
          <a:p>
            <a:r>
              <a:rPr lang="fr-FR" sz="2400" b="1" dirty="0" smtClean="0"/>
              <a:t>A. </a:t>
            </a:r>
            <a:r>
              <a:rPr lang="fr-FR" sz="2400" dirty="0" smtClean="0"/>
              <a:t>Qui modifie les images ?</a:t>
            </a:r>
            <a:endParaRPr lang="ru-RU" sz="2400" dirty="0" smtClean="0"/>
          </a:p>
          <a:p>
            <a:r>
              <a:rPr lang="fr-FR" sz="2400" b="1" dirty="0" smtClean="0"/>
              <a:t>B. </a:t>
            </a:r>
            <a:r>
              <a:rPr lang="fr-FR" sz="2400" dirty="0" smtClean="0"/>
              <a:t>À Okapi aussi, on le fait ! </a:t>
            </a:r>
            <a:endParaRPr lang="ru-RU" sz="2400" dirty="0" smtClean="0"/>
          </a:p>
          <a:p>
            <a:r>
              <a:rPr lang="fr-FR" sz="2400" b="1" dirty="0" smtClean="0"/>
              <a:t>C. </a:t>
            </a:r>
            <a:r>
              <a:rPr lang="fr-FR" sz="2400" dirty="0" smtClean="0"/>
              <a:t>Les photos : disent-elles toujours la vérité ? </a:t>
            </a:r>
            <a:endParaRPr lang="ru-RU" sz="2400" dirty="0" smtClean="0"/>
          </a:p>
          <a:p>
            <a:r>
              <a:rPr lang="fr-FR" sz="2400" b="1" dirty="0" smtClean="0">
                <a:solidFill>
                  <a:srgbClr val="FF0000"/>
                </a:solidFill>
              </a:rPr>
              <a:t>D. </a:t>
            </a:r>
            <a:r>
              <a:rPr lang="fr-FR" sz="2400" dirty="0" smtClean="0">
                <a:solidFill>
                  <a:srgbClr val="FF0000"/>
                </a:solidFill>
              </a:rPr>
              <a:t>Tout dépend du contexte </a:t>
            </a:r>
            <a:endParaRPr lang="ru-RU" sz="2400" dirty="0" smtClean="0">
              <a:solidFill>
                <a:srgbClr val="FF0000"/>
              </a:solidFill>
            </a:endParaRPr>
          </a:p>
          <a:p>
            <a:r>
              <a:rPr lang="fr-FR" sz="2400" b="1" dirty="0" smtClean="0"/>
              <a:t>E. </a:t>
            </a:r>
            <a:r>
              <a:rPr lang="fr-FR" sz="2400" dirty="0" smtClean="0"/>
              <a:t>Je ne touche pas aux stars! </a:t>
            </a:r>
            <a:endParaRPr lang="ru-RU" sz="2400" dirty="0" smtClean="0"/>
          </a:p>
          <a:p>
            <a:r>
              <a:rPr lang="fr-FR" sz="2400" b="1" dirty="0" smtClean="0"/>
              <a:t>F. </a:t>
            </a:r>
            <a:r>
              <a:rPr lang="fr-FR" sz="2400" dirty="0" smtClean="0"/>
              <a:t>Les petits trucs de la retouche</a:t>
            </a:r>
            <a:endParaRPr lang="ru-RU" sz="2400" dirty="0" smtClean="0"/>
          </a:p>
          <a:p>
            <a:r>
              <a:rPr lang="fr-FR" sz="2400" b="1" dirty="0" smtClean="0"/>
              <a:t>G. </a:t>
            </a:r>
            <a:r>
              <a:rPr lang="fr-FR" sz="2400" dirty="0" smtClean="0"/>
              <a:t>Le trucage est devenu facile</a:t>
            </a:r>
            <a:endParaRPr lang="ru-RU"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1"/>
          <p:cNvSpPr>
            <a:spLocks noChangeArrowheads="1"/>
          </p:cNvSpPr>
          <p:nvPr/>
        </p:nvSpPr>
        <p:spPr bwMode="auto">
          <a:xfrm>
            <a:off x="142844" y="142852"/>
            <a:ext cx="8786812" cy="6370975"/>
          </a:xfrm>
          <a:prstGeom prst="rect">
            <a:avLst/>
          </a:prstGeom>
          <a:noFill/>
          <a:ln w="9525">
            <a:noFill/>
            <a:miter lim="800000"/>
            <a:headEnd/>
            <a:tailEnd/>
          </a:ln>
        </p:spPr>
        <p:txBody>
          <a:bodyPr anchor="ctr">
            <a:spAutoFit/>
          </a:bodyPr>
          <a:lstStyle/>
          <a:p>
            <a:r>
              <a:rPr lang="fr-FR" sz="2400" b="1" dirty="0" smtClean="0"/>
              <a:t>David Castello-Lopes, Photographe et journaliste (DC-L)</a:t>
            </a:r>
            <a:endParaRPr lang="ru-RU" sz="2400" dirty="0" smtClean="0"/>
          </a:p>
          <a:p>
            <a:r>
              <a:rPr lang="fr-FR" sz="2400" dirty="0" smtClean="0"/>
              <a:t>"Le numérique a mis à la portée de tout le monde ce qui était autrefois réservé à des professionnels. Dans le passé, il fallait des heures de travail et beaucoup de technique pour modifier une photo de manière convaincante. Aujourd'hui, il suffit de quelques secondes et d'une maîtrise élémentaire d'un bon logiciel. </a:t>
            </a:r>
            <a:r>
              <a:rPr lang="fr-FR" sz="2400" b="1" dirty="0" smtClean="0">
                <a:solidFill>
                  <a:srgbClr val="00B050"/>
                </a:solidFill>
              </a:rPr>
              <a:t>Le trucage est plus facile. </a:t>
            </a:r>
            <a:r>
              <a:rPr lang="fr-FR" sz="2400" dirty="0" smtClean="0"/>
              <a:t>Mais les gens sont plus méfiants aujourd'hui, moins crédules quand ils regardent une photographie." (79 mots)</a:t>
            </a:r>
          </a:p>
          <a:p>
            <a:endParaRPr lang="fr-FR" sz="2400" b="1" dirty="0" smtClean="0"/>
          </a:p>
          <a:p>
            <a:r>
              <a:rPr lang="fr-FR" sz="2400" b="1" dirty="0" smtClean="0"/>
              <a:t>A. </a:t>
            </a:r>
            <a:r>
              <a:rPr lang="fr-FR" sz="2400" dirty="0" smtClean="0"/>
              <a:t>Qui modifie les images ?</a:t>
            </a:r>
            <a:endParaRPr lang="ru-RU" sz="2400" dirty="0" smtClean="0"/>
          </a:p>
          <a:p>
            <a:r>
              <a:rPr lang="fr-FR" sz="2400" b="1" dirty="0" smtClean="0"/>
              <a:t>B. </a:t>
            </a:r>
            <a:r>
              <a:rPr lang="fr-FR" sz="2400" dirty="0" smtClean="0"/>
              <a:t>À Okapi aussi, on le fait ! </a:t>
            </a:r>
            <a:endParaRPr lang="ru-RU" sz="2400" dirty="0" smtClean="0"/>
          </a:p>
          <a:p>
            <a:r>
              <a:rPr lang="fr-FR" sz="2400" b="1" dirty="0" smtClean="0"/>
              <a:t>C. </a:t>
            </a:r>
            <a:r>
              <a:rPr lang="fr-FR" sz="2400" dirty="0" smtClean="0"/>
              <a:t>Les photos : disent-elles toujours la vérité ? </a:t>
            </a:r>
            <a:endParaRPr lang="ru-RU" sz="2400" dirty="0" smtClean="0"/>
          </a:p>
          <a:p>
            <a:r>
              <a:rPr lang="fr-FR" sz="2400" b="1" dirty="0" smtClean="0">
                <a:solidFill>
                  <a:srgbClr val="FF0000"/>
                </a:solidFill>
              </a:rPr>
              <a:t>D. </a:t>
            </a:r>
            <a:r>
              <a:rPr lang="fr-FR" sz="2400" dirty="0" smtClean="0">
                <a:solidFill>
                  <a:srgbClr val="FF0000"/>
                </a:solidFill>
              </a:rPr>
              <a:t>Tout dépend du contexte </a:t>
            </a:r>
            <a:endParaRPr lang="ru-RU" sz="2400" dirty="0" smtClean="0">
              <a:solidFill>
                <a:srgbClr val="FF0000"/>
              </a:solidFill>
            </a:endParaRPr>
          </a:p>
          <a:p>
            <a:r>
              <a:rPr lang="fr-FR" sz="2400" b="1" dirty="0" smtClean="0"/>
              <a:t>E. </a:t>
            </a:r>
            <a:r>
              <a:rPr lang="fr-FR" sz="2400" dirty="0" smtClean="0"/>
              <a:t>Je ne touche pas aux stars! </a:t>
            </a:r>
            <a:endParaRPr lang="ru-RU" sz="2400" dirty="0" smtClean="0"/>
          </a:p>
          <a:p>
            <a:r>
              <a:rPr lang="fr-FR" sz="2400" b="1" dirty="0" smtClean="0"/>
              <a:t>F. </a:t>
            </a:r>
            <a:r>
              <a:rPr lang="fr-FR" sz="2400" dirty="0" smtClean="0"/>
              <a:t>Les petits trucs de la retouche</a:t>
            </a:r>
            <a:endParaRPr lang="ru-RU" sz="2400" dirty="0" smtClean="0"/>
          </a:p>
          <a:p>
            <a:r>
              <a:rPr lang="fr-FR" sz="2400" b="1" dirty="0" smtClean="0">
                <a:solidFill>
                  <a:srgbClr val="00B050"/>
                </a:solidFill>
              </a:rPr>
              <a:t>G. </a:t>
            </a:r>
            <a:r>
              <a:rPr lang="fr-FR" sz="2400" dirty="0" smtClean="0">
                <a:solidFill>
                  <a:srgbClr val="00B050"/>
                </a:solidFill>
              </a:rPr>
              <a:t>Le trucage est devenu facile</a:t>
            </a:r>
            <a:endParaRPr lang="ru-RU" sz="2400" dirty="0">
              <a:solidFill>
                <a:srgbClr val="00B05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1"/>
          <p:cNvSpPr>
            <a:spLocks noChangeArrowheads="1"/>
          </p:cNvSpPr>
          <p:nvPr/>
        </p:nvSpPr>
        <p:spPr bwMode="auto">
          <a:xfrm>
            <a:off x="214282" y="214290"/>
            <a:ext cx="8786812" cy="6370975"/>
          </a:xfrm>
          <a:prstGeom prst="rect">
            <a:avLst/>
          </a:prstGeom>
          <a:noFill/>
          <a:ln w="9525">
            <a:noFill/>
            <a:miter lim="800000"/>
            <a:headEnd/>
            <a:tailEnd/>
          </a:ln>
        </p:spPr>
        <p:txBody>
          <a:bodyPr anchor="ctr">
            <a:spAutoFit/>
          </a:bodyPr>
          <a:lstStyle/>
          <a:p>
            <a:r>
              <a:rPr lang="fr-FR" sz="2400" b="1" dirty="0" smtClean="0"/>
              <a:t>Béatrice Villevalois, responsable graphiste chez Okapi (BV)</a:t>
            </a:r>
            <a:endParaRPr lang="ru-RU" sz="2400" dirty="0" smtClean="0"/>
          </a:p>
          <a:p>
            <a:endParaRPr lang="ru-RU" sz="2400" dirty="0" smtClean="0"/>
          </a:p>
          <a:p>
            <a:r>
              <a:rPr lang="fr-FR" sz="2400" dirty="0" smtClean="0"/>
              <a:t>"Il nous arrive souvent de retoucher le visage d'un ado en couverture du magazine, de lui effacer des cernes ou un bouton sur la peau. C'est important de le valoriser parce que ce visage est aussi le reflet de nos lecteurs. Mais on ne va jamais trop loin : on n'est pas un magazine de mode ! On recadre aussi beaucoup les images, souvent pour les centrer sur des visages. Gare toutefois à ne pas perdre le contexte!" (87 mots)</a:t>
            </a:r>
            <a:endParaRPr lang="ru-RU" sz="2400" dirty="0" smtClean="0"/>
          </a:p>
          <a:p>
            <a:endParaRPr lang="ru-RU" sz="2400" b="1" dirty="0" smtClean="0"/>
          </a:p>
          <a:p>
            <a:r>
              <a:rPr lang="fr-FR" sz="2400" b="1" dirty="0" smtClean="0"/>
              <a:t>A. </a:t>
            </a:r>
            <a:r>
              <a:rPr lang="fr-FR" sz="2400" dirty="0" smtClean="0"/>
              <a:t>Qui modifie les images ?</a:t>
            </a:r>
            <a:endParaRPr lang="ru-RU" sz="2400" dirty="0" smtClean="0"/>
          </a:p>
          <a:p>
            <a:r>
              <a:rPr lang="fr-FR" sz="2400" b="1" dirty="0" smtClean="0"/>
              <a:t>B. </a:t>
            </a:r>
            <a:r>
              <a:rPr lang="fr-FR" sz="2400" dirty="0" smtClean="0"/>
              <a:t>À Okapi aussi, on le fait ! </a:t>
            </a:r>
            <a:endParaRPr lang="ru-RU" sz="2400" dirty="0" smtClean="0"/>
          </a:p>
          <a:p>
            <a:r>
              <a:rPr lang="fr-FR" sz="2400" b="1" dirty="0" smtClean="0"/>
              <a:t>C. </a:t>
            </a:r>
            <a:r>
              <a:rPr lang="fr-FR" sz="2400" dirty="0" smtClean="0"/>
              <a:t>Les photos : disent-elles toujours la vérité ? </a:t>
            </a:r>
            <a:endParaRPr lang="ru-RU" sz="2400" dirty="0" smtClean="0"/>
          </a:p>
          <a:p>
            <a:r>
              <a:rPr lang="fr-FR" sz="2400" b="1" dirty="0" smtClean="0">
                <a:solidFill>
                  <a:srgbClr val="FF0000"/>
                </a:solidFill>
              </a:rPr>
              <a:t>D. </a:t>
            </a:r>
            <a:r>
              <a:rPr lang="fr-FR" sz="2400" dirty="0" smtClean="0">
                <a:solidFill>
                  <a:srgbClr val="FF0000"/>
                </a:solidFill>
              </a:rPr>
              <a:t>Tout dépend du contexte </a:t>
            </a:r>
            <a:endParaRPr lang="ru-RU" sz="2400" dirty="0" smtClean="0">
              <a:solidFill>
                <a:srgbClr val="FF0000"/>
              </a:solidFill>
            </a:endParaRPr>
          </a:p>
          <a:p>
            <a:r>
              <a:rPr lang="fr-FR" sz="2400" b="1" dirty="0" smtClean="0"/>
              <a:t>E. </a:t>
            </a:r>
            <a:r>
              <a:rPr lang="fr-FR" sz="2400" dirty="0" smtClean="0"/>
              <a:t>Je ne touche pas aux stars! </a:t>
            </a:r>
            <a:endParaRPr lang="ru-RU" sz="2400" dirty="0" smtClean="0"/>
          </a:p>
          <a:p>
            <a:r>
              <a:rPr lang="fr-FR" sz="2400" b="1" dirty="0" smtClean="0"/>
              <a:t>F. </a:t>
            </a:r>
            <a:r>
              <a:rPr lang="fr-FR" sz="2400" dirty="0" smtClean="0"/>
              <a:t>Les petits trucs de la retouche</a:t>
            </a:r>
            <a:endParaRPr lang="ru-RU" sz="2400" dirty="0" smtClean="0"/>
          </a:p>
          <a:p>
            <a:r>
              <a:rPr lang="fr-FR" sz="2400" b="1" dirty="0" smtClean="0">
                <a:solidFill>
                  <a:srgbClr val="00B050"/>
                </a:solidFill>
              </a:rPr>
              <a:t>G. </a:t>
            </a:r>
            <a:r>
              <a:rPr lang="fr-FR" sz="2400" dirty="0" smtClean="0">
                <a:solidFill>
                  <a:srgbClr val="00B050"/>
                </a:solidFill>
              </a:rPr>
              <a:t>Le trucage est devenu facile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179388" y="571500"/>
            <a:ext cx="8964612" cy="3277820"/>
          </a:xfrm>
          <a:prstGeom prst="rect">
            <a:avLst/>
          </a:prstGeom>
          <a:noFill/>
          <a:ln w="9525">
            <a:noFill/>
            <a:miter lim="800000"/>
            <a:headEnd/>
            <a:tailEnd/>
          </a:ln>
        </p:spPr>
        <p:txBody>
          <a:bodyPr>
            <a:spAutoFit/>
          </a:bodyPr>
          <a:lstStyle/>
          <a:p>
            <a:pPr algn="ctr"/>
            <a:r>
              <a:rPr lang="ru-RU" sz="2400" b="1" dirty="0"/>
              <a:t>Конкурс понимания письменных </a:t>
            </a:r>
            <a:r>
              <a:rPr lang="ru-RU" sz="2400" b="1" dirty="0" smtClean="0"/>
              <a:t>текстов</a:t>
            </a:r>
            <a:endParaRPr lang="fr-FR" sz="2400" b="1" dirty="0">
              <a:solidFill>
                <a:schemeClr val="accent2"/>
              </a:solidFill>
            </a:endParaRPr>
          </a:p>
          <a:p>
            <a:pPr algn="ctr"/>
            <a:r>
              <a:rPr lang="ru-RU" sz="2400" b="1" dirty="0"/>
              <a:t>			</a:t>
            </a:r>
            <a:endParaRPr lang="fr-FR" sz="2400" b="1" dirty="0"/>
          </a:p>
          <a:p>
            <a:r>
              <a:rPr lang="fr-FR" sz="2400" b="1" dirty="0" smtClean="0"/>
              <a:t>Durée de l’épreuve : 1 heure 20			Note sur </a:t>
            </a:r>
            <a:r>
              <a:rPr lang="ru-RU" sz="2400" b="1" dirty="0" smtClean="0"/>
              <a:t>33</a:t>
            </a:r>
          </a:p>
          <a:p>
            <a:endParaRPr lang="ru-RU" sz="2400" b="1" dirty="0" smtClean="0"/>
          </a:p>
          <a:p>
            <a:endParaRPr lang="ru-RU" sz="2400" b="1" dirty="0" smtClean="0"/>
          </a:p>
          <a:p>
            <a:r>
              <a:rPr lang="fr-FR" sz="2400" b="1" dirty="0" smtClean="0"/>
              <a:t>Document 1</a:t>
            </a:r>
            <a:endParaRPr lang="ru-RU" sz="2400" dirty="0" smtClean="0"/>
          </a:p>
          <a:p>
            <a:endParaRPr lang="ru-RU" sz="2400" b="1" dirty="0" smtClean="0"/>
          </a:p>
          <a:p>
            <a:r>
              <a:rPr lang="fr-FR" sz="2400" b="1" dirty="0" smtClean="0"/>
              <a:t>Consigne :</a:t>
            </a:r>
            <a:r>
              <a:rPr lang="fr-FR" sz="2400" dirty="0" smtClean="0"/>
              <a:t> </a:t>
            </a:r>
            <a:r>
              <a:rPr lang="fr-FR" sz="2400" i="1" dirty="0" smtClean="0"/>
              <a:t>Lire le texte et répondre aux questions.</a:t>
            </a:r>
            <a:r>
              <a:rPr lang="fr-FR" sz="2400" b="1" dirty="0" smtClean="0"/>
              <a:t>	5 points</a:t>
            </a:r>
            <a:endParaRPr lang="ru-RU" sz="2400" dirty="0" smtClean="0"/>
          </a:p>
          <a:p>
            <a:endParaRPr lang="ru-RU" sz="15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1"/>
          <p:cNvSpPr>
            <a:spLocks noChangeArrowheads="1"/>
          </p:cNvSpPr>
          <p:nvPr/>
        </p:nvSpPr>
        <p:spPr bwMode="auto">
          <a:xfrm>
            <a:off x="214282" y="214290"/>
            <a:ext cx="8786812" cy="6370975"/>
          </a:xfrm>
          <a:prstGeom prst="rect">
            <a:avLst/>
          </a:prstGeom>
          <a:noFill/>
          <a:ln w="9525">
            <a:noFill/>
            <a:miter lim="800000"/>
            <a:headEnd/>
            <a:tailEnd/>
          </a:ln>
        </p:spPr>
        <p:txBody>
          <a:bodyPr anchor="ctr">
            <a:spAutoFit/>
          </a:bodyPr>
          <a:lstStyle/>
          <a:p>
            <a:r>
              <a:rPr lang="fr-FR" sz="2400" b="1" dirty="0" smtClean="0"/>
              <a:t>Béatrice Villevalois, responsable graphiste </a:t>
            </a:r>
            <a:r>
              <a:rPr lang="fr-FR" sz="2400" b="1" dirty="0" smtClean="0">
                <a:solidFill>
                  <a:srgbClr val="0070C0"/>
                </a:solidFill>
              </a:rPr>
              <a:t>chez Okapi </a:t>
            </a:r>
            <a:r>
              <a:rPr lang="fr-FR" sz="2400" b="1" dirty="0" smtClean="0"/>
              <a:t>(BV)</a:t>
            </a:r>
            <a:endParaRPr lang="ru-RU" sz="2400" dirty="0" smtClean="0"/>
          </a:p>
          <a:p>
            <a:endParaRPr lang="ru-RU" sz="2400" dirty="0" smtClean="0"/>
          </a:p>
          <a:p>
            <a:r>
              <a:rPr lang="fr-FR" sz="2400" dirty="0" smtClean="0"/>
              <a:t>"Il nous arrive souvent de retoucher le visage d'un ado en couverture du magazine, de lui effacer des cernes ou un bouton sur la peau. C'est important de le valoriser parce que ce visage est aussi le reflet de nos lecteurs. Mais on ne va jamais trop loin : on n'est pas un magazine de mode ! On recadre aussi beaucoup les images, souvent pour les centrer sur des visages. Gare toutefois à ne pas perdre le contexte!" (87 mots)</a:t>
            </a:r>
            <a:endParaRPr lang="ru-RU" sz="2400" dirty="0" smtClean="0"/>
          </a:p>
          <a:p>
            <a:endParaRPr lang="ru-RU" sz="2400" b="1" dirty="0" smtClean="0"/>
          </a:p>
          <a:p>
            <a:r>
              <a:rPr lang="fr-FR" sz="2400" b="1" dirty="0" smtClean="0"/>
              <a:t>A. </a:t>
            </a:r>
            <a:r>
              <a:rPr lang="fr-FR" sz="2400" dirty="0" smtClean="0"/>
              <a:t>Qui modifie les images ?</a:t>
            </a:r>
            <a:endParaRPr lang="ru-RU" sz="2400" dirty="0" smtClean="0"/>
          </a:p>
          <a:p>
            <a:r>
              <a:rPr lang="fr-FR" sz="2400" b="1" dirty="0" smtClean="0">
                <a:solidFill>
                  <a:srgbClr val="0070C0"/>
                </a:solidFill>
              </a:rPr>
              <a:t>B. </a:t>
            </a:r>
            <a:r>
              <a:rPr lang="fr-FR" sz="2400" dirty="0" smtClean="0">
                <a:solidFill>
                  <a:srgbClr val="0070C0"/>
                </a:solidFill>
              </a:rPr>
              <a:t>À Okapi aussi, on le fait ! </a:t>
            </a:r>
            <a:endParaRPr lang="ru-RU" sz="2400" dirty="0" smtClean="0">
              <a:solidFill>
                <a:srgbClr val="0070C0"/>
              </a:solidFill>
            </a:endParaRPr>
          </a:p>
          <a:p>
            <a:r>
              <a:rPr lang="fr-FR" sz="2400" b="1" dirty="0" smtClean="0"/>
              <a:t>C. </a:t>
            </a:r>
            <a:r>
              <a:rPr lang="fr-FR" sz="2400" dirty="0" smtClean="0"/>
              <a:t>Les photos : disent-elles toujours la vérité ? </a:t>
            </a:r>
            <a:endParaRPr lang="ru-RU" sz="2400" dirty="0" smtClean="0"/>
          </a:p>
          <a:p>
            <a:r>
              <a:rPr lang="fr-FR" sz="2400" b="1" dirty="0" smtClean="0">
                <a:solidFill>
                  <a:srgbClr val="FF0000"/>
                </a:solidFill>
              </a:rPr>
              <a:t>D. </a:t>
            </a:r>
            <a:r>
              <a:rPr lang="fr-FR" sz="2400" dirty="0" smtClean="0">
                <a:solidFill>
                  <a:srgbClr val="FF0000"/>
                </a:solidFill>
              </a:rPr>
              <a:t>Tout dépend du contexte </a:t>
            </a:r>
            <a:endParaRPr lang="ru-RU" sz="2400" dirty="0" smtClean="0">
              <a:solidFill>
                <a:srgbClr val="FF0000"/>
              </a:solidFill>
            </a:endParaRPr>
          </a:p>
          <a:p>
            <a:r>
              <a:rPr lang="fr-FR" sz="2400" b="1" dirty="0" smtClean="0"/>
              <a:t>E. </a:t>
            </a:r>
            <a:r>
              <a:rPr lang="fr-FR" sz="2400" dirty="0" smtClean="0"/>
              <a:t>Je ne touche pas aux stars! </a:t>
            </a:r>
            <a:endParaRPr lang="ru-RU" sz="2400" dirty="0" smtClean="0"/>
          </a:p>
          <a:p>
            <a:r>
              <a:rPr lang="fr-FR" sz="2400" b="1" dirty="0" smtClean="0"/>
              <a:t>F. </a:t>
            </a:r>
            <a:r>
              <a:rPr lang="fr-FR" sz="2400" dirty="0" smtClean="0"/>
              <a:t>Les petits trucs de la retouche</a:t>
            </a:r>
            <a:endParaRPr lang="ru-RU" sz="2400" dirty="0" smtClean="0"/>
          </a:p>
          <a:p>
            <a:r>
              <a:rPr lang="fr-FR" sz="2400" b="1" dirty="0" smtClean="0">
                <a:solidFill>
                  <a:srgbClr val="00B050"/>
                </a:solidFill>
              </a:rPr>
              <a:t>G. </a:t>
            </a:r>
            <a:r>
              <a:rPr lang="fr-FR" sz="2400" dirty="0" smtClean="0">
                <a:solidFill>
                  <a:srgbClr val="00B050"/>
                </a:solidFill>
              </a:rPr>
              <a:t>Le trucage est devenu facile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1"/>
          <p:cNvSpPr>
            <a:spLocks noChangeArrowheads="1"/>
          </p:cNvSpPr>
          <p:nvPr/>
        </p:nvSpPr>
        <p:spPr bwMode="auto">
          <a:xfrm>
            <a:off x="214282" y="142852"/>
            <a:ext cx="8786812" cy="6370975"/>
          </a:xfrm>
          <a:prstGeom prst="rect">
            <a:avLst/>
          </a:prstGeom>
          <a:noFill/>
          <a:ln w="9525">
            <a:noFill/>
            <a:miter lim="800000"/>
            <a:headEnd/>
            <a:tailEnd/>
          </a:ln>
        </p:spPr>
        <p:txBody>
          <a:bodyPr anchor="ctr">
            <a:spAutoFit/>
          </a:bodyPr>
          <a:lstStyle/>
          <a:p>
            <a:r>
              <a:rPr lang="fr-FR" sz="2400" b="1" dirty="0" smtClean="0"/>
              <a:t>Bénédikte Meslin, retoucheuse (BM)</a:t>
            </a:r>
            <a:endParaRPr lang="ru-RU" sz="2400" dirty="0" smtClean="0"/>
          </a:p>
          <a:p>
            <a:endParaRPr lang="ru-RU" sz="2400" dirty="0" smtClean="0"/>
          </a:p>
          <a:p>
            <a:r>
              <a:rPr lang="fr-FR" sz="2400" dirty="0" smtClean="0"/>
              <a:t>"Je retouche des photos pour des magazines de mode. Mon objectif est que le résultat soit le plus harmonieux possible. Sur les mannequins, je supprime les imperfections de la peau (cernes, boutons...) et j'enjolive le teint. Ensuite, je peux supprimer des sourcils, redresser un nez, allonger un visage.... Mais pour les personnes célèbres, je n'en fais pas trop car les gens ne les reconnaîtraient plus !" (72 mots) </a:t>
            </a:r>
            <a:endParaRPr lang="ru-RU" sz="2400" dirty="0" smtClean="0"/>
          </a:p>
          <a:p>
            <a:endParaRPr lang="ru-RU" sz="2400" b="1" dirty="0" smtClean="0"/>
          </a:p>
          <a:p>
            <a:r>
              <a:rPr lang="fr-FR" sz="2400" b="1" dirty="0" smtClean="0"/>
              <a:t>A. </a:t>
            </a:r>
            <a:r>
              <a:rPr lang="fr-FR" sz="2400" dirty="0" smtClean="0"/>
              <a:t>Qui modifie les images ?</a:t>
            </a:r>
            <a:endParaRPr lang="ru-RU" sz="2400" dirty="0" smtClean="0"/>
          </a:p>
          <a:p>
            <a:r>
              <a:rPr lang="fr-FR" sz="2400" b="1" dirty="0" smtClean="0">
                <a:solidFill>
                  <a:srgbClr val="0070C0"/>
                </a:solidFill>
              </a:rPr>
              <a:t>B. </a:t>
            </a:r>
            <a:r>
              <a:rPr lang="fr-FR" sz="2400" dirty="0" smtClean="0">
                <a:solidFill>
                  <a:srgbClr val="0070C0"/>
                </a:solidFill>
              </a:rPr>
              <a:t>À Okapi aussi, on le fait ! </a:t>
            </a:r>
            <a:endParaRPr lang="ru-RU" sz="2400" dirty="0" smtClean="0">
              <a:solidFill>
                <a:srgbClr val="0070C0"/>
              </a:solidFill>
            </a:endParaRPr>
          </a:p>
          <a:p>
            <a:r>
              <a:rPr lang="fr-FR" sz="2400" b="1" dirty="0" smtClean="0"/>
              <a:t>C. </a:t>
            </a:r>
            <a:r>
              <a:rPr lang="fr-FR" sz="2400" dirty="0" smtClean="0"/>
              <a:t>Les photos : disent-elles toujours la vérité ? </a:t>
            </a:r>
            <a:endParaRPr lang="ru-RU" sz="2400" dirty="0" smtClean="0"/>
          </a:p>
          <a:p>
            <a:r>
              <a:rPr lang="fr-FR" sz="2400" b="1" dirty="0" smtClean="0">
                <a:solidFill>
                  <a:srgbClr val="FF0000"/>
                </a:solidFill>
              </a:rPr>
              <a:t>D. </a:t>
            </a:r>
            <a:r>
              <a:rPr lang="fr-FR" sz="2400" dirty="0" smtClean="0">
                <a:solidFill>
                  <a:srgbClr val="FF0000"/>
                </a:solidFill>
              </a:rPr>
              <a:t>Tout dépend du contexte </a:t>
            </a:r>
            <a:endParaRPr lang="ru-RU" sz="2400" dirty="0" smtClean="0">
              <a:solidFill>
                <a:srgbClr val="FF0000"/>
              </a:solidFill>
            </a:endParaRPr>
          </a:p>
          <a:p>
            <a:r>
              <a:rPr lang="fr-FR" sz="2400" b="1" dirty="0" smtClean="0"/>
              <a:t>E. </a:t>
            </a:r>
            <a:r>
              <a:rPr lang="fr-FR" sz="2400" dirty="0" smtClean="0"/>
              <a:t>Je ne touche pas aux stars! </a:t>
            </a:r>
            <a:endParaRPr lang="ru-RU" sz="2400" dirty="0" smtClean="0"/>
          </a:p>
          <a:p>
            <a:r>
              <a:rPr lang="fr-FR" sz="2400" b="1" dirty="0" smtClean="0"/>
              <a:t>F. </a:t>
            </a:r>
            <a:r>
              <a:rPr lang="fr-FR" sz="2400" dirty="0" smtClean="0"/>
              <a:t>Les petits trucs de la retouche</a:t>
            </a:r>
            <a:endParaRPr lang="ru-RU" sz="2400" dirty="0" smtClean="0"/>
          </a:p>
          <a:p>
            <a:r>
              <a:rPr lang="fr-FR" sz="2400" b="1" dirty="0" smtClean="0">
                <a:solidFill>
                  <a:srgbClr val="00B050"/>
                </a:solidFill>
              </a:rPr>
              <a:t>G. </a:t>
            </a:r>
            <a:r>
              <a:rPr lang="fr-FR" sz="2400" dirty="0" smtClean="0">
                <a:solidFill>
                  <a:srgbClr val="00B050"/>
                </a:solidFill>
              </a:rPr>
              <a:t>Le trucage est devenu facile</a:t>
            </a:r>
            <a:endParaRPr lang="ru-RU"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1"/>
          <p:cNvSpPr>
            <a:spLocks noChangeArrowheads="1"/>
          </p:cNvSpPr>
          <p:nvPr/>
        </p:nvSpPr>
        <p:spPr bwMode="auto">
          <a:xfrm>
            <a:off x="214282" y="142852"/>
            <a:ext cx="8786812" cy="6370975"/>
          </a:xfrm>
          <a:prstGeom prst="rect">
            <a:avLst/>
          </a:prstGeom>
          <a:noFill/>
          <a:ln w="9525">
            <a:noFill/>
            <a:miter lim="800000"/>
            <a:headEnd/>
            <a:tailEnd/>
          </a:ln>
        </p:spPr>
        <p:txBody>
          <a:bodyPr anchor="ctr">
            <a:spAutoFit/>
          </a:bodyPr>
          <a:lstStyle/>
          <a:p>
            <a:r>
              <a:rPr lang="fr-FR" sz="2400" b="1" dirty="0" smtClean="0"/>
              <a:t>Bénédikte Meslin, retoucheuse (BM)</a:t>
            </a:r>
            <a:endParaRPr lang="ru-RU" sz="2400" dirty="0" smtClean="0"/>
          </a:p>
          <a:p>
            <a:endParaRPr lang="ru-RU" sz="2400" dirty="0" smtClean="0"/>
          </a:p>
          <a:p>
            <a:r>
              <a:rPr lang="fr-FR" sz="2400" dirty="0" smtClean="0"/>
              <a:t>"Je retouche des photos pour des magazines de mode. Mon objectif est que le résultat soit le plus harmonieux possible. Sur les mannequins, je supprime les imperfections de la peau (cernes, boutons...) et j'enjolive le teint. Ensuite, je peux supprimer des sourcils, redresser un nez, allonger un visage.... </a:t>
            </a:r>
            <a:r>
              <a:rPr lang="fr-FR" sz="2400" dirty="0" smtClean="0">
                <a:solidFill>
                  <a:srgbClr val="9933FF"/>
                </a:solidFill>
              </a:rPr>
              <a:t>Mais pour les </a:t>
            </a:r>
            <a:r>
              <a:rPr lang="fr-FR" sz="2400" b="1" dirty="0" smtClean="0">
                <a:solidFill>
                  <a:srgbClr val="9933FF"/>
                </a:solidFill>
              </a:rPr>
              <a:t>personnes célèbres</a:t>
            </a:r>
            <a:r>
              <a:rPr lang="fr-FR" sz="2400" dirty="0" smtClean="0">
                <a:solidFill>
                  <a:srgbClr val="9933FF"/>
                </a:solidFill>
              </a:rPr>
              <a:t>, je n'en fais pas trop car les gens ne les reconnaîtraient plus </a:t>
            </a:r>
            <a:r>
              <a:rPr lang="fr-FR" sz="2400" dirty="0" smtClean="0"/>
              <a:t>!" (72 mots) </a:t>
            </a:r>
            <a:endParaRPr lang="ru-RU" sz="2400" dirty="0" smtClean="0"/>
          </a:p>
          <a:p>
            <a:endParaRPr lang="ru-RU" sz="2400" b="1" dirty="0" smtClean="0"/>
          </a:p>
          <a:p>
            <a:r>
              <a:rPr lang="fr-FR" sz="2400" b="1" dirty="0" smtClean="0"/>
              <a:t>A. </a:t>
            </a:r>
            <a:r>
              <a:rPr lang="fr-FR" sz="2400" dirty="0" smtClean="0"/>
              <a:t>Qui modifie les images ?</a:t>
            </a:r>
            <a:endParaRPr lang="ru-RU" sz="2400" dirty="0" smtClean="0"/>
          </a:p>
          <a:p>
            <a:r>
              <a:rPr lang="fr-FR" sz="2400" b="1" dirty="0" smtClean="0">
                <a:solidFill>
                  <a:srgbClr val="0070C0"/>
                </a:solidFill>
              </a:rPr>
              <a:t>B. </a:t>
            </a:r>
            <a:r>
              <a:rPr lang="fr-FR" sz="2400" dirty="0" smtClean="0">
                <a:solidFill>
                  <a:srgbClr val="0070C0"/>
                </a:solidFill>
              </a:rPr>
              <a:t>À Okapi aussi, on le fait ! </a:t>
            </a:r>
            <a:endParaRPr lang="ru-RU" sz="2400" dirty="0" smtClean="0">
              <a:solidFill>
                <a:srgbClr val="0070C0"/>
              </a:solidFill>
            </a:endParaRPr>
          </a:p>
          <a:p>
            <a:r>
              <a:rPr lang="fr-FR" sz="2400" b="1" dirty="0" smtClean="0"/>
              <a:t>C. </a:t>
            </a:r>
            <a:r>
              <a:rPr lang="fr-FR" sz="2400" dirty="0" smtClean="0"/>
              <a:t>Les photos : disent-elles toujours la vérité ? </a:t>
            </a:r>
            <a:endParaRPr lang="ru-RU" sz="2400" dirty="0" smtClean="0"/>
          </a:p>
          <a:p>
            <a:r>
              <a:rPr lang="fr-FR" sz="2400" b="1" dirty="0" smtClean="0">
                <a:solidFill>
                  <a:srgbClr val="FF0000"/>
                </a:solidFill>
              </a:rPr>
              <a:t>D. </a:t>
            </a:r>
            <a:r>
              <a:rPr lang="fr-FR" sz="2400" dirty="0" smtClean="0">
                <a:solidFill>
                  <a:srgbClr val="FF0000"/>
                </a:solidFill>
              </a:rPr>
              <a:t>Tout dépend du contexte </a:t>
            </a:r>
            <a:endParaRPr lang="ru-RU" sz="2400" dirty="0" smtClean="0">
              <a:solidFill>
                <a:srgbClr val="FF0000"/>
              </a:solidFill>
            </a:endParaRPr>
          </a:p>
          <a:p>
            <a:r>
              <a:rPr lang="fr-FR" sz="2400" b="1" dirty="0" smtClean="0">
                <a:solidFill>
                  <a:srgbClr val="9933FF"/>
                </a:solidFill>
              </a:rPr>
              <a:t>E. </a:t>
            </a:r>
            <a:r>
              <a:rPr lang="fr-FR" sz="2400" dirty="0" smtClean="0">
                <a:solidFill>
                  <a:srgbClr val="9933FF"/>
                </a:solidFill>
              </a:rPr>
              <a:t>Je ne touche pas aux stars! </a:t>
            </a:r>
            <a:endParaRPr lang="ru-RU" sz="2400" dirty="0" smtClean="0">
              <a:solidFill>
                <a:srgbClr val="9933FF"/>
              </a:solidFill>
            </a:endParaRPr>
          </a:p>
          <a:p>
            <a:r>
              <a:rPr lang="fr-FR" sz="2400" b="1" dirty="0" smtClean="0"/>
              <a:t>F. </a:t>
            </a:r>
            <a:r>
              <a:rPr lang="fr-FR" sz="2400" dirty="0" smtClean="0"/>
              <a:t>Les petits trucs de la retouche</a:t>
            </a:r>
            <a:endParaRPr lang="ru-RU" sz="2400" dirty="0" smtClean="0"/>
          </a:p>
          <a:p>
            <a:r>
              <a:rPr lang="fr-FR" sz="2400" b="1" dirty="0" smtClean="0">
                <a:solidFill>
                  <a:srgbClr val="00B050"/>
                </a:solidFill>
              </a:rPr>
              <a:t>G. </a:t>
            </a:r>
            <a:r>
              <a:rPr lang="fr-FR" sz="2400" dirty="0" smtClean="0">
                <a:solidFill>
                  <a:srgbClr val="00B050"/>
                </a:solidFill>
              </a:rPr>
              <a:t>Le trucage est devenu facile</a:t>
            </a:r>
            <a:endParaRPr lang="ru-RU"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214282" y="142852"/>
          <a:ext cx="8643998" cy="4785360"/>
        </p:xfrm>
        <a:graphic>
          <a:graphicData uri="http://schemas.openxmlformats.org/drawingml/2006/table">
            <a:tbl>
              <a:tblPr firstRow="1" bandRow="1">
                <a:tableStyleId>{F5AB1C69-6EDB-4FF4-983F-18BD219EF322}</a:tableStyleId>
              </a:tblPr>
              <a:tblGrid>
                <a:gridCol w="7572428"/>
                <a:gridCol w="1071570"/>
              </a:tblGrid>
              <a:tr h="370840">
                <a:tc>
                  <a:txBody>
                    <a:bodyPr/>
                    <a:lstStyle/>
                    <a:p>
                      <a:pPr algn="ctr">
                        <a:lnSpc>
                          <a:spcPct val="115000"/>
                        </a:lnSpc>
                        <a:spcBef>
                          <a:spcPts val="300"/>
                        </a:spcBef>
                        <a:spcAft>
                          <a:spcPts val="300"/>
                        </a:spcAft>
                      </a:pPr>
                      <a:r>
                        <a:rPr lang="fr-FR" sz="2400" b="1" dirty="0">
                          <a:solidFill>
                            <a:schemeClr val="tx1"/>
                          </a:solidFill>
                          <a:latin typeface="Times New Roman"/>
                          <a:ea typeface="Calibri"/>
                          <a:cs typeface="Times New Roman"/>
                        </a:rPr>
                        <a:t>Enoncé-reformulation</a:t>
                      </a:r>
                      <a:endParaRPr lang="ru-RU" sz="240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300"/>
                        </a:spcAft>
                      </a:pPr>
                      <a:r>
                        <a:rPr lang="fr-FR" sz="2400" b="1" dirty="0" smtClean="0">
                          <a:solidFill>
                            <a:schemeClr val="tx1"/>
                          </a:solidFill>
                          <a:latin typeface="Times New Roman"/>
                          <a:ea typeface="Calibri"/>
                          <a:cs typeface="Times New Roman"/>
                        </a:rPr>
                        <a:t>Photo</a:t>
                      </a:r>
                      <a:r>
                        <a:rPr lang="ru-RU" sz="2400" b="1" dirty="0" smtClean="0">
                          <a:solidFill>
                            <a:schemeClr val="tx1"/>
                          </a:solidFill>
                          <a:latin typeface="Times New Roman"/>
                          <a:ea typeface="Calibri"/>
                          <a:cs typeface="Times New Roman"/>
                        </a:rPr>
                        <a:t>-</a:t>
                      </a:r>
                      <a:r>
                        <a:rPr lang="fr-FR" sz="2400" b="1" dirty="0" smtClean="0">
                          <a:solidFill>
                            <a:schemeClr val="tx1"/>
                          </a:solidFill>
                          <a:latin typeface="Times New Roman"/>
                          <a:ea typeface="Calibri"/>
                          <a:cs typeface="Times New Roman"/>
                        </a:rPr>
                        <a:t>graphe</a:t>
                      </a:r>
                      <a:endParaRPr lang="ru-RU" sz="240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nSpc>
                          <a:spcPct val="115000"/>
                        </a:lnSpc>
                        <a:spcBef>
                          <a:spcPts val="300"/>
                        </a:spcBef>
                        <a:spcAft>
                          <a:spcPts val="300"/>
                        </a:spcAft>
                      </a:pPr>
                      <a:r>
                        <a:rPr lang="fr-FR" sz="2000" b="1" dirty="0">
                          <a:latin typeface="Times New Roman"/>
                          <a:ea typeface="Calibri"/>
                          <a:cs typeface="Times New Roman"/>
                        </a:rPr>
                        <a:t>5.</a:t>
                      </a:r>
                      <a:r>
                        <a:rPr lang="fr-FR" sz="2000" dirty="0">
                          <a:latin typeface="Times New Roman"/>
                          <a:ea typeface="Calibri"/>
                          <a:cs typeface="Times New Roman"/>
                        </a:rPr>
                        <a:t> Les retouches et photomontages étaient déjà possibles avant le développement de l'informatique. </a:t>
                      </a:r>
                      <a:endParaRPr lang="ru-RU" sz="20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spcBef>
                          <a:spcPts val="300"/>
                        </a:spcBef>
                        <a:spcAft>
                          <a:spcPts val="300"/>
                        </a:spcAft>
                      </a:pPr>
                      <a:endParaRPr lang="fr-FR" sz="24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95880">
                <a:tc gridSpan="2">
                  <a:txBody>
                    <a:bodyPr/>
                    <a:lstStyle/>
                    <a:p>
                      <a:endParaRPr lang="ru-RU" sz="2000" b="1" dirty="0" smtClean="0"/>
                    </a:p>
                    <a:p>
                      <a:endParaRPr lang="ru-RU" sz="2000" b="1" dirty="0" smtClean="0"/>
                    </a:p>
                    <a:p>
                      <a:r>
                        <a:rPr lang="fr-FR" sz="2000" b="1" dirty="0" smtClean="0"/>
                        <a:t>David Castello-Lopes, Photographe et journaliste (DC-L)</a:t>
                      </a:r>
                      <a:endParaRPr lang="ru-RU" sz="2000" dirty="0" smtClean="0"/>
                    </a:p>
                    <a:p>
                      <a:endParaRPr lang="ru-RU" sz="2000" dirty="0" smtClean="0"/>
                    </a:p>
                    <a:p>
                      <a:r>
                        <a:rPr lang="fr-FR" sz="2000" dirty="0" smtClean="0"/>
                        <a:t>"Le numérique a mis à la portée de tout le monde </a:t>
                      </a:r>
                      <a:r>
                        <a:rPr lang="fr-FR" sz="2000" dirty="0" smtClean="0">
                          <a:solidFill>
                            <a:srgbClr val="FF0000"/>
                          </a:solidFill>
                        </a:rPr>
                        <a:t>ce qui était autrefois réservé à des professionnels. </a:t>
                      </a:r>
                      <a:r>
                        <a:rPr lang="fr-FR" sz="2000" dirty="0" smtClean="0"/>
                        <a:t>Dans le passé, il fallait des heures de travail et beaucoup de technique pour </a:t>
                      </a:r>
                      <a:r>
                        <a:rPr lang="fr-FR" sz="2000" dirty="0" smtClean="0">
                          <a:solidFill>
                            <a:srgbClr val="FF0000"/>
                          </a:solidFill>
                        </a:rPr>
                        <a:t>modifier une photo de manière convaincante</a:t>
                      </a:r>
                      <a:r>
                        <a:rPr lang="fr-FR" sz="2000" dirty="0" smtClean="0"/>
                        <a:t>. Aujourd'hui, il suffit de quelques secondes et d'une maîtrise élémentaire d'un bon logiciel</a:t>
                      </a:r>
                      <a:r>
                        <a:rPr lang="fr-FR" sz="2000" dirty="0" smtClean="0">
                          <a:solidFill>
                            <a:schemeClr val="tx1"/>
                          </a:solidFill>
                        </a:rPr>
                        <a:t>. Le trucage est plus facile. </a:t>
                      </a:r>
                      <a:r>
                        <a:rPr lang="fr-FR" sz="2000" dirty="0" smtClean="0"/>
                        <a:t>Mais les gens sont plus méfiants aujourd'hui, moins crédules quand ils regardent une photographie." (79 mots)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50000"/>
                        </a:lnSpc>
                        <a:spcBef>
                          <a:spcPts val="300"/>
                        </a:spcBef>
                        <a:spcAft>
                          <a:spcPts val="300"/>
                        </a:spcAft>
                      </a:pPr>
                      <a:endParaRPr lang="fr-FR" sz="24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214282" y="142852"/>
          <a:ext cx="8643998" cy="5730240"/>
        </p:xfrm>
        <a:graphic>
          <a:graphicData uri="http://schemas.openxmlformats.org/drawingml/2006/table">
            <a:tbl>
              <a:tblPr firstRow="1" bandRow="1">
                <a:tableStyleId>{F5AB1C69-6EDB-4FF4-983F-18BD219EF322}</a:tableStyleId>
              </a:tblPr>
              <a:tblGrid>
                <a:gridCol w="7572428"/>
                <a:gridCol w="1071570"/>
              </a:tblGrid>
              <a:tr h="370840">
                <a:tc>
                  <a:txBody>
                    <a:bodyPr/>
                    <a:lstStyle/>
                    <a:p>
                      <a:pPr>
                        <a:lnSpc>
                          <a:spcPct val="100000"/>
                        </a:lnSpc>
                        <a:spcBef>
                          <a:spcPts val="300"/>
                        </a:spcBef>
                        <a:spcAft>
                          <a:spcPts val="300"/>
                        </a:spcAft>
                      </a:pPr>
                      <a:r>
                        <a:rPr lang="fr-FR" sz="2000" b="0" dirty="0">
                          <a:solidFill>
                            <a:schemeClr val="tx1"/>
                          </a:solidFill>
                          <a:latin typeface="Times New Roman"/>
                          <a:ea typeface="Calibri"/>
                          <a:cs typeface="Times New Roman"/>
                        </a:rPr>
                        <a:t>6. Le photographe pro, en règle générale, retouche ses clichés.</a:t>
                      </a:r>
                      <a:endParaRPr lang="ru-RU" sz="2000" b="0" dirty="0">
                        <a:solidFill>
                          <a:schemeClr val="tx1"/>
                        </a:solidFill>
                        <a:latin typeface="Times New Roman"/>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spcBef>
                          <a:spcPts val="300"/>
                        </a:spcBef>
                        <a:spcAft>
                          <a:spcPts val="300"/>
                        </a:spcAft>
                      </a:pPr>
                      <a:endParaRPr lang="fr-FR" sz="24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25040">
                <a:tc gridSpan="2">
                  <a:txBody>
                    <a:bodyPr/>
                    <a:lstStyle/>
                    <a:p>
                      <a:endParaRPr lang="ru-RU" sz="2000" b="1" dirty="0" smtClean="0"/>
                    </a:p>
                    <a:p>
                      <a:r>
                        <a:rPr lang="fr-FR" sz="2000" b="1" dirty="0" smtClean="0"/>
                        <a:t>Olivier Gonin, photographe indépendant (OG)</a:t>
                      </a:r>
                      <a:endParaRPr lang="ru-RU" sz="2000" dirty="0" smtClean="0"/>
                    </a:p>
                    <a:p>
                      <a:r>
                        <a:rPr lang="fr-FR" sz="2000" dirty="0" smtClean="0"/>
                        <a:t>"</a:t>
                      </a:r>
                      <a:r>
                        <a:rPr lang="fr-FR" sz="2000" dirty="0" smtClean="0">
                          <a:solidFill>
                            <a:srgbClr val="FF0000"/>
                          </a:solidFill>
                        </a:rPr>
                        <a:t>La retouche n'est pas forcément problématique. </a:t>
                      </a:r>
                      <a:r>
                        <a:rPr lang="fr-FR" sz="2000" dirty="0" smtClean="0"/>
                        <a:t>Tout dépend du rôle de la photo. Par exemple, pour un reportage, je me contenterai de corriger la lumière, les contrastes et les couleurs. Mais pour réaliser le portrait d'un homme politique pour une affiche de campagne électorale, je ferai mon possible pour le montrer sous son meilleur jour, par exemple en améliorant le teint de sa peau ou en effaçant quelques défauts." (84 mots)</a:t>
                      </a:r>
                      <a:endParaRPr lang="ru-RU" sz="2000" dirty="0" smtClean="0"/>
                    </a:p>
                    <a:p>
                      <a:endParaRPr lang="ru-RU" sz="2000" b="1" dirty="0" smtClean="0"/>
                    </a:p>
                    <a:p>
                      <a:r>
                        <a:rPr lang="fr-FR" sz="2000" b="1" dirty="0" smtClean="0"/>
                        <a:t>David Castello-Lopes, Photographe et journaliste (DC-L)</a:t>
                      </a:r>
                      <a:endParaRPr lang="ru-RU" sz="2000" dirty="0" smtClean="0"/>
                    </a:p>
                    <a:p>
                      <a:r>
                        <a:rPr lang="fr-FR" sz="2000" dirty="0" smtClean="0"/>
                        <a:t>"Le numérique a mis à la portée de tout le monde ce qui était autrefois réservé à des professionnels. Dans le passé, il fallait des heures de travail et beaucoup de technique pour modifier une photo de manière convaincante. Aujourd'hui, il suffit de quelques secondes et d'une maîtrise élémentaire d'un bon logiciel. </a:t>
                      </a:r>
                      <a:r>
                        <a:rPr lang="fr-FR" sz="2000" dirty="0" smtClean="0">
                          <a:solidFill>
                            <a:srgbClr val="FF0000"/>
                          </a:solidFill>
                        </a:rPr>
                        <a:t>Le trucage est plus facile. </a:t>
                      </a:r>
                      <a:r>
                        <a:rPr lang="fr-FR" sz="2000" dirty="0" smtClean="0"/>
                        <a:t>Mais les gens sont plus méfiants aujourd'hui, moins crédules quand ils regardent une photographie." (79 mots)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50000"/>
                        </a:lnSpc>
                        <a:spcBef>
                          <a:spcPts val="300"/>
                        </a:spcBef>
                        <a:spcAft>
                          <a:spcPts val="300"/>
                        </a:spcAft>
                      </a:pPr>
                      <a:endParaRPr lang="fr-FR" sz="24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214282" y="142852"/>
          <a:ext cx="8643998" cy="6035040"/>
        </p:xfrm>
        <a:graphic>
          <a:graphicData uri="http://schemas.openxmlformats.org/drawingml/2006/table">
            <a:tbl>
              <a:tblPr firstRow="1" bandRow="1">
                <a:tableStyleId>{F5AB1C69-6EDB-4FF4-983F-18BD219EF322}</a:tableStyleId>
              </a:tblPr>
              <a:tblGrid>
                <a:gridCol w="7572428"/>
                <a:gridCol w="1071570"/>
              </a:tblGrid>
              <a:tr h="370840">
                <a:tc>
                  <a:txBody>
                    <a:bodyPr/>
                    <a:lstStyle/>
                    <a:p>
                      <a:pPr>
                        <a:lnSpc>
                          <a:spcPct val="100000"/>
                        </a:lnSpc>
                        <a:spcBef>
                          <a:spcPts val="300"/>
                        </a:spcBef>
                        <a:spcAft>
                          <a:spcPts val="300"/>
                        </a:spcAft>
                      </a:pPr>
                      <a:r>
                        <a:rPr lang="fr-FR" sz="2000" b="0" dirty="0">
                          <a:solidFill>
                            <a:schemeClr val="tx1"/>
                          </a:solidFill>
                          <a:latin typeface="Times New Roman"/>
                          <a:ea typeface="Calibri"/>
                          <a:cs typeface="Times New Roman"/>
                        </a:rPr>
                        <a:t>6. Le photographe pro, en règle générale, retouche ses clichés.</a:t>
                      </a:r>
                      <a:endParaRPr lang="ru-RU" sz="2000" b="0" dirty="0">
                        <a:solidFill>
                          <a:schemeClr val="tx1"/>
                        </a:solidFill>
                        <a:latin typeface="Times New Roman"/>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spcBef>
                          <a:spcPts val="300"/>
                        </a:spcBef>
                        <a:spcAft>
                          <a:spcPts val="300"/>
                        </a:spcAft>
                      </a:pPr>
                      <a:endParaRPr lang="fr-FR" sz="24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25040">
                <a:tc gridSpan="2">
                  <a:txBody>
                    <a:bodyPr/>
                    <a:lstStyle/>
                    <a:p>
                      <a:endParaRPr lang="ru-RU" sz="2000" b="1" dirty="0" smtClean="0"/>
                    </a:p>
                    <a:p>
                      <a:r>
                        <a:rPr lang="fr-FR" sz="2000" b="1" dirty="0" smtClean="0"/>
                        <a:t>Béatrice Villevalois, responsable graphiste chez Okapi (BV)</a:t>
                      </a:r>
                      <a:endParaRPr lang="ru-RU" sz="2000" dirty="0" smtClean="0"/>
                    </a:p>
                    <a:p>
                      <a:endParaRPr lang="ru-RU" sz="2000" dirty="0" smtClean="0"/>
                    </a:p>
                    <a:p>
                      <a:r>
                        <a:rPr lang="fr-FR" sz="2000" dirty="0" smtClean="0"/>
                        <a:t>"</a:t>
                      </a:r>
                      <a:r>
                        <a:rPr lang="fr-FR" sz="2000" dirty="0" smtClean="0">
                          <a:solidFill>
                            <a:srgbClr val="FF0000"/>
                          </a:solidFill>
                        </a:rPr>
                        <a:t>Il nous arrive souvent de retoucher le visage d'un ado en couverture du magazine</a:t>
                      </a:r>
                      <a:r>
                        <a:rPr lang="fr-FR" sz="2000" dirty="0" smtClean="0"/>
                        <a:t>, de lui effacer des cernes ou un bouton sur la peau. C'est important de le valoriser parce que ce visage est aussi le reflet de nos lecteurs. Mais on ne va jamais trop loin : on n'est pas un magazine de mode ! On recadre aussi beaucoup les images, souvent pour les centrer sur des visages. Gare toutefois à ne pas perdre le contexte!" (87 mots)</a:t>
                      </a:r>
                      <a:endParaRPr lang="ru-RU" sz="2000" dirty="0" smtClean="0"/>
                    </a:p>
                    <a:p>
                      <a:endParaRPr lang="ru-RU" sz="2000" b="1" dirty="0" smtClean="0"/>
                    </a:p>
                    <a:p>
                      <a:r>
                        <a:rPr lang="fr-FR" sz="2000" b="1" dirty="0" smtClean="0"/>
                        <a:t>Bénédikte Meslin, retoucheuse (BM)</a:t>
                      </a:r>
                      <a:endParaRPr lang="ru-RU" sz="2000" dirty="0" smtClean="0"/>
                    </a:p>
                    <a:p>
                      <a:endParaRPr lang="ru-RU" sz="2000" dirty="0" smtClean="0"/>
                    </a:p>
                    <a:p>
                      <a:r>
                        <a:rPr lang="fr-FR" sz="2000" dirty="0" smtClean="0"/>
                        <a:t>"</a:t>
                      </a:r>
                      <a:r>
                        <a:rPr lang="fr-FR" sz="2000" dirty="0" smtClean="0">
                          <a:solidFill>
                            <a:srgbClr val="FF0000"/>
                          </a:solidFill>
                        </a:rPr>
                        <a:t>Je retouche des photos pour des magazines de mode. </a:t>
                      </a:r>
                      <a:r>
                        <a:rPr lang="fr-FR" sz="2000" dirty="0" smtClean="0"/>
                        <a:t>Mon objectif est que le résultat soit le plus harmonieux possible. Sur les mannequins, je supprime les imperfections de la peau (cernes, boutons...) et j'enjolive le teint. Ensuite, je peux supprimer des sourcils, redresser un nez, allonger un visage.... Mais pour les personnes célèbres, je n'en fais pas trop car les gens ne les reconnaîtraient plus !" (72 mots) </a:t>
                      </a:r>
                      <a:endParaRPr lang="ru-RU" sz="2000" dirty="0" smtClean="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50000"/>
                        </a:lnSpc>
                        <a:spcBef>
                          <a:spcPts val="300"/>
                        </a:spcBef>
                        <a:spcAft>
                          <a:spcPts val="300"/>
                        </a:spcAft>
                      </a:pPr>
                      <a:endParaRPr lang="fr-FR" sz="24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214282" y="142852"/>
          <a:ext cx="8643998" cy="6065520"/>
        </p:xfrm>
        <a:graphic>
          <a:graphicData uri="http://schemas.openxmlformats.org/drawingml/2006/table">
            <a:tbl>
              <a:tblPr firstRow="1" bandRow="1">
                <a:tableStyleId>{F5AB1C69-6EDB-4FF4-983F-18BD219EF322}</a:tableStyleId>
              </a:tblPr>
              <a:tblGrid>
                <a:gridCol w="8643998"/>
              </a:tblGrid>
              <a:tr h="370840">
                <a:tc>
                  <a:txBody>
                    <a:bodyPr/>
                    <a:lstStyle/>
                    <a:p>
                      <a:pPr>
                        <a:lnSpc>
                          <a:spcPct val="115000"/>
                        </a:lnSpc>
                        <a:spcBef>
                          <a:spcPts val="300"/>
                        </a:spcBef>
                        <a:spcAft>
                          <a:spcPts val="300"/>
                        </a:spcAft>
                      </a:pPr>
                      <a:r>
                        <a:rPr lang="fr-FR" sz="2000" b="0" dirty="0">
                          <a:solidFill>
                            <a:schemeClr val="tx1"/>
                          </a:solidFill>
                          <a:latin typeface="Times New Roman"/>
                          <a:ea typeface="Calibri"/>
                          <a:cs typeface="Times New Roman"/>
                        </a:rPr>
                        <a:t>7. La technique de retouche est choisie par un photographe pro en fonction de l’objectif précis. </a:t>
                      </a:r>
                      <a:endParaRPr lang="ru-RU" sz="2000" b="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54200">
                <a:tc>
                  <a:txBody>
                    <a:bodyPr/>
                    <a:lstStyle/>
                    <a:p>
                      <a:endParaRPr lang="ru-RU" sz="1600" b="1" dirty="0" smtClean="0">
                        <a:solidFill>
                          <a:schemeClr val="tx1"/>
                        </a:solidFill>
                      </a:endParaRPr>
                    </a:p>
                    <a:p>
                      <a:r>
                        <a:rPr lang="fr-FR" sz="1600" b="1" dirty="0" smtClean="0">
                          <a:solidFill>
                            <a:schemeClr val="tx1"/>
                          </a:solidFill>
                        </a:rPr>
                        <a:t>Olivier Gonin, photographe indépendant (OG)</a:t>
                      </a:r>
                      <a:endParaRPr lang="ru-RU" sz="1600" dirty="0" smtClean="0">
                        <a:solidFill>
                          <a:schemeClr val="tx1"/>
                        </a:solidFill>
                      </a:endParaRPr>
                    </a:p>
                    <a:p>
                      <a:r>
                        <a:rPr lang="fr-FR" sz="1600" dirty="0" smtClean="0">
                          <a:solidFill>
                            <a:schemeClr val="tx1"/>
                          </a:solidFill>
                        </a:rPr>
                        <a:t>"La retouche n'est pas forcément problématique. </a:t>
                      </a:r>
                      <a:r>
                        <a:rPr lang="fr-FR" sz="1600" dirty="0" smtClean="0">
                          <a:solidFill>
                            <a:srgbClr val="FF0000"/>
                          </a:solidFill>
                        </a:rPr>
                        <a:t>Tout dépend du rôle de la photo</a:t>
                      </a:r>
                      <a:r>
                        <a:rPr lang="fr-FR" sz="1600" dirty="0" smtClean="0">
                          <a:solidFill>
                            <a:schemeClr val="tx1"/>
                          </a:solidFill>
                        </a:rPr>
                        <a:t>. Par exemple, pour un reportage, je me contenterai de corriger la lumière, les contrastes et les couleurs. Mais pour réaliser le portrait d'un homme politique pour une affiche de campagne électorale, je ferai mon possible pour le montrer sous son meilleur jour, par exemple en améliorant le teint de sa peau ou en effaçant quelques défauts." (84 mots)</a:t>
                      </a:r>
                      <a:endParaRPr lang="ru-RU" sz="1600" dirty="0" smtClean="0">
                        <a:solidFill>
                          <a:schemeClr val="tx1"/>
                        </a:solidFill>
                      </a:endParaRPr>
                    </a:p>
                    <a:p>
                      <a:endParaRPr lang="ru-RU" sz="1600" b="1" dirty="0" smtClean="0">
                        <a:solidFill>
                          <a:schemeClr val="tx1"/>
                        </a:solidFill>
                      </a:endParaRPr>
                    </a:p>
                    <a:p>
                      <a:endParaRPr lang="ru-RU" sz="1600" b="1" dirty="0" smtClean="0">
                        <a:solidFill>
                          <a:schemeClr val="tx1"/>
                        </a:solidFill>
                      </a:endParaRPr>
                    </a:p>
                    <a:p>
                      <a:r>
                        <a:rPr lang="fr-FR" sz="1600" b="1" dirty="0" smtClean="0">
                          <a:solidFill>
                            <a:schemeClr val="tx1"/>
                          </a:solidFill>
                        </a:rPr>
                        <a:t>Béatrice Villevalois, responsable graphiste chez Okapi (BV)</a:t>
                      </a:r>
                      <a:endParaRPr lang="ru-RU" sz="1600" dirty="0" smtClean="0">
                        <a:solidFill>
                          <a:schemeClr val="tx1"/>
                        </a:solidFill>
                      </a:endParaRPr>
                    </a:p>
                    <a:p>
                      <a:r>
                        <a:rPr lang="fr-FR" sz="1600" dirty="0" smtClean="0">
                          <a:solidFill>
                            <a:schemeClr val="tx1"/>
                          </a:solidFill>
                        </a:rPr>
                        <a:t>"Il nous arrive souvent de retoucher le visage d'un ado en couverture du magazine, de lui effacer des cernes ou un bouton sur la peau. C'est important de le valoriser parce que ce visage est aussi le reflet de nos lecteurs. Mais on ne va jamais trop loin : on n'est pas un magazine de mode ! On recadre aussi beaucoup les images, souvent pour les centrer sur des visages. </a:t>
                      </a:r>
                      <a:r>
                        <a:rPr lang="fr-FR" sz="1600" dirty="0" smtClean="0">
                          <a:solidFill>
                            <a:srgbClr val="FF0000"/>
                          </a:solidFill>
                        </a:rPr>
                        <a:t>Gare toutefois à ne pas perdre le contexte!</a:t>
                      </a:r>
                      <a:r>
                        <a:rPr lang="fr-FR" sz="1600" dirty="0" smtClean="0">
                          <a:solidFill>
                            <a:schemeClr val="tx1"/>
                          </a:solidFill>
                        </a:rPr>
                        <a:t>" (87 mots)</a:t>
                      </a:r>
                      <a:endParaRPr lang="ru-RU" sz="1600" dirty="0" smtClean="0">
                        <a:solidFill>
                          <a:schemeClr val="tx1"/>
                        </a:solidFill>
                      </a:endParaRPr>
                    </a:p>
                    <a:p>
                      <a:endParaRPr lang="ru-RU" sz="1600" b="1" dirty="0" smtClean="0">
                        <a:solidFill>
                          <a:schemeClr val="tx1"/>
                        </a:solidFill>
                      </a:endParaRPr>
                    </a:p>
                    <a:p>
                      <a:r>
                        <a:rPr lang="fr-FR" sz="1600" b="1" dirty="0" smtClean="0">
                          <a:solidFill>
                            <a:schemeClr val="tx1"/>
                          </a:solidFill>
                        </a:rPr>
                        <a:t>Bénédikte Meslin, retoucheuse (BM)</a:t>
                      </a:r>
                      <a:endParaRPr lang="ru-RU" sz="1600" dirty="0" smtClean="0">
                        <a:solidFill>
                          <a:schemeClr val="tx1"/>
                        </a:solidFill>
                      </a:endParaRPr>
                    </a:p>
                    <a:p>
                      <a:r>
                        <a:rPr lang="fr-FR" sz="1600" dirty="0" smtClean="0">
                          <a:solidFill>
                            <a:schemeClr val="tx1"/>
                          </a:solidFill>
                        </a:rPr>
                        <a:t>"Je retouche des photos pour des magazines de mode</a:t>
                      </a:r>
                      <a:r>
                        <a:rPr lang="fr-FR" sz="1600" dirty="0" smtClean="0">
                          <a:solidFill>
                            <a:srgbClr val="FF0000"/>
                          </a:solidFill>
                        </a:rPr>
                        <a:t>. Mon objectif est que le résultat soit le plus harmonieux possible.</a:t>
                      </a:r>
                      <a:r>
                        <a:rPr lang="fr-FR" sz="1600" dirty="0" smtClean="0">
                          <a:solidFill>
                            <a:schemeClr val="tx1"/>
                          </a:solidFill>
                        </a:rPr>
                        <a:t> Sur les mannequins, je supprime les imperfections de la peau (cernes, boutons...) et j'enjolive le teint. Ensuite, je peux supprimer des sourcils, redresser un nez, allonger un visage.... </a:t>
                      </a:r>
                      <a:r>
                        <a:rPr lang="fr-FR" sz="1600" dirty="0" smtClean="0">
                          <a:solidFill>
                            <a:srgbClr val="FF0000"/>
                          </a:solidFill>
                        </a:rPr>
                        <a:t>Mais pour les personnes célèbres, je n'en fais pas trop car les gens ne les reconnaîtraient plus</a:t>
                      </a:r>
                      <a:r>
                        <a:rPr lang="fr-FR" sz="1600" dirty="0" smtClean="0">
                          <a:solidFill>
                            <a:schemeClr val="tx1"/>
                          </a:solidFill>
                        </a:rPr>
                        <a:t> !" (72 mots) </a:t>
                      </a:r>
                      <a:endParaRPr lang="ru-RU" sz="1600" dirty="0" smtClean="0">
                        <a:solidFill>
                          <a:schemeClr val="tx1"/>
                        </a:solidFil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42844" y="1142984"/>
          <a:ext cx="8858312" cy="701040"/>
        </p:xfrm>
        <a:graphic>
          <a:graphicData uri="http://schemas.openxmlformats.org/drawingml/2006/table">
            <a:tbl>
              <a:tblPr firstRow="1" bandRow="1">
                <a:tableStyleId>{F5AB1C69-6EDB-4FF4-983F-18BD219EF322}</a:tableStyleId>
              </a:tblPr>
              <a:tblGrid>
                <a:gridCol w="8001056"/>
                <a:gridCol w="857256"/>
              </a:tblGrid>
              <a:tr h="527609">
                <a:tc>
                  <a:txBody>
                    <a:bodyPr/>
                    <a:lstStyle/>
                    <a:p>
                      <a:pPr>
                        <a:lnSpc>
                          <a:spcPct val="115000"/>
                        </a:lnSpc>
                        <a:spcBef>
                          <a:spcPts val="300"/>
                        </a:spcBef>
                        <a:spcAft>
                          <a:spcPts val="300"/>
                        </a:spcAft>
                      </a:pPr>
                      <a:r>
                        <a:rPr lang="fr-FR" sz="2000" b="0" dirty="0">
                          <a:solidFill>
                            <a:schemeClr val="tx1"/>
                          </a:solidFill>
                          <a:latin typeface="Times New Roman"/>
                          <a:ea typeface="Calibri"/>
                          <a:cs typeface="Times New Roman"/>
                        </a:rPr>
                        <a:t>8. En faisant des retouches, le photographe a toujours pour objectif de manipuler les gens.</a:t>
                      </a:r>
                      <a:endParaRPr lang="ru-RU" sz="2000" b="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42844" y="142848"/>
          <a:ext cx="8858312" cy="3866694"/>
        </p:xfrm>
        <a:graphic>
          <a:graphicData uri="http://schemas.openxmlformats.org/drawingml/2006/table">
            <a:tbl>
              <a:tblPr firstRow="1" bandRow="1">
                <a:tableStyleId>{F5AB1C69-6EDB-4FF4-983F-18BD219EF322}</a:tableStyleId>
              </a:tblPr>
              <a:tblGrid>
                <a:gridCol w="8001056"/>
                <a:gridCol w="857256"/>
              </a:tblGrid>
              <a:tr h="527609">
                <a:tc>
                  <a:txBody>
                    <a:bodyPr/>
                    <a:lstStyle/>
                    <a:p>
                      <a:pPr>
                        <a:lnSpc>
                          <a:spcPct val="115000"/>
                        </a:lnSpc>
                        <a:spcBef>
                          <a:spcPts val="300"/>
                        </a:spcBef>
                        <a:spcAft>
                          <a:spcPts val="300"/>
                        </a:spcAft>
                      </a:pPr>
                      <a:r>
                        <a:rPr lang="fr-FR" sz="2000" b="0" dirty="0">
                          <a:solidFill>
                            <a:schemeClr val="tx1"/>
                          </a:solidFill>
                          <a:latin typeface="Times New Roman"/>
                          <a:ea typeface="Calibri"/>
                          <a:cs typeface="Times New Roman"/>
                        </a:rPr>
                        <a:t>9. Les publicitaires de mode qui retouchent les photos des mannequins cherchent à en donner une image idéalisée.</a:t>
                      </a:r>
                      <a:endParaRPr lang="ru-RU" sz="2000" b="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5654">
                <a:tc gridSpan="2">
                  <a:txBody>
                    <a:bodyPr/>
                    <a:lstStyle/>
                    <a:p>
                      <a:endParaRPr lang="ru-RU" sz="2000" b="1" dirty="0" smtClean="0">
                        <a:solidFill>
                          <a:schemeClr val="tx1"/>
                        </a:solidFill>
                      </a:endParaRPr>
                    </a:p>
                    <a:p>
                      <a:r>
                        <a:rPr lang="fr-FR" sz="2000" b="1" dirty="0" smtClean="0">
                          <a:solidFill>
                            <a:schemeClr val="tx1"/>
                          </a:solidFill>
                        </a:rPr>
                        <a:t>Bénédikte Meslin, retoucheuse (BM)</a:t>
                      </a:r>
                      <a:endParaRPr lang="ru-RU" sz="2000" dirty="0" smtClean="0">
                        <a:solidFill>
                          <a:schemeClr val="tx1"/>
                        </a:solidFill>
                      </a:endParaRPr>
                    </a:p>
                    <a:p>
                      <a:r>
                        <a:rPr lang="fr-FR" sz="2000" dirty="0" smtClean="0">
                          <a:solidFill>
                            <a:schemeClr val="tx1"/>
                          </a:solidFill>
                        </a:rPr>
                        <a:t>"Je retouche des photos pour des magazines de mode. </a:t>
                      </a:r>
                      <a:r>
                        <a:rPr lang="fr-FR" sz="2000" dirty="0" smtClean="0">
                          <a:solidFill>
                            <a:srgbClr val="FF0000"/>
                          </a:solidFill>
                        </a:rPr>
                        <a:t>Mon objectif est que le résultat soit le plus harmonieux possible. Sur les mannequins, je supprime les imperfections de la peau (cernes, boutons...) et j'enjolive le teint. Ensuite, je peux supprimer des sourcils, redresser un nez, allonger un visage...</a:t>
                      </a:r>
                      <a:r>
                        <a:rPr lang="fr-FR" sz="2000" dirty="0" smtClean="0">
                          <a:solidFill>
                            <a:schemeClr val="tx1"/>
                          </a:solidFill>
                        </a:rPr>
                        <a:t>. Mais pour les personnes célèbres, je n'en fais pas trop car les gens ne les reconnaîtraient plus !" (72 mots) </a:t>
                      </a:r>
                      <a:endParaRPr lang="ru-RU" sz="2000" dirty="0" smtClean="0">
                        <a:solidFill>
                          <a:schemeClr val="tx1"/>
                        </a:solidFill>
                      </a:endParaRPr>
                    </a:p>
                    <a:p>
                      <a:pPr>
                        <a:lnSpc>
                          <a:spcPct val="115000"/>
                        </a:lnSpc>
                        <a:spcBef>
                          <a:spcPts val="300"/>
                        </a:spcBef>
                        <a:spcAft>
                          <a:spcPts val="300"/>
                        </a:spcAft>
                      </a:pPr>
                      <a:endParaRPr lang="ru-RU" sz="2000" b="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42844" y="571481"/>
          <a:ext cx="8858312" cy="3883225"/>
        </p:xfrm>
        <a:graphic>
          <a:graphicData uri="http://schemas.openxmlformats.org/drawingml/2006/table">
            <a:tbl>
              <a:tblPr firstRow="1" bandRow="1">
                <a:tableStyleId>{F5AB1C69-6EDB-4FF4-983F-18BD219EF322}</a:tableStyleId>
              </a:tblPr>
              <a:tblGrid>
                <a:gridCol w="8001056"/>
                <a:gridCol w="857256"/>
              </a:tblGrid>
              <a:tr h="604029">
                <a:tc>
                  <a:txBody>
                    <a:bodyPr/>
                    <a:lstStyle/>
                    <a:p>
                      <a:pPr>
                        <a:lnSpc>
                          <a:spcPct val="115000"/>
                        </a:lnSpc>
                        <a:spcBef>
                          <a:spcPts val="300"/>
                        </a:spcBef>
                        <a:spcAft>
                          <a:spcPts val="300"/>
                        </a:spcAft>
                      </a:pPr>
                      <a:r>
                        <a:rPr lang="fr-FR" sz="2000" b="0" dirty="0">
                          <a:solidFill>
                            <a:schemeClr val="tx1"/>
                          </a:solidFill>
                          <a:latin typeface="Times New Roman"/>
                          <a:ea typeface="Calibri"/>
                          <a:cs typeface="Times New Roman"/>
                        </a:rPr>
                        <a:t>10. Le numérique a rendu les retouches, photomontages et manipulations si faciles qu'on peut même le faire soi-même avec un bon logiciel. </a:t>
                      </a:r>
                      <a:endParaRPr lang="ru-RU" sz="2000" b="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82185">
                <a:tc gridSpan="2">
                  <a:txBody>
                    <a:bodyPr/>
                    <a:lstStyle/>
                    <a:p>
                      <a:endParaRPr lang="ru-RU" sz="2000" b="1" dirty="0" smtClean="0"/>
                    </a:p>
                    <a:p>
                      <a:r>
                        <a:rPr lang="fr-FR" sz="2000" b="1" dirty="0" smtClean="0"/>
                        <a:t>David Castello-Lopes, Photographe et journaliste (DC-L)</a:t>
                      </a:r>
                      <a:endParaRPr lang="ru-RU" sz="2000" dirty="0" smtClean="0"/>
                    </a:p>
                    <a:p>
                      <a:endParaRPr lang="ru-RU" sz="2000" dirty="0" smtClean="0"/>
                    </a:p>
                    <a:p>
                      <a:r>
                        <a:rPr lang="fr-FR" sz="2000" dirty="0" smtClean="0"/>
                        <a:t>"</a:t>
                      </a:r>
                      <a:r>
                        <a:rPr lang="fr-FR" sz="2000" dirty="0" smtClean="0">
                          <a:solidFill>
                            <a:srgbClr val="FF0000"/>
                          </a:solidFill>
                        </a:rPr>
                        <a:t>Le numérique a mis à la portée de tout le monde ce qui était autrefois réservé à des professionnels. </a:t>
                      </a:r>
                      <a:r>
                        <a:rPr lang="fr-FR" sz="2000" dirty="0" smtClean="0"/>
                        <a:t>Dans le passé, il fallait des heures de travail et beaucoup de technique pour modifier une photo de manière convaincante. Aujourd'hui, il suffit de quelques secondes et d'une maîtrise élémentaire d'un bon logiciel</a:t>
                      </a:r>
                      <a:r>
                        <a:rPr lang="fr-FR" sz="2000" dirty="0" smtClean="0">
                          <a:solidFill>
                            <a:schemeClr val="tx1"/>
                          </a:solidFill>
                        </a:rPr>
                        <a:t>. Le trucage est plus facile. Mais les gens sont plus méfiants aujourd'hui, moins crédules quand ils regardent </a:t>
                      </a:r>
                      <a:r>
                        <a:rPr lang="fr-FR" sz="2000" dirty="0" smtClean="0"/>
                        <a:t>une photographie." (79 mots)</a:t>
                      </a:r>
                    </a:p>
                    <a:p>
                      <a:pPr>
                        <a:lnSpc>
                          <a:spcPct val="115000"/>
                        </a:lnSpc>
                        <a:spcBef>
                          <a:spcPts val="300"/>
                        </a:spcBef>
                        <a:spcAft>
                          <a:spcPts val="300"/>
                        </a:spcAft>
                      </a:pPr>
                      <a:endParaRPr lang="ru-RU" sz="2000" b="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p:cNvSpPr txBox="1">
            <a:spLocks noChangeArrowheads="1"/>
          </p:cNvSpPr>
          <p:nvPr/>
        </p:nvSpPr>
        <p:spPr bwMode="auto">
          <a:xfrm>
            <a:off x="179388" y="0"/>
            <a:ext cx="8964612" cy="5693866"/>
          </a:xfrm>
          <a:prstGeom prst="rect">
            <a:avLst/>
          </a:prstGeom>
          <a:noFill/>
          <a:ln w="9525">
            <a:noFill/>
            <a:miter lim="800000"/>
            <a:headEnd/>
            <a:tailEnd/>
          </a:ln>
        </p:spPr>
        <p:txBody>
          <a:bodyPr>
            <a:spAutoFit/>
          </a:bodyPr>
          <a:lstStyle/>
          <a:p>
            <a:pPr>
              <a:spcAft>
                <a:spcPts val="600"/>
              </a:spcAft>
            </a:pPr>
            <a:r>
              <a:rPr lang="fr-FR" sz="2400" b="1" dirty="0" smtClean="0"/>
              <a:t>Vu, mais pas cru!</a:t>
            </a:r>
            <a:endParaRPr lang="ru-RU" sz="2400" dirty="0" smtClean="0"/>
          </a:p>
          <a:p>
            <a:pPr>
              <a:lnSpc>
                <a:spcPct val="125000"/>
              </a:lnSpc>
            </a:pPr>
            <a:r>
              <a:rPr lang="fr-FR" sz="2000" dirty="0" smtClean="0"/>
              <a:t>Connais-tu cette célèbre devise d'un grand magazine : "Le poids des mots, le choc des photos"? Elle résume bien le travail d'une grande partie de la presse, dont Okapi : pour comprendre, le texte des articles est essentiel; mais pour attirer l'attention, donner l'envie de lire, rien ne remplace la puissance des images, et notamment des photos. À l'occasion de la prochaine Semaine de la presse et des médias dans l'école Okapi t'invite à découvrir comment naissent ces images "choc". Mais aussi de quelle manière elles sont arrangées, retouchées, parfois déformées, voire carrément détournées! Avec les technologies numériques, la retouche est aujourd'hui à la portée du premier bricoleur venu, comme va te le prouver notre dossier (pp. 10-16). Dans une société où "l'image fait foi", il devient difficile, mais plus que jamais indispensable, de distinguer le vrai du faux! (156 mots)</a:t>
            </a:r>
            <a:endParaRPr lang="ru-RU" sz="2000" dirty="0" smtClean="0"/>
          </a:p>
          <a:p>
            <a:pPr algn="r">
              <a:lnSpc>
                <a:spcPct val="125000"/>
              </a:lnSpc>
              <a:spcBef>
                <a:spcPts val="600"/>
              </a:spcBef>
            </a:pPr>
            <a:r>
              <a:rPr lang="fr-FR" sz="2000" dirty="0" smtClean="0"/>
              <a:t>François Glaise, rédacteur en chef. Okapi N° 909, 1</a:t>
            </a:r>
            <a:r>
              <a:rPr lang="fr-FR" sz="2000" baseline="30000" dirty="0" smtClean="0"/>
              <a:t>er</a:t>
            </a:r>
            <a:r>
              <a:rPr lang="fr-FR" sz="2000" dirty="0" smtClean="0"/>
              <a:t> mars 2011. </a:t>
            </a:r>
            <a:endParaRPr lang="ru-RU" sz="2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42844" y="142848"/>
          <a:ext cx="8858312" cy="4394303"/>
        </p:xfrm>
        <a:graphic>
          <a:graphicData uri="http://schemas.openxmlformats.org/drawingml/2006/table">
            <a:tbl>
              <a:tblPr firstRow="1" bandRow="1">
                <a:tableStyleId>{F5AB1C69-6EDB-4FF4-983F-18BD219EF322}</a:tableStyleId>
              </a:tblPr>
              <a:tblGrid>
                <a:gridCol w="8001056"/>
                <a:gridCol w="857256"/>
              </a:tblGrid>
              <a:tr h="527609">
                <a:tc>
                  <a:txBody>
                    <a:bodyPr/>
                    <a:lstStyle/>
                    <a:p>
                      <a:pPr>
                        <a:lnSpc>
                          <a:spcPct val="115000"/>
                        </a:lnSpc>
                        <a:spcBef>
                          <a:spcPts val="300"/>
                        </a:spcBef>
                        <a:spcAft>
                          <a:spcPts val="300"/>
                        </a:spcAft>
                      </a:pPr>
                      <a:r>
                        <a:rPr lang="fr-FR" sz="2000" b="0" dirty="0">
                          <a:solidFill>
                            <a:schemeClr val="tx1"/>
                          </a:solidFill>
                          <a:latin typeface="Times New Roman"/>
                          <a:ea typeface="Calibri"/>
                          <a:cs typeface="Times New Roman"/>
                        </a:rPr>
                        <a:t>11. Les photo-journalistes retouchent un peu la lumière et les couleurs des images pour attirer le regard. </a:t>
                      </a:r>
                      <a:endParaRPr lang="ru-RU" sz="2000" b="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93263">
                <a:tc gridSpan="2">
                  <a:txBody>
                    <a:bodyPr/>
                    <a:lstStyle/>
                    <a:p>
                      <a:endParaRPr lang="ru-RU" sz="2000" b="1" dirty="0" smtClean="0">
                        <a:solidFill>
                          <a:schemeClr val="tx1"/>
                        </a:solidFill>
                      </a:endParaRPr>
                    </a:p>
                    <a:p>
                      <a:r>
                        <a:rPr lang="fr-FR" sz="2000" b="1" dirty="0" smtClean="0">
                          <a:solidFill>
                            <a:schemeClr val="tx1"/>
                          </a:solidFill>
                        </a:rPr>
                        <a:t>Olivier Gonin, photographe indépendant (OG)</a:t>
                      </a:r>
                      <a:endParaRPr lang="ru-RU" sz="2000" dirty="0" smtClean="0">
                        <a:solidFill>
                          <a:schemeClr val="tx1"/>
                        </a:solidFill>
                      </a:endParaRPr>
                    </a:p>
                    <a:p>
                      <a:endParaRPr lang="ru-RU" sz="2000" dirty="0" smtClean="0">
                        <a:solidFill>
                          <a:schemeClr val="tx1"/>
                        </a:solidFill>
                      </a:endParaRPr>
                    </a:p>
                    <a:p>
                      <a:r>
                        <a:rPr lang="fr-FR" sz="2000" dirty="0" smtClean="0">
                          <a:solidFill>
                            <a:schemeClr val="tx1"/>
                          </a:solidFill>
                        </a:rPr>
                        <a:t>"La retouche n'est pas forcément problématique. Tout dépend du rôle de la photo. Par exemple, </a:t>
                      </a:r>
                      <a:r>
                        <a:rPr lang="fr-FR" sz="2000" dirty="0" smtClean="0">
                          <a:solidFill>
                            <a:srgbClr val="FF0000"/>
                          </a:solidFill>
                        </a:rPr>
                        <a:t>pour un reportage, je me contenterai de corriger la lumière, les contrastes et les couleurs.</a:t>
                      </a:r>
                      <a:r>
                        <a:rPr lang="fr-FR" sz="2000" dirty="0" smtClean="0">
                          <a:solidFill>
                            <a:schemeClr val="tx1"/>
                          </a:solidFill>
                        </a:rPr>
                        <a:t> Mais pour réaliser le portrait d'un homme politique pour une affiche de campagne électorale, je ferai mon possible pour le montrer sous son meilleur jour, par exemple en améliorant le teint de sa peau ou en effaçant quelques défauts." (84 mots)</a:t>
                      </a:r>
                      <a:endParaRPr lang="ru-RU" sz="2000" dirty="0" smtClean="0">
                        <a:solidFill>
                          <a:schemeClr val="tx1"/>
                        </a:solidFil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42844" y="142848"/>
          <a:ext cx="8858312" cy="6065520"/>
        </p:xfrm>
        <a:graphic>
          <a:graphicData uri="http://schemas.openxmlformats.org/drawingml/2006/table">
            <a:tbl>
              <a:tblPr firstRow="1" bandRow="1">
                <a:tableStyleId>{F5AB1C69-6EDB-4FF4-983F-18BD219EF322}</a:tableStyleId>
              </a:tblPr>
              <a:tblGrid>
                <a:gridCol w="8858312"/>
              </a:tblGrid>
              <a:tr h="527609">
                <a:tc>
                  <a:txBody>
                    <a:bodyPr/>
                    <a:lstStyle/>
                    <a:p>
                      <a:pPr>
                        <a:lnSpc>
                          <a:spcPct val="115000"/>
                        </a:lnSpc>
                        <a:spcBef>
                          <a:spcPts val="300"/>
                        </a:spcBef>
                        <a:spcAft>
                          <a:spcPts val="300"/>
                        </a:spcAft>
                      </a:pPr>
                      <a:r>
                        <a:rPr lang="fr-FR" sz="2000" b="0" dirty="0">
                          <a:solidFill>
                            <a:schemeClr val="tx1"/>
                          </a:solidFill>
                          <a:latin typeface="Times New Roman"/>
                          <a:ea typeface="Calibri"/>
                          <a:cs typeface="Times New Roman"/>
                        </a:rPr>
                        <a:t>12. Il arrive que les photographes trichent un peu pour effacer quelques imperfections d'un visage en couverture ou pour illuminer le sourire d'un personnage public.</a:t>
                      </a:r>
                      <a:endParaRPr lang="ru-RU" sz="2000" b="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5654">
                <a:tc>
                  <a:txBody>
                    <a:bodyPr/>
                    <a:lstStyle/>
                    <a:p>
                      <a:endParaRPr lang="ru-RU" sz="1600" b="1" dirty="0" smtClean="0">
                        <a:solidFill>
                          <a:schemeClr val="tx1"/>
                        </a:solidFill>
                      </a:endParaRPr>
                    </a:p>
                    <a:p>
                      <a:r>
                        <a:rPr lang="fr-FR" sz="1600" b="1" dirty="0" smtClean="0">
                          <a:solidFill>
                            <a:schemeClr val="tx1"/>
                          </a:solidFill>
                        </a:rPr>
                        <a:t>Olivier Gonin, photographe indépendant (OG)</a:t>
                      </a:r>
                      <a:endParaRPr lang="ru-RU" sz="1600" dirty="0" smtClean="0">
                        <a:solidFill>
                          <a:schemeClr val="tx1"/>
                        </a:solidFill>
                      </a:endParaRPr>
                    </a:p>
                    <a:p>
                      <a:r>
                        <a:rPr lang="fr-FR" sz="1600" dirty="0" smtClean="0">
                          <a:solidFill>
                            <a:schemeClr val="tx1"/>
                          </a:solidFill>
                        </a:rPr>
                        <a:t>"La retouche n'est pas forcément problématique. Tout dépend du rôle de la photo. Par exemple, pour un reportage, je me contenterai de corriger la lumière, les contrastes et les couleurs. Mais pour réaliser le portrait d'un homme politique pour une affiche de campagne électorale, je ferai mon possible pour le montrer sous son meilleur jour, par exemple </a:t>
                      </a:r>
                      <a:r>
                        <a:rPr lang="fr-FR" sz="1600" dirty="0" smtClean="0">
                          <a:solidFill>
                            <a:srgbClr val="FF0000"/>
                          </a:solidFill>
                        </a:rPr>
                        <a:t>en améliorant le teint de sa peau ou en effaçant quelques défauts.</a:t>
                      </a:r>
                      <a:r>
                        <a:rPr lang="fr-FR" sz="1600" dirty="0" smtClean="0">
                          <a:solidFill>
                            <a:schemeClr val="tx1"/>
                          </a:solidFill>
                        </a:rPr>
                        <a:t>" (84 mots)</a:t>
                      </a:r>
                      <a:endParaRPr lang="ru-RU" sz="1600" dirty="0" smtClean="0">
                        <a:solidFill>
                          <a:schemeClr val="tx1"/>
                        </a:solidFill>
                      </a:endParaRPr>
                    </a:p>
                    <a:p>
                      <a:endParaRPr lang="ru-RU" sz="1600" b="1" dirty="0" smtClean="0">
                        <a:solidFill>
                          <a:schemeClr val="tx1"/>
                        </a:solidFill>
                      </a:endParaRPr>
                    </a:p>
                    <a:p>
                      <a:endParaRPr lang="ru-RU" sz="1600" b="1" dirty="0" smtClean="0">
                        <a:solidFill>
                          <a:schemeClr val="tx1"/>
                        </a:solidFill>
                      </a:endParaRPr>
                    </a:p>
                    <a:p>
                      <a:r>
                        <a:rPr lang="fr-FR" sz="1600" b="1" dirty="0" smtClean="0">
                          <a:solidFill>
                            <a:schemeClr val="tx1"/>
                          </a:solidFill>
                        </a:rPr>
                        <a:t>Béatrice Villevalois, responsable graphiste chez Okapi (BV)</a:t>
                      </a:r>
                      <a:endParaRPr lang="ru-RU" sz="1600" dirty="0" smtClean="0">
                        <a:solidFill>
                          <a:schemeClr val="tx1"/>
                        </a:solidFill>
                      </a:endParaRPr>
                    </a:p>
                    <a:p>
                      <a:r>
                        <a:rPr lang="fr-FR" sz="1600" dirty="0" smtClean="0">
                          <a:solidFill>
                            <a:schemeClr val="tx1"/>
                          </a:solidFill>
                        </a:rPr>
                        <a:t>"Il nous arrive souvent de retoucher le visage d'un ado en couverture du magazine, de lui effacer des cernes ou un bouton sur la peau. </a:t>
                      </a:r>
                      <a:r>
                        <a:rPr lang="fr-FR" sz="1600" dirty="0" smtClean="0">
                          <a:solidFill>
                            <a:srgbClr val="FF0000"/>
                          </a:solidFill>
                        </a:rPr>
                        <a:t>C'est important de le valoriser parce que ce visage est aussi le reflet de nos lecteurs. Mais on ne va jamais trop loin</a:t>
                      </a:r>
                      <a:r>
                        <a:rPr lang="fr-FR" sz="1600" dirty="0" smtClean="0">
                          <a:solidFill>
                            <a:schemeClr val="tx1"/>
                          </a:solidFill>
                        </a:rPr>
                        <a:t> : on n'est pas un magazine de mode ! On recadre aussi beaucoup les images, souvent pour les centrer sur des visages. Gare toutefois à ne pas perdre le contexte!" (87 mots)</a:t>
                      </a:r>
                      <a:endParaRPr lang="ru-RU" sz="1600" dirty="0" smtClean="0">
                        <a:solidFill>
                          <a:schemeClr val="tx1"/>
                        </a:solidFill>
                      </a:endParaRPr>
                    </a:p>
                    <a:p>
                      <a:endParaRPr lang="ru-RU" sz="1600" b="1" dirty="0" smtClean="0">
                        <a:solidFill>
                          <a:schemeClr val="tx1"/>
                        </a:solidFill>
                      </a:endParaRPr>
                    </a:p>
                    <a:p>
                      <a:r>
                        <a:rPr lang="fr-FR" sz="1600" b="1" dirty="0" smtClean="0">
                          <a:solidFill>
                            <a:schemeClr val="tx1"/>
                          </a:solidFill>
                        </a:rPr>
                        <a:t>Bénédikte Meslin, retoucheuse (BM)</a:t>
                      </a:r>
                      <a:endParaRPr lang="ru-RU" sz="1600" dirty="0" smtClean="0">
                        <a:solidFill>
                          <a:schemeClr val="tx1"/>
                        </a:solidFill>
                      </a:endParaRPr>
                    </a:p>
                    <a:p>
                      <a:r>
                        <a:rPr lang="fr-FR" sz="1600" dirty="0" smtClean="0">
                          <a:solidFill>
                            <a:schemeClr val="tx1"/>
                          </a:solidFill>
                        </a:rPr>
                        <a:t>"Je retouche des photos pour des magazines de mode. Mon objectif est que le résultat soit le plus harmonieux possible. Sur les mannequins, je supprime les imperfections de la peau (cernes, boutons...) et j'enjolive le teint. Ensuite, je peux supprimer des sourcils, redresser un nez, allonger un visage.... </a:t>
                      </a:r>
                      <a:r>
                        <a:rPr lang="fr-FR" sz="1600" dirty="0" smtClean="0">
                          <a:solidFill>
                            <a:srgbClr val="FF0000"/>
                          </a:solidFill>
                        </a:rPr>
                        <a:t>Mais pour les personnes célèbres, je n'en fais pas trop car les gens ne les reconnaîtraient plus</a:t>
                      </a:r>
                      <a:r>
                        <a:rPr lang="fr-FR" sz="1600" dirty="0" smtClean="0">
                          <a:solidFill>
                            <a:schemeClr val="tx1"/>
                          </a:solidFill>
                        </a:rPr>
                        <a:t> !" (72 mots) </a:t>
                      </a:r>
                      <a:endParaRPr lang="ru-RU" sz="2000" dirty="0" smtClean="0">
                        <a:solidFill>
                          <a:schemeClr val="tx1"/>
                        </a:solidFil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42844" y="1142984"/>
          <a:ext cx="8858312" cy="476257"/>
        </p:xfrm>
        <a:graphic>
          <a:graphicData uri="http://schemas.openxmlformats.org/drawingml/2006/table">
            <a:tbl>
              <a:tblPr firstRow="1" bandRow="1">
                <a:tableStyleId>{F5AB1C69-6EDB-4FF4-983F-18BD219EF322}</a:tableStyleId>
              </a:tblPr>
              <a:tblGrid>
                <a:gridCol w="8858312"/>
              </a:tblGrid>
              <a:tr h="476257">
                <a:tc>
                  <a:txBody>
                    <a:bodyPr/>
                    <a:lstStyle/>
                    <a:p>
                      <a:pPr>
                        <a:lnSpc>
                          <a:spcPct val="115000"/>
                        </a:lnSpc>
                        <a:spcBef>
                          <a:spcPts val="300"/>
                        </a:spcBef>
                        <a:spcAft>
                          <a:spcPts val="300"/>
                        </a:spcAft>
                      </a:pPr>
                      <a:r>
                        <a:rPr lang="fr-FR" sz="2000" b="0" dirty="0">
                          <a:solidFill>
                            <a:schemeClr val="tx1"/>
                          </a:solidFill>
                          <a:latin typeface="Times New Roman"/>
                          <a:ea typeface="Calibri"/>
                          <a:cs typeface="Times New Roman"/>
                        </a:rPr>
                        <a:t>13. Les photo-journalistes ont moins de liberté que les publicitaires.</a:t>
                      </a:r>
                      <a:endParaRPr lang="ru-RU" sz="2000" b="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42844" y="142848"/>
          <a:ext cx="8858312" cy="3749040"/>
        </p:xfrm>
        <a:graphic>
          <a:graphicData uri="http://schemas.openxmlformats.org/drawingml/2006/table">
            <a:tbl>
              <a:tblPr firstRow="1" bandRow="1">
                <a:tableStyleId>{F5AB1C69-6EDB-4FF4-983F-18BD219EF322}</a:tableStyleId>
              </a:tblPr>
              <a:tblGrid>
                <a:gridCol w="8001056"/>
                <a:gridCol w="857256"/>
              </a:tblGrid>
              <a:tr h="527609">
                <a:tc>
                  <a:txBody>
                    <a:bodyPr/>
                    <a:lstStyle/>
                    <a:p>
                      <a:pPr>
                        <a:lnSpc>
                          <a:spcPct val="115000"/>
                        </a:lnSpc>
                        <a:spcBef>
                          <a:spcPts val="300"/>
                        </a:spcBef>
                        <a:spcAft>
                          <a:spcPts val="300"/>
                        </a:spcAft>
                      </a:pPr>
                      <a:r>
                        <a:rPr lang="fr-FR" sz="2000" b="0" dirty="0">
                          <a:solidFill>
                            <a:schemeClr val="tx1"/>
                          </a:solidFill>
                          <a:latin typeface="Times New Roman"/>
                          <a:ea typeface="Calibri"/>
                          <a:cs typeface="Times New Roman"/>
                        </a:rPr>
                        <a:t>14. Recadrer l'image offre la possibilité de zoomer sur un détail, un visage, par exemple, en effaçant le reste.</a:t>
                      </a:r>
                      <a:endParaRPr lang="ru-RU" sz="2000" b="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10436">
                <a:tc gridSpan="2">
                  <a:txBody>
                    <a:bodyPr/>
                    <a:lstStyle/>
                    <a:p>
                      <a:endParaRPr lang="ru-RU" sz="2000" b="1" dirty="0" smtClean="0">
                        <a:solidFill>
                          <a:schemeClr val="tx1"/>
                        </a:solidFill>
                      </a:endParaRPr>
                    </a:p>
                    <a:p>
                      <a:r>
                        <a:rPr lang="fr-FR" sz="2000" b="1" dirty="0" smtClean="0">
                          <a:solidFill>
                            <a:schemeClr val="tx1"/>
                          </a:solidFill>
                        </a:rPr>
                        <a:t>Béatrice Villevalois, responsable graphiste chez Okapi (BV)</a:t>
                      </a:r>
                      <a:endParaRPr lang="ru-RU" sz="2000" dirty="0" smtClean="0">
                        <a:solidFill>
                          <a:schemeClr val="tx1"/>
                        </a:solidFill>
                      </a:endParaRPr>
                    </a:p>
                    <a:p>
                      <a:endParaRPr lang="ru-RU" sz="2000" dirty="0" smtClean="0">
                        <a:solidFill>
                          <a:schemeClr val="tx1"/>
                        </a:solidFill>
                      </a:endParaRPr>
                    </a:p>
                    <a:p>
                      <a:r>
                        <a:rPr lang="fr-FR" sz="2000" dirty="0" smtClean="0">
                          <a:solidFill>
                            <a:schemeClr val="tx1"/>
                          </a:solidFill>
                        </a:rPr>
                        <a:t>"Il nous arrive souvent de retoucher le visage d'un ado en couverture du magazine, de lui effacer des cernes ou un bouton sur la peau. C'est important de le valoriser parce que ce visage est aussi le reflet de nos lecteurs. Mais on ne va jamais trop loin : on n'est pas un magazine de mode ! </a:t>
                      </a:r>
                      <a:r>
                        <a:rPr lang="fr-FR" sz="2000" dirty="0" smtClean="0">
                          <a:solidFill>
                            <a:srgbClr val="FF0000"/>
                          </a:solidFill>
                        </a:rPr>
                        <a:t>On recadre aussi beaucoup les images, souvent pour les centrer sur des visages. </a:t>
                      </a:r>
                      <a:r>
                        <a:rPr lang="fr-FR" sz="2000" dirty="0" smtClean="0">
                          <a:solidFill>
                            <a:schemeClr val="tx1"/>
                          </a:solidFill>
                        </a:rPr>
                        <a:t>Gare toutefois à ne pas perdre le contexte!" (87 mots)</a:t>
                      </a:r>
                      <a:endParaRPr lang="ru-RU" sz="2000" dirty="0" smtClean="0">
                        <a:solidFill>
                          <a:schemeClr val="tx1"/>
                        </a:solidFill>
                      </a:endParaRPr>
                    </a:p>
                    <a:p>
                      <a:endParaRPr lang="ru-RU" sz="2000" b="1" dirty="0" smtClean="0">
                        <a:solidFill>
                          <a:schemeClr val="tx1"/>
                        </a:solidFil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42844" y="1643050"/>
          <a:ext cx="8858312" cy="428632"/>
        </p:xfrm>
        <a:graphic>
          <a:graphicData uri="http://schemas.openxmlformats.org/drawingml/2006/table">
            <a:tbl>
              <a:tblPr firstRow="1" bandRow="1">
                <a:tableStyleId>{F5AB1C69-6EDB-4FF4-983F-18BD219EF322}</a:tableStyleId>
              </a:tblPr>
              <a:tblGrid>
                <a:gridCol w="8858312"/>
              </a:tblGrid>
              <a:tr h="428632">
                <a:tc>
                  <a:txBody>
                    <a:bodyPr/>
                    <a:lstStyle/>
                    <a:p>
                      <a:pPr>
                        <a:lnSpc>
                          <a:spcPct val="115000"/>
                        </a:lnSpc>
                        <a:spcBef>
                          <a:spcPts val="300"/>
                        </a:spcBef>
                        <a:spcAft>
                          <a:spcPts val="300"/>
                        </a:spcAft>
                      </a:pPr>
                      <a:r>
                        <a:rPr lang="fr-FR" sz="2000" b="0" dirty="0">
                          <a:solidFill>
                            <a:schemeClr val="tx1"/>
                          </a:solidFill>
                          <a:latin typeface="Times New Roman"/>
                          <a:ea typeface="Calibri"/>
                          <a:cs typeface="Times New Roman"/>
                        </a:rPr>
                        <a:t>15. La limite entre réalisme et manipulation est souvent floue.</a:t>
                      </a:r>
                      <a:endParaRPr lang="ru-RU" sz="2000" b="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428595" y="285728"/>
          <a:ext cx="8286810" cy="6072228"/>
        </p:xfrm>
        <a:graphic>
          <a:graphicData uri="http://schemas.openxmlformats.org/drawingml/2006/table">
            <a:tbl>
              <a:tblPr firstRow="1" bandRow="1">
                <a:tableStyleId>{F5AB1C69-6EDB-4FF4-983F-18BD219EF322}</a:tableStyleId>
              </a:tblPr>
              <a:tblGrid>
                <a:gridCol w="2762270"/>
                <a:gridCol w="2762270"/>
                <a:gridCol w="2762270"/>
              </a:tblGrid>
              <a:tr h="1012038">
                <a:tc>
                  <a:txBody>
                    <a:bodyPr/>
                    <a:lstStyle/>
                    <a:p>
                      <a:pPr algn="ctr">
                        <a:lnSpc>
                          <a:spcPct val="115000"/>
                        </a:lnSpc>
                        <a:spcBef>
                          <a:spcPts val="300"/>
                        </a:spcBef>
                        <a:spcAft>
                          <a:spcPts val="300"/>
                        </a:spcAft>
                      </a:pPr>
                      <a:r>
                        <a:rPr lang="fr-FR" sz="1200" b="1" dirty="0">
                          <a:solidFill>
                            <a:schemeClr val="tx1"/>
                          </a:solidFill>
                          <a:latin typeface="Times New Roman"/>
                          <a:ea typeface="Calibri"/>
                          <a:cs typeface="Times New Roman"/>
                        </a:rPr>
                        <a:t>Domaines où l’on cherche à repérer les images malhonnêtes</a:t>
                      </a:r>
                      <a:endParaRPr lang="ru-RU" sz="1200" dirty="0">
                        <a:solidFill>
                          <a:schemeClr val="tx1"/>
                        </a:solidFill>
                        <a:latin typeface="Times New Roman"/>
                        <a:ea typeface="Calibri"/>
                        <a:cs typeface="Times New Roman"/>
                      </a:endParaRPr>
                    </a:p>
                    <a:p>
                      <a:pPr algn="ctr">
                        <a:lnSpc>
                          <a:spcPct val="115000"/>
                        </a:lnSpc>
                        <a:spcBef>
                          <a:spcPts val="300"/>
                        </a:spcBef>
                        <a:spcAft>
                          <a:spcPts val="300"/>
                        </a:spcAft>
                      </a:pPr>
                      <a:r>
                        <a:rPr lang="fr-FR" sz="1200" dirty="0">
                          <a:solidFill>
                            <a:schemeClr val="tx1"/>
                          </a:solidFill>
                          <a:latin typeface="Times New Roman"/>
                          <a:ea typeface="Calibri"/>
                          <a:cs typeface="Times New Roman"/>
                        </a:rPr>
                        <a:t>(5 points)</a:t>
                      </a:r>
                      <a:endParaRPr lang="ru-RU" sz="120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gn="ctr">
                        <a:lnSpc>
                          <a:spcPct val="115000"/>
                        </a:lnSpc>
                        <a:spcBef>
                          <a:spcPts val="300"/>
                        </a:spcBef>
                        <a:spcAft>
                          <a:spcPts val="300"/>
                        </a:spcAft>
                      </a:pPr>
                      <a:r>
                        <a:rPr lang="fr-FR" sz="1200" b="1" dirty="0">
                          <a:solidFill>
                            <a:schemeClr val="tx1"/>
                          </a:solidFill>
                          <a:latin typeface="Times New Roman"/>
                          <a:ea typeface="Calibri"/>
                          <a:cs typeface="Times New Roman"/>
                        </a:rPr>
                        <a:t>Objectif à atteindre</a:t>
                      </a:r>
                      <a:endParaRPr lang="ru-RU" sz="1200" dirty="0">
                        <a:solidFill>
                          <a:schemeClr val="tx1"/>
                        </a:solidFill>
                        <a:latin typeface="Times New Roman"/>
                        <a:ea typeface="Calibri"/>
                        <a:cs typeface="Times New Roman"/>
                      </a:endParaRPr>
                    </a:p>
                    <a:p>
                      <a:pPr algn="ctr">
                        <a:lnSpc>
                          <a:spcPct val="115000"/>
                        </a:lnSpc>
                        <a:spcBef>
                          <a:spcPts val="300"/>
                        </a:spcBef>
                        <a:spcAft>
                          <a:spcPts val="300"/>
                        </a:spcAft>
                      </a:pPr>
                      <a:r>
                        <a:rPr lang="fr-FR" sz="1200" dirty="0">
                          <a:solidFill>
                            <a:schemeClr val="tx1"/>
                          </a:solidFill>
                          <a:latin typeface="Times New Roman"/>
                          <a:ea typeface="Calibri"/>
                          <a:cs typeface="Times New Roman"/>
                        </a:rPr>
                        <a:t>(5 points)</a:t>
                      </a:r>
                      <a:endParaRPr lang="ru-RU" sz="120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gn="ctr">
                        <a:lnSpc>
                          <a:spcPct val="115000"/>
                        </a:lnSpc>
                        <a:spcBef>
                          <a:spcPts val="300"/>
                        </a:spcBef>
                        <a:spcAft>
                          <a:spcPts val="300"/>
                        </a:spcAft>
                      </a:pPr>
                      <a:r>
                        <a:rPr lang="fr-FR" sz="1200" b="1" dirty="0">
                          <a:solidFill>
                            <a:schemeClr val="tx1"/>
                          </a:solidFill>
                          <a:latin typeface="Times New Roman"/>
                          <a:ea typeface="Calibri"/>
                          <a:cs typeface="Times New Roman"/>
                        </a:rPr>
                        <a:t>Moyens mis en œuvre</a:t>
                      </a:r>
                      <a:endParaRPr lang="ru-RU" sz="1200" dirty="0">
                        <a:solidFill>
                          <a:schemeClr val="tx1"/>
                        </a:solidFill>
                        <a:latin typeface="Times New Roman"/>
                        <a:ea typeface="Calibri"/>
                        <a:cs typeface="Times New Roman"/>
                      </a:endParaRPr>
                    </a:p>
                    <a:p>
                      <a:pPr algn="ctr">
                        <a:lnSpc>
                          <a:spcPct val="115000"/>
                        </a:lnSpc>
                        <a:spcBef>
                          <a:spcPts val="300"/>
                        </a:spcBef>
                        <a:spcAft>
                          <a:spcPts val="300"/>
                        </a:spcAft>
                      </a:pPr>
                      <a:r>
                        <a:rPr lang="fr-FR" sz="1200" dirty="0">
                          <a:solidFill>
                            <a:schemeClr val="tx1"/>
                          </a:solidFill>
                          <a:latin typeface="Times New Roman"/>
                          <a:ea typeface="Calibri"/>
                          <a:cs typeface="Times New Roman"/>
                        </a:rPr>
                        <a:t>(3 points)</a:t>
                      </a:r>
                      <a:endParaRPr lang="ru-RU" sz="120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1012038">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12038">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12038">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12038">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12038">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214282" y="214290"/>
          <a:ext cx="8715435" cy="6005319"/>
        </p:xfrm>
        <a:graphic>
          <a:graphicData uri="http://schemas.openxmlformats.org/drawingml/2006/table">
            <a:tbl>
              <a:tblPr firstRow="1" bandRow="1">
                <a:tableStyleId>{F5AB1C69-6EDB-4FF4-983F-18BD219EF322}</a:tableStyleId>
              </a:tblPr>
              <a:tblGrid>
                <a:gridCol w="2905145"/>
                <a:gridCol w="3167085"/>
                <a:gridCol w="2643205"/>
              </a:tblGrid>
              <a:tr h="651695">
                <a:tc>
                  <a:txBody>
                    <a:bodyPr/>
                    <a:lstStyle/>
                    <a:p>
                      <a:pPr algn="ctr">
                        <a:lnSpc>
                          <a:spcPct val="100000"/>
                        </a:lnSpc>
                        <a:spcBef>
                          <a:spcPts val="0"/>
                        </a:spcBef>
                        <a:spcAft>
                          <a:spcPts val="0"/>
                        </a:spcAft>
                      </a:pPr>
                      <a:r>
                        <a:rPr lang="fr-FR" sz="1400" b="1" dirty="0">
                          <a:solidFill>
                            <a:schemeClr val="tx1"/>
                          </a:solidFill>
                          <a:latin typeface="Times New Roman"/>
                          <a:ea typeface="Calibri"/>
                          <a:cs typeface="Times New Roman"/>
                        </a:rPr>
                        <a:t>Domaines où l’on cherche à repérer les images malhonnêtes</a:t>
                      </a:r>
                      <a:endParaRPr lang="ru-RU" sz="1400" dirty="0">
                        <a:solidFill>
                          <a:schemeClr val="tx1"/>
                        </a:solidFill>
                        <a:latin typeface="Times New Roman"/>
                        <a:ea typeface="Calibri"/>
                        <a:cs typeface="Times New Roman"/>
                      </a:endParaRPr>
                    </a:p>
                    <a:p>
                      <a:pPr algn="ctr">
                        <a:lnSpc>
                          <a:spcPct val="100000"/>
                        </a:lnSpc>
                        <a:spcBef>
                          <a:spcPts val="0"/>
                        </a:spcBef>
                        <a:spcAft>
                          <a:spcPts val="0"/>
                        </a:spcAft>
                      </a:pPr>
                      <a:r>
                        <a:rPr lang="fr-FR" sz="1400" dirty="0">
                          <a:solidFill>
                            <a:schemeClr val="tx1"/>
                          </a:solidFill>
                          <a:latin typeface="Times New Roman"/>
                          <a:ea typeface="Calibri"/>
                          <a:cs typeface="Times New Roman"/>
                        </a:rPr>
                        <a:t>(5 points)</a:t>
                      </a:r>
                      <a:endParaRPr lang="ru-RU" sz="140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fr-FR" sz="1400" b="1" dirty="0">
                          <a:solidFill>
                            <a:schemeClr val="tx1"/>
                          </a:solidFill>
                          <a:latin typeface="Times New Roman"/>
                          <a:ea typeface="Calibri"/>
                          <a:cs typeface="Times New Roman"/>
                        </a:rPr>
                        <a:t>Objectif à atteindre</a:t>
                      </a:r>
                      <a:endParaRPr lang="ru-RU" sz="1400" dirty="0">
                        <a:solidFill>
                          <a:schemeClr val="tx1"/>
                        </a:solidFill>
                        <a:latin typeface="Times New Roman"/>
                        <a:ea typeface="Calibri"/>
                        <a:cs typeface="Times New Roman"/>
                      </a:endParaRPr>
                    </a:p>
                    <a:p>
                      <a:pPr algn="ctr">
                        <a:lnSpc>
                          <a:spcPct val="100000"/>
                        </a:lnSpc>
                        <a:spcBef>
                          <a:spcPts val="0"/>
                        </a:spcBef>
                        <a:spcAft>
                          <a:spcPts val="0"/>
                        </a:spcAft>
                      </a:pPr>
                      <a:r>
                        <a:rPr lang="fr-FR" sz="1400" dirty="0">
                          <a:solidFill>
                            <a:schemeClr val="tx1"/>
                          </a:solidFill>
                          <a:latin typeface="Times New Roman"/>
                          <a:ea typeface="Calibri"/>
                          <a:cs typeface="Times New Roman"/>
                        </a:rPr>
                        <a:t>(5 points)</a:t>
                      </a:r>
                      <a:endParaRPr lang="ru-RU" sz="140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fr-FR" sz="1400" b="1" dirty="0">
                          <a:solidFill>
                            <a:schemeClr val="tx1"/>
                          </a:solidFill>
                          <a:latin typeface="Times New Roman"/>
                          <a:ea typeface="Calibri"/>
                          <a:cs typeface="Times New Roman"/>
                        </a:rPr>
                        <a:t>Moyens mis en œuvre</a:t>
                      </a:r>
                      <a:endParaRPr lang="ru-RU" sz="1400" dirty="0">
                        <a:solidFill>
                          <a:schemeClr val="tx1"/>
                        </a:solidFill>
                        <a:latin typeface="Times New Roman"/>
                        <a:ea typeface="Calibri"/>
                        <a:cs typeface="Times New Roman"/>
                      </a:endParaRPr>
                    </a:p>
                    <a:p>
                      <a:pPr algn="ctr">
                        <a:lnSpc>
                          <a:spcPct val="100000"/>
                        </a:lnSpc>
                        <a:spcBef>
                          <a:spcPts val="0"/>
                        </a:spcBef>
                        <a:spcAft>
                          <a:spcPts val="0"/>
                        </a:spcAft>
                      </a:pPr>
                      <a:r>
                        <a:rPr lang="fr-FR" sz="1400" dirty="0">
                          <a:solidFill>
                            <a:schemeClr val="tx1"/>
                          </a:solidFill>
                          <a:latin typeface="Times New Roman"/>
                          <a:ea typeface="Calibri"/>
                          <a:cs typeface="Times New Roman"/>
                        </a:rPr>
                        <a:t>(3 points)</a:t>
                      </a:r>
                      <a:endParaRPr lang="ru-RU" sz="140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1232223">
                <a:tc>
                  <a:txBody>
                    <a:bodyPr/>
                    <a:lstStyle/>
                    <a:p>
                      <a:pPr>
                        <a:lnSpc>
                          <a:spcPct val="115000"/>
                        </a:lnSpc>
                        <a:spcBef>
                          <a:spcPts val="300"/>
                        </a:spcBef>
                        <a:spcAft>
                          <a:spcPts val="300"/>
                        </a:spcAft>
                      </a:pPr>
                      <a:r>
                        <a:rPr lang="fr-FR" sz="2000" dirty="0">
                          <a:latin typeface="Times New Roman"/>
                          <a:ea typeface="Calibri"/>
                          <a:cs typeface="Times New Roman"/>
                        </a:rPr>
                        <a:t>Concours de photographies</a:t>
                      </a:r>
                      <a:endParaRPr lang="ru-RU" sz="20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nSpc>
                          <a:spcPct val="115000"/>
                        </a:lnSpc>
                        <a:spcBef>
                          <a:spcPts val="300"/>
                        </a:spcBef>
                        <a:spcAft>
                          <a:spcPts val="300"/>
                        </a:spcAft>
                      </a:pPr>
                      <a:r>
                        <a:rPr lang="fr-FR" sz="2000" dirty="0">
                          <a:latin typeface="Times New Roman"/>
                          <a:ea typeface="Calibri"/>
                          <a:cs typeface="Times New Roman"/>
                        </a:rPr>
                        <a:t>contrôler les photos présentées au concours / contrôler les modifications apportées</a:t>
                      </a:r>
                      <a:endParaRPr lang="ru-RU" sz="20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endParaRPr lang="ru-RU"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67737">
                <a:tc>
                  <a:txBody>
                    <a:bodyPr/>
                    <a:lstStyle/>
                    <a:p>
                      <a:pPr>
                        <a:lnSpc>
                          <a:spcPct val="115000"/>
                        </a:lnSpc>
                        <a:spcBef>
                          <a:spcPts val="300"/>
                        </a:spcBef>
                        <a:spcAft>
                          <a:spcPts val="300"/>
                        </a:spcAft>
                      </a:pPr>
                      <a:r>
                        <a:rPr lang="fr-FR" sz="2000" dirty="0">
                          <a:latin typeface="Times New Roman"/>
                          <a:ea typeface="Calibri"/>
                          <a:cs typeface="Times New Roman"/>
                        </a:rPr>
                        <a:t>Éditeurs/presse</a:t>
                      </a:r>
                      <a:endParaRPr lang="ru-RU" sz="20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nSpc>
                          <a:spcPct val="115000"/>
                        </a:lnSpc>
                        <a:spcBef>
                          <a:spcPts val="300"/>
                        </a:spcBef>
                        <a:spcAft>
                          <a:spcPts val="300"/>
                        </a:spcAft>
                      </a:pPr>
                      <a:r>
                        <a:rPr lang="fr-FR" sz="2000" dirty="0">
                          <a:latin typeface="Times New Roman"/>
                          <a:ea typeface="Calibri"/>
                          <a:cs typeface="Times New Roman"/>
                        </a:rPr>
                        <a:t>vérifier si les images sont réalistes</a:t>
                      </a:r>
                      <a:endParaRPr lang="ru-RU" sz="20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endParaRPr lang="ru-RU"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32223">
                <a:tc>
                  <a:txBody>
                    <a:bodyPr/>
                    <a:lstStyle/>
                    <a:p>
                      <a:pPr>
                        <a:lnSpc>
                          <a:spcPct val="115000"/>
                        </a:lnSpc>
                        <a:spcBef>
                          <a:spcPts val="300"/>
                        </a:spcBef>
                        <a:spcAft>
                          <a:spcPts val="300"/>
                        </a:spcAft>
                      </a:pPr>
                      <a:r>
                        <a:rPr lang="fr-FR" sz="2000">
                          <a:latin typeface="Times New Roman"/>
                          <a:ea typeface="Calibri"/>
                          <a:cs typeface="Times New Roman"/>
                        </a:rPr>
                        <a:t>Tribunaux/justice</a:t>
                      </a:r>
                      <a:endParaRPr lang="ru-RU" sz="200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nSpc>
                          <a:spcPct val="115000"/>
                        </a:lnSpc>
                        <a:spcBef>
                          <a:spcPts val="300"/>
                        </a:spcBef>
                        <a:spcAft>
                          <a:spcPts val="300"/>
                        </a:spcAft>
                      </a:pPr>
                      <a:r>
                        <a:rPr lang="fr-FR" sz="2000" dirty="0">
                          <a:latin typeface="Times New Roman"/>
                          <a:ea typeface="Calibri"/>
                          <a:cs typeface="Times New Roman"/>
                        </a:rPr>
                        <a:t>contrôler les photos présentées dans le cadre d'un procès / détecter les retouches d'images</a:t>
                      </a:r>
                      <a:endParaRPr lang="ru-RU" sz="20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endParaRPr lang="ru-RU"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67737">
                <a:tc>
                  <a:txBody>
                    <a:bodyPr/>
                    <a:lstStyle/>
                    <a:p>
                      <a:pPr>
                        <a:lnSpc>
                          <a:spcPct val="115000"/>
                        </a:lnSpc>
                        <a:spcBef>
                          <a:spcPts val="300"/>
                        </a:spcBef>
                        <a:spcAft>
                          <a:spcPts val="300"/>
                        </a:spcAft>
                      </a:pPr>
                      <a:r>
                        <a:rPr lang="fr-FR" sz="2000">
                          <a:latin typeface="Times New Roman"/>
                          <a:ea typeface="Calibri"/>
                          <a:cs typeface="Times New Roman"/>
                        </a:rPr>
                        <a:t>Administrations </a:t>
                      </a:r>
                      <a:endParaRPr lang="ru-RU" sz="200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nSpc>
                          <a:spcPct val="115000"/>
                        </a:lnSpc>
                        <a:spcBef>
                          <a:spcPts val="300"/>
                        </a:spcBef>
                        <a:spcAft>
                          <a:spcPts val="300"/>
                        </a:spcAft>
                      </a:pPr>
                      <a:r>
                        <a:rPr lang="fr-FR" sz="2000" dirty="0">
                          <a:latin typeface="Times New Roman"/>
                          <a:ea typeface="Calibri"/>
                          <a:cs typeface="Times New Roman"/>
                        </a:rPr>
                        <a:t>vérifier des photos d'identité</a:t>
                      </a:r>
                      <a:endParaRPr lang="ru-RU" sz="20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endParaRPr lang="ru-RU"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70250">
                <a:tc>
                  <a:txBody>
                    <a:bodyPr/>
                    <a:lstStyle/>
                    <a:p>
                      <a:pPr>
                        <a:lnSpc>
                          <a:spcPct val="115000"/>
                        </a:lnSpc>
                        <a:spcBef>
                          <a:spcPts val="300"/>
                        </a:spcBef>
                        <a:spcAft>
                          <a:spcPts val="300"/>
                        </a:spcAft>
                      </a:pPr>
                      <a:r>
                        <a:rPr lang="fr-FR" sz="2000">
                          <a:latin typeface="Times New Roman"/>
                          <a:ea typeface="Calibri"/>
                          <a:cs typeface="Times New Roman"/>
                        </a:rPr>
                        <a:t>Publicité </a:t>
                      </a:r>
                      <a:endParaRPr lang="ru-RU" sz="200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nSpc>
                          <a:spcPct val="115000"/>
                        </a:lnSpc>
                        <a:spcBef>
                          <a:spcPts val="300"/>
                        </a:spcBef>
                        <a:spcAft>
                          <a:spcPts val="300"/>
                        </a:spcAft>
                      </a:pPr>
                      <a:r>
                        <a:rPr lang="fr-FR" sz="2000" dirty="0">
                          <a:latin typeface="Times New Roman"/>
                          <a:ea typeface="Calibri"/>
                          <a:cs typeface="Times New Roman"/>
                        </a:rPr>
                        <a:t>lutter contre la représentation idéalisée du corps humain</a:t>
                      </a:r>
                      <a:endParaRPr lang="ru-RU" sz="20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endParaRPr lang="ru-RU"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214282" y="214290"/>
          <a:ext cx="8715435" cy="5766015"/>
        </p:xfrm>
        <a:graphic>
          <a:graphicData uri="http://schemas.openxmlformats.org/drawingml/2006/table">
            <a:tbl>
              <a:tblPr firstRow="1" bandRow="1">
                <a:tableStyleId>{F5AB1C69-6EDB-4FF4-983F-18BD219EF322}</a:tableStyleId>
              </a:tblPr>
              <a:tblGrid>
                <a:gridCol w="2905145"/>
                <a:gridCol w="3167085"/>
                <a:gridCol w="2643205"/>
              </a:tblGrid>
              <a:tr h="651695">
                <a:tc>
                  <a:txBody>
                    <a:bodyPr/>
                    <a:lstStyle/>
                    <a:p>
                      <a:pPr algn="ctr">
                        <a:lnSpc>
                          <a:spcPct val="100000"/>
                        </a:lnSpc>
                        <a:spcBef>
                          <a:spcPts val="0"/>
                        </a:spcBef>
                        <a:spcAft>
                          <a:spcPts val="0"/>
                        </a:spcAft>
                      </a:pPr>
                      <a:r>
                        <a:rPr lang="fr-FR" sz="1400" b="1" dirty="0">
                          <a:solidFill>
                            <a:schemeClr val="tx1"/>
                          </a:solidFill>
                          <a:latin typeface="Times New Roman"/>
                          <a:ea typeface="Calibri"/>
                          <a:cs typeface="Times New Roman"/>
                        </a:rPr>
                        <a:t>Domaines où l’on cherche à repérer les images malhonnêtes</a:t>
                      </a:r>
                      <a:endParaRPr lang="ru-RU" sz="1400" dirty="0">
                        <a:solidFill>
                          <a:schemeClr val="tx1"/>
                        </a:solidFill>
                        <a:latin typeface="Times New Roman"/>
                        <a:ea typeface="Calibri"/>
                        <a:cs typeface="Times New Roman"/>
                      </a:endParaRPr>
                    </a:p>
                    <a:p>
                      <a:pPr algn="ctr">
                        <a:lnSpc>
                          <a:spcPct val="100000"/>
                        </a:lnSpc>
                        <a:spcBef>
                          <a:spcPts val="0"/>
                        </a:spcBef>
                        <a:spcAft>
                          <a:spcPts val="0"/>
                        </a:spcAft>
                      </a:pPr>
                      <a:r>
                        <a:rPr lang="fr-FR" sz="1400" dirty="0">
                          <a:solidFill>
                            <a:schemeClr val="tx1"/>
                          </a:solidFill>
                          <a:latin typeface="Times New Roman"/>
                          <a:ea typeface="Calibri"/>
                          <a:cs typeface="Times New Roman"/>
                        </a:rPr>
                        <a:t>(5 points)</a:t>
                      </a:r>
                      <a:endParaRPr lang="ru-RU" sz="140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fr-FR" sz="1400" b="1" dirty="0">
                          <a:solidFill>
                            <a:schemeClr val="tx1"/>
                          </a:solidFill>
                          <a:latin typeface="Times New Roman"/>
                          <a:ea typeface="Calibri"/>
                          <a:cs typeface="Times New Roman"/>
                        </a:rPr>
                        <a:t>Objectif à atteindre</a:t>
                      </a:r>
                      <a:endParaRPr lang="ru-RU" sz="1400" dirty="0">
                        <a:solidFill>
                          <a:schemeClr val="tx1"/>
                        </a:solidFill>
                        <a:latin typeface="Times New Roman"/>
                        <a:ea typeface="Calibri"/>
                        <a:cs typeface="Times New Roman"/>
                      </a:endParaRPr>
                    </a:p>
                    <a:p>
                      <a:pPr algn="ctr">
                        <a:lnSpc>
                          <a:spcPct val="100000"/>
                        </a:lnSpc>
                        <a:spcBef>
                          <a:spcPts val="0"/>
                        </a:spcBef>
                        <a:spcAft>
                          <a:spcPts val="0"/>
                        </a:spcAft>
                      </a:pPr>
                      <a:r>
                        <a:rPr lang="fr-FR" sz="1400" dirty="0">
                          <a:solidFill>
                            <a:schemeClr val="tx1"/>
                          </a:solidFill>
                          <a:latin typeface="Times New Roman"/>
                          <a:ea typeface="Calibri"/>
                          <a:cs typeface="Times New Roman"/>
                        </a:rPr>
                        <a:t>(5 points)</a:t>
                      </a:r>
                      <a:endParaRPr lang="ru-RU" sz="140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fr-FR" sz="1400" b="1" dirty="0">
                          <a:solidFill>
                            <a:schemeClr val="tx1"/>
                          </a:solidFill>
                          <a:latin typeface="Times New Roman"/>
                          <a:ea typeface="Calibri"/>
                          <a:cs typeface="Times New Roman"/>
                        </a:rPr>
                        <a:t>Moyens mis en œuvre</a:t>
                      </a:r>
                      <a:endParaRPr lang="ru-RU" sz="1400" dirty="0">
                        <a:solidFill>
                          <a:schemeClr val="tx1"/>
                        </a:solidFill>
                        <a:latin typeface="Times New Roman"/>
                        <a:ea typeface="Calibri"/>
                        <a:cs typeface="Times New Roman"/>
                      </a:endParaRPr>
                    </a:p>
                    <a:p>
                      <a:pPr algn="ctr">
                        <a:lnSpc>
                          <a:spcPct val="100000"/>
                        </a:lnSpc>
                        <a:spcBef>
                          <a:spcPts val="0"/>
                        </a:spcBef>
                        <a:spcAft>
                          <a:spcPts val="0"/>
                        </a:spcAft>
                      </a:pPr>
                      <a:r>
                        <a:rPr lang="fr-FR" sz="1400" dirty="0">
                          <a:solidFill>
                            <a:schemeClr val="tx1"/>
                          </a:solidFill>
                          <a:latin typeface="Times New Roman"/>
                          <a:ea typeface="Calibri"/>
                          <a:cs typeface="Times New Roman"/>
                        </a:rPr>
                        <a:t>(3 points)</a:t>
                      </a:r>
                      <a:endParaRPr lang="ru-RU" sz="1400" dirty="0">
                        <a:solidFill>
                          <a:schemeClr val="tx1"/>
                        </a:solidFill>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1232223">
                <a:tc>
                  <a:txBody>
                    <a:bodyPr/>
                    <a:lstStyle/>
                    <a:p>
                      <a:pPr>
                        <a:lnSpc>
                          <a:spcPct val="115000"/>
                        </a:lnSpc>
                        <a:spcBef>
                          <a:spcPts val="300"/>
                        </a:spcBef>
                        <a:spcAft>
                          <a:spcPts val="300"/>
                        </a:spcAft>
                      </a:pPr>
                      <a:r>
                        <a:rPr lang="fr-FR" sz="1800" dirty="0">
                          <a:latin typeface="Times New Roman"/>
                          <a:ea typeface="Calibri"/>
                          <a:cs typeface="Times New Roman"/>
                        </a:rPr>
                        <a:t>Concours de photographies</a:t>
                      </a:r>
                      <a:endParaRPr lang="ru-RU" sz="18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nSpc>
                          <a:spcPct val="115000"/>
                        </a:lnSpc>
                        <a:spcBef>
                          <a:spcPts val="300"/>
                        </a:spcBef>
                        <a:spcAft>
                          <a:spcPts val="300"/>
                        </a:spcAft>
                      </a:pPr>
                      <a:r>
                        <a:rPr lang="fr-FR" sz="1800" dirty="0">
                          <a:latin typeface="Times New Roman"/>
                          <a:ea typeface="Calibri"/>
                          <a:cs typeface="Times New Roman"/>
                        </a:rPr>
                        <a:t>contrôler les photos présentées au concours / contrôler les modifications apportées</a:t>
                      </a:r>
                      <a:endParaRPr lang="ru-RU" sz="18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nSpc>
                          <a:spcPct val="115000"/>
                        </a:lnSpc>
                        <a:spcBef>
                          <a:spcPts val="300"/>
                        </a:spcBef>
                        <a:spcAft>
                          <a:spcPts val="300"/>
                        </a:spcAft>
                      </a:pPr>
                      <a:r>
                        <a:rPr lang="fr-FR" sz="1800" dirty="0">
                          <a:latin typeface="Times New Roman"/>
                          <a:ea typeface="Calibri"/>
                          <a:cs typeface="Times New Roman"/>
                        </a:rPr>
                        <a:t>présenter aux jurys des photos brutes et des photos définitives </a:t>
                      </a:r>
                      <a:endParaRPr lang="ru-RU" sz="18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67737">
                <a:tc>
                  <a:txBody>
                    <a:bodyPr/>
                    <a:lstStyle/>
                    <a:p>
                      <a:pPr>
                        <a:lnSpc>
                          <a:spcPct val="115000"/>
                        </a:lnSpc>
                        <a:spcBef>
                          <a:spcPts val="300"/>
                        </a:spcBef>
                        <a:spcAft>
                          <a:spcPts val="300"/>
                        </a:spcAft>
                      </a:pPr>
                      <a:r>
                        <a:rPr lang="fr-FR" sz="1800" dirty="0">
                          <a:latin typeface="Times New Roman"/>
                          <a:ea typeface="Calibri"/>
                          <a:cs typeface="Times New Roman"/>
                        </a:rPr>
                        <a:t>Éditeurs/presse</a:t>
                      </a:r>
                      <a:endParaRPr lang="ru-RU" sz="18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nSpc>
                          <a:spcPct val="115000"/>
                        </a:lnSpc>
                        <a:spcBef>
                          <a:spcPts val="300"/>
                        </a:spcBef>
                        <a:spcAft>
                          <a:spcPts val="300"/>
                        </a:spcAft>
                      </a:pPr>
                      <a:r>
                        <a:rPr lang="fr-FR" sz="1800" dirty="0">
                          <a:latin typeface="Times New Roman"/>
                          <a:ea typeface="Calibri"/>
                          <a:cs typeface="Times New Roman"/>
                        </a:rPr>
                        <a:t>vérifier si les images sont réalistes</a:t>
                      </a:r>
                      <a:endParaRPr lang="ru-RU" sz="18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rowSpan="3">
                  <a:txBody>
                    <a:bodyPr/>
                    <a:lstStyle/>
                    <a:p>
                      <a:pPr>
                        <a:lnSpc>
                          <a:spcPct val="115000"/>
                        </a:lnSpc>
                        <a:spcBef>
                          <a:spcPts val="300"/>
                        </a:spcBef>
                        <a:spcAft>
                          <a:spcPts val="300"/>
                        </a:spcAft>
                      </a:pPr>
                      <a:r>
                        <a:rPr lang="fr-FR" sz="1800" dirty="0">
                          <a:latin typeface="Times New Roman"/>
                          <a:ea typeface="Calibri"/>
                          <a:cs typeface="Times New Roman"/>
                        </a:rPr>
                        <a:t>utiliser le logiciel Tungstène </a:t>
                      </a:r>
                      <a:endParaRPr lang="ru-RU" sz="1800" dirty="0">
                        <a:latin typeface="Times New Roman"/>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32223">
                <a:tc>
                  <a:txBody>
                    <a:bodyPr/>
                    <a:lstStyle/>
                    <a:p>
                      <a:pPr>
                        <a:lnSpc>
                          <a:spcPct val="115000"/>
                        </a:lnSpc>
                        <a:spcBef>
                          <a:spcPts val="300"/>
                        </a:spcBef>
                        <a:spcAft>
                          <a:spcPts val="300"/>
                        </a:spcAft>
                      </a:pPr>
                      <a:r>
                        <a:rPr lang="fr-FR" sz="1800">
                          <a:latin typeface="Times New Roman"/>
                          <a:ea typeface="Calibri"/>
                          <a:cs typeface="Times New Roman"/>
                        </a:rPr>
                        <a:t>Tribunaux/justice</a:t>
                      </a:r>
                      <a:endParaRPr lang="ru-RU" sz="180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nSpc>
                          <a:spcPct val="115000"/>
                        </a:lnSpc>
                        <a:spcBef>
                          <a:spcPts val="300"/>
                        </a:spcBef>
                        <a:spcAft>
                          <a:spcPts val="300"/>
                        </a:spcAft>
                      </a:pPr>
                      <a:r>
                        <a:rPr lang="fr-FR" sz="1800" dirty="0">
                          <a:latin typeface="Times New Roman"/>
                          <a:ea typeface="Calibri"/>
                          <a:cs typeface="Times New Roman"/>
                        </a:rPr>
                        <a:t>contrôler les photos présentées dans le cadre d'un procès / détecter les retouches d'images</a:t>
                      </a:r>
                      <a:endParaRPr lang="ru-RU" sz="18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vMerge="1">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67737">
                <a:tc>
                  <a:txBody>
                    <a:bodyPr/>
                    <a:lstStyle/>
                    <a:p>
                      <a:pPr>
                        <a:lnSpc>
                          <a:spcPct val="115000"/>
                        </a:lnSpc>
                        <a:spcBef>
                          <a:spcPts val="300"/>
                        </a:spcBef>
                        <a:spcAft>
                          <a:spcPts val="300"/>
                        </a:spcAft>
                      </a:pPr>
                      <a:r>
                        <a:rPr lang="fr-FR" sz="1800">
                          <a:latin typeface="Times New Roman"/>
                          <a:ea typeface="Calibri"/>
                          <a:cs typeface="Times New Roman"/>
                        </a:rPr>
                        <a:t>Administrations </a:t>
                      </a:r>
                      <a:endParaRPr lang="ru-RU" sz="180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nSpc>
                          <a:spcPct val="115000"/>
                        </a:lnSpc>
                        <a:spcBef>
                          <a:spcPts val="300"/>
                        </a:spcBef>
                        <a:spcAft>
                          <a:spcPts val="300"/>
                        </a:spcAft>
                      </a:pPr>
                      <a:r>
                        <a:rPr lang="fr-FR" sz="1800" dirty="0">
                          <a:latin typeface="Times New Roman"/>
                          <a:ea typeface="Calibri"/>
                          <a:cs typeface="Times New Roman"/>
                        </a:rPr>
                        <a:t>vérifier des photos d'identité</a:t>
                      </a:r>
                      <a:endParaRPr lang="ru-RU" sz="18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vMerge="1">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70250">
                <a:tc>
                  <a:txBody>
                    <a:bodyPr/>
                    <a:lstStyle/>
                    <a:p>
                      <a:pPr>
                        <a:lnSpc>
                          <a:spcPct val="115000"/>
                        </a:lnSpc>
                        <a:spcBef>
                          <a:spcPts val="300"/>
                        </a:spcBef>
                        <a:spcAft>
                          <a:spcPts val="300"/>
                        </a:spcAft>
                      </a:pPr>
                      <a:r>
                        <a:rPr lang="fr-FR" sz="1800">
                          <a:latin typeface="Times New Roman"/>
                          <a:ea typeface="Calibri"/>
                          <a:cs typeface="Times New Roman"/>
                        </a:rPr>
                        <a:t>Publicité </a:t>
                      </a:r>
                      <a:endParaRPr lang="ru-RU" sz="180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pPr>
                        <a:lnSpc>
                          <a:spcPct val="115000"/>
                        </a:lnSpc>
                        <a:spcBef>
                          <a:spcPts val="300"/>
                        </a:spcBef>
                        <a:spcAft>
                          <a:spcPts val="300"/>
                        </a:spcAft>
                      </a:pPr>
                      <a:r>
                        <a:rPr lang="fr-FR" sz="1800" dirty="0">
                          <a:latin typeface="Times New Roman"/>
                          <a:ea typeface="Calibri"/>
                          <a:cs typeface="Times New Roman"/>
                        </a:rPr>
                        <a:t>lutter contre la représentation idéalisée du corps humain</a:t>
                      </a:r>
                      <a:endParaRPr lang="ru-RU" sz="1800" dirty="0">
                        <a:latin typeface="Times New Roman"/>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tcPr>
                </a:tc>
                <a:tc>
                  <a:txBody>
                    <a:bodyPr/>
                    <a:lstStyle/>
                    <a:p>
                      <a:r>
                        <a:rPr lang="fr-FR" sz="1800" kern="1200" dirty="0" smtClean="0">
                          <a:solidFill>
                            <a:schemeClr val="dk1"/>
                          </a:solidFill>
                          <a:latin typeface="Times New Roman" pitchFamily="18" charset="0"/>
                          <a:ea typeface="+mn-ea"/>
                          <a:cs typeface="Times New Roman" pitchFamily="18" charset="0"/>
                        </a:rPr>
                        <a:t>attribuer aux pubs retouchées la mention "photographie retouchée</a:t>
                      </a:r>
                      <a:r>
                        <a:rPr lang="fr-FR" sz="1800" kern="1200" dirty="0" smtClean="0">
                          <a:solidFill>
                            <a:schemeClr val="dk1"/>
                          </a:solidFill>
                          <a:latin typeface="+mn-lt"/>
                          <a:ea typeface="+mn-ea"/>
                          <a:cs typeface="+mn-cs"/>
                        </a:rPr>
                        <a:t>"</a:t>
                      </a: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rlLIRBVb69s"/>
          <p:cNvPicPr>
            <a:picLocks noChangeAspect="1" noChangeArrowheads="1"/>
          </p:cNvPicPr>
          <p:nvPr/>
        </p:nvPicPr>
        <p:blipFill>
          <a:blip r:embed="rId2"/>
          <a:srcRect/>
          <a:stretch>
            <a:fillRect/>
          </a:stretch>
        </p:blipFill>
        <p:spPr bwMode="auto">
          <a:xfrm>
            <a:off x="728663" y="547688"/>
            <a:ext cx="7686675" cy="5762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179388" y="188913"/>
            <a:ext cx="8785225" cy="2708434"/>
          </a:xfrm>
          <a:prstGeom prst="rect">
            <a:avLst/>
          </a:prstGeom>
          <a:noFill/>
          <a:ln w="9525">
            <a:noFill/>
            <a:miter lim="800000"/>
            <a:headEnd/>
            <a:tailEnd/>
          </a:ln>
        </p:spPr>
        <p:txBody>
          <a:bodyPr anchor="ctr">
            <a:spAutoFit/>
          </a:bodyPr>
          <a:lstStyle/>
          <a:p>
            <a:r>
              <a:rPr lang="fr-FR" sz="2000" b="1" dirty="0" smtClean="0"/>
              <a:t>1.</a:t>
            </a:r>
            <a:r>
              <a:rPr lang="fr-FR" sz="2000" dirty="0" smtClean="0"/>
              <a:t> </a:t>
            </a:r>
            <a:r>
              <a:rPr lang="fr-FR" sz="2000" i="1" dirty="0" smtClean="0"/>
              <a:t>Le texte</a:t>
            </a:r>
            <a:r>
              <a:rPr lang="fr-FR" sz="2000" b="1" i="1" dirty="0" smtClean="0"/>
              <a:t> </a:t>
            </a:r>
            <a:r>
              <a:rPr lang="fr-FR" sz="2000" i="1" dirty="0" smtClean="0"/>
              <a:t>de François Glaise est</a:t>
            </a:r>
            <a:r>
              <a:rPr lang="fr-FR" sz="2000" dirty="0" smtClean="0"/>
              <a:t>				1 point</a:t>
            </a:r>
            <a:endParaRPr lang="ru-RU" sz="2000" dirty="0" smtClean="0"/>
          </a:p>
          <a:p>
            <a:pPr>
              <a:spcBef>
                <a:spcPts val="600"/>
              </a:spcBef>
            </a:pPr>
            <a:r>
              <a:rPr lang="fr-FR" sz="2000" dirty="0" smtClean="0"/>
              <a:t>	</a:t>
            </a:r>
            <a:r>
              <a:rPr lang="fr-FR" sz="2000" b="1" dirty="0" smtClean="0"/>
              <a:t>A.</a:t>
            </a:r>
            <a:r>
              <a:rPr lang="fr-FR" sz="2000" dirty="0" smtClean="0"/>
              <a:t> le document-annonce de la rubrique « Planète collège ». </a:t>
            </a:r>
            <a:endParaRPr lang="ru-RU" sz="2000" dirty="0" smtClean="0"/>
          </a:p>
          <a:p>
            <a:pPr>
              <a:spcBef>
                <a:spcPts val="600"/>
              </a:spcBef>
            </a:pPr>
            <a:r>
              <a:rPr lang="fr-FR" sz="2000" dirty="0" smtClean="0"/>
              <a:t>	</a:t>
            </a:r>
            <a:r>
              <a:rPr lang="fr-FR" sz="2000" b="1" dirty="0" smtClean="0"/>
              <a:t>B.</a:t>
            </a:r>
            <a:r>
              <a:rPr lang="fr-FR" sz="2000" dirty="0" smtClean="0"/>
              <a:t> l’introduction qui est publié au début du dossier. </a:t>
            </a:r>
            <a:endParaRPr lang="ru-RU" sz="2000" dirty="0" smtClean="0"/>
          </a:p>
          <a:p>
            <a:pPr>
              <a:spcBef>
                <a:spcPts val="600"/>
              </a:spcBef>
            </a:pPr>
            <a:r>
              <a:rPr lang="fr-FR" sz="2000" dirty="0" smtClean="0"/>
              <a:t>	</a:t>
            </a:r>
            <a:r>
              <a:rPr lang="fr-FR" sz="2000" b="1" dirty="0" smtClean="0"/>
              <a:t>C.</a:t>
            </a:r>
            <a:r>
              <a:rPr lang="fr-FR" sz="2000" dirty="0" smtClean="0"/>
              <a:t> l’éditorial qui présente un dossier thématique important.</a:t>
            </a:r>
            <a:endParaRPr lang="ru-RU" sz="2000" dirty="0" smtClean="0"/>
          </a:p>
          <a:p>
            <a:pPr>
              <a:spcBef>
                <a:spcPts val="600"/>
              </a:spcBef>
            </a:pPr>
            <a:r>
              <a:rPr lang="fr-FR" sz="2000" dirty="0" smtClean="0"/>
              <a:t>	</a:t>
            </a:r>
            <a:r>
              <a:rPr lang="fr-FR" sz="2000" b="1" dirty="0" smtClean="0"/>
              <a:t>D.</a:t>
            </a:r>
            <a:r>
              <a:rPr lang="fr-FR" sz="2000" dirty="0" smtClean="0"/>
              <a:t> le document informatif de la rubrique « Actu ». </a:t>
            </a:r>
            <a:endParaRPr lang="ru-RU" sz="2000" dirty="0" smtClean="0"/>
          </a:p>
          <a:p>
            <a:pPr>
              <a:spcBef>
                <a:spcPts val="600"/>
              </a:spcBef>
            </a:pPr>
            <a:endParaRPr lang="ru-RU" sz="2000" dirty="0" smtClean="0"/>
          </a:p>
          <a:p>
            <a:pPr>
              <a:spcBef>
                <a:spcPts val="600"/>
              </a:spcBef>
            </a:pPr>
            <a:endParaRPr lang="ru-RU"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p:cNvSpPr txBox="1">
            <a:spLocks noChangeArrowheads="1"/>
          </p:cNvSpPr>
          <p:nvPr/>
        </p:nvSpPr>
        <p:spPr bwMode="auto">
          <a:xfrm>
            <a:off x="179388" y="0"/>
            <a:ext cx="8964612" cy="5693866"/>
          </a:xfrm>
          <a:prstGeom prst="rect">
            <a:avLst/>
          </a:prstGeom>
          <a:noFill/>
          <a:ln w="9525">
            <a:noFill/>
            <a:miter lim="800000"/>
            <a:headEnd/>
            <a:tailEnd/>
          </a:ln>
        </p:spPr>
        <p:txBody>
          <a:bodyPr>
            <a:spAutoFit/>
          </a:bodyPr>
          <a:lstStyle/>
          <a:p>
            <a:pPr>
              <a:spcAft>
                <a:spcPts val="600"/>
              </a:spcAft>
            </a:pPr>
            <a:r>
              <a:rPr lang="fr-FR" sz="2400" b="1" dirty="0" smtClean="0"/>
              <a:t>Vu, mais pas cru!</a:t>
            </a:r>
            <a:endParaRPr lang="ru-RU" sz="2400" dirty="0" smtClean="0"/>
          </a:p>
          <a:p>
            <a:pPr>
              <a:lnSpc>
                <a:spcPct val="125000"/>
              </a:lnSpc>
            </a:pPr>
            <a:r>
              <a:rPr lang="fr-FR" sz="2000" dirty="0" smtClean="0"/>
              <a:t>Connais-tu cette célèbre devise d'un grand magazine : "Le poids des mots, le choc des photos"? Elle résume bien le travail d'une grande partie de la presse, dont Okapi : pour comprendre, le texte des articles est essentiel; mais pour attirer l'attention, donner l'envie de lire, rien ne remplace la puissance des images, et notamment des photos. À l'occasion de la prochaine Semaine de la presse et des médias dans l'école Okapi t'invite à découvrir comment naissent ces images "choc". Mais aussi de quelle manière elles sont arrangées, retouchées, parfois déformées, voire carrément détournées! Avec les technologies numériques, la retouche est aujourd'hui à la portée du premier bricoleur venu, </a:t>
            </a:r>
            <a:r>
              <a:rPr lang="fr-FR" sz="2000" dirty="0" smtClean="0">
                <a:solidFill>
                  <a:srgbClr val="FF0000"/>
                </a:solidFill>
              </a:rPr>
              <a:t>comme va te le prouver notre dossier (pp. 10-16). </a:t>
            </a:r>
            <a:r>
              <a:rPr lang="fr-FR" sz="2000" dirty="0" smtClean="0"/>
              <a:t>Dans une société où "l'image fait foi", il devient difficile, mais plus que jamais indispensable, de distinguer le vrai du faux! (156 mots)</a:t>
            </a:r>
            <a:endParaRPr lang="ru-RU" sz="2000" dirty="0" smtClean="0"/>
          </a:p>
          <a:p>
            <a:pPr algn="r">
              <a:lnSpc>
                <a:spcPct val="125000"/>
              </a:lnSpc>
              <a:spcBef>
                <a:spcPts val="600"/>
              </a:spcBef>
            </a:pPr>
            <a:r>
              <a:rPr lang="fr-FR" sz="2000" dirty="0" smtClean="0">
                <a:solidFill>
                  <a:srgbClr val="FF0000"/>
                </a:solidFill>
              </a:rPr>
              <a:t>François Glaise, rédacteur en chef. Okapi N° 909, 1</a:t>
            </a:r>
            <a:r>
              <a:rPr lang="fr-FR" sz="2000" baseline="30000" dirty="0" smtClean="0">
                <a:solidFill>
                  <a:srgbClr val="FF0000"/>
                </a:solidFill>
              </a:rPr>
              <a:t>er</a:t>
            </a:r>
            <a:r>
              <a:rPr lang="fr-FR" sz="2000" dirty="0" smtClean="0">
                <a:solidFill>
                  <a:srgbClr val="FF0000"/>
                </a:solidFill>
              </a:rPr>
              <a:t> mars 2011. </a:t>
            </a:r>
            <a:endParaRPr lang="ru-RU" sz="2000"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179388" y="188913"/>
            <a:ext cx="8785225" cy="2708434"/>
          </a:xfrm>
          <a:prstGeom prst="rect">
            <a:avLst/>
          </a:prstGeom>
          <a:noFill/>
          <a:ln w="9525">
            <a:noFill/>
            <a:miter lim="800000"/>
            <a:headEnd/>
            <a:tailEnd/>
          </a:ln>
        </p:spPr>
        <p:txBody>
          <a:bodyPr anchor="ctr">
            <a:spAutoFit/>
          </a:bodyPr>
          <a:lstStyle/>
          <a:p>
            <a:r>
              <a:rPr lang="fr-FR" sz="2000" b="1" dirty="0" smtClean="0"/>
              <a:t>1.</a:t>
            </a:r>
            <a:r>
              <a:rPr lang="fr-FR" sz="2000" dirty="0" smtClean="0"/>
              <a:t> </a:t>
            </a:r>
            <a:r>
              <a:rPr lang="fr-FR" sz="2000" i="1" dirty="0" smtClean="0"/>
              <a:t>Le texte</a:t>
            </a:r>
            <a:r>
              <a:rPr lang="fr-FR" sz="2000" b="1" i="1" dirty="0" smtClean="0"/>
              <a:t> </a:t>
            </a:r>
            <a:r>
              <a:rPr lang="fr-FR" sz="2000" i="1" dirty="0" smtClean="0"/>
              <a:t>de François Glaise est</a:t>
            </a:r>
            <a:r>
              <a:rPr lang="fr-FR" sz="2000" dirty="0" smtClean="0"/>
              <a:t>				1 point</a:t>
            </a:r>
            <a:endParaRPr lang="ru-RU" sz="2000" dirty="0" smtClean="0"/>
          </a:p>
          <a:p>
            <a:pPr>
              <a:spcBef>
                <a:spcPts val="600"/>
              </a:spcBef>
            </a:pPr>
            <a:r>
              <a:rPr lang="fr-FR" sz="2000" dirty="0" smtClean="0"/>
              <a:t>	</a:t>
            </a:r>
            <a:r>
              <a:rPr lang="fr-FR" sz="2000" b="1" dirty="0" smtClean="0"/>
              <a:t>A.</a:t>
            </a:r>
            <a:r>
              <a:rPr lang="fr-FR" sz="2000" dirty="0" smtClean="0"/>
              <a:t> le document-annonce de la rubrique « Planète collège ». </a:t>
            </a:r>
            <a:endParaRPr lang="ru-RU" sz="2000" dirty="0" smtClean="0"/>
          </a:p>
          <a:p>
            <a:pPr>
              <a:spcBef>
                <a:spcPts val="600"/>
              </a:spcBef>
            </a:pPr>
            <a:r>
              <a:rPr lang="fr-FR" sz="2000" dirty="0" smtClean="0"/>
              <a:t>	</a:t>
            </a:r>
            <a:r>
              <a:rPr lang="fr-FR" sz="2000" b="1" dirty="0" smtClean="0"/>
              <a:t>B.</a:t>
            </a:r>
            <a:r>
              <a:rPr lang="fr-FR" sz="2000" dirty="0" smtClean="0"/>
              <a:t> l’introduction qui est publié au début du dossier. </a:t>
            </a:r>
            <a:endParaRPr lang="ru-RU" sz="2000" dirty="0" smtClean="0"/>
          </a:p>
          <a:p>
            <a:pPr>
              <a:spcBef>
                <a:spcPts val="600"/>
              </a:spcBef>
            </a:pPr>
            <a:r>
              <a:rPr lang="fr-FR" sz="2000" dirty="0" smtClean="0"/>
              <a:t>	</a:t>
            </a:r>
            <a:r>
              <a:rPr lang="fr-FR" sz="2000" b="1" dirty="0" smtClean="0">
                <a:solidFill>
                  <a:srgbClr val="FF0000"/>
                </a:solidFill>
              </a:rPr>
              <a:t>C.</a:t>
            </a:r>
            <a:r>
              <a:rPr lang="fr-FR" sz="2000" dirty="0" smtClean="0">
                <a:solidFill>
                  <a:srgbClr val="FF0000"/>
                </a:solidFill>
              </a:rPr>
              <a:t> l’éditorial qui présente un dossier thématique important.</a:t>
            </a:r>
            <a:endParaRPr lang="ru-RU" sz="2000" dirty="0" smtClean="0">
              <a:solidFill>
                <a:srgbClr val="FF0000"/>
              </a:solidFill>
            </a:endParaRPr>
          </a:p>
          <a:p>
            <a:pPr>
              <a:spcBef>
                <a:spcPts val="600"/>
              </a:spcBef>
            </a:pPr>
            <a:r>
              <a:rPr lang="fr-FR" sz="2000" dirty="0" smtClean="0"/>
              <a:t>	</a:t>
            </a:r>
            <a:r>
              <a:rPr lang="fr-FR" sz="2000" b="1" dirty="0" smtClean="0"/>
              <a:t>D.</a:t>
            </a:r>
            <a:r>
              <a:rPr lang="fr-FR" sz="2000" dirty="0" smtClean="0"/>
              <a:t> le document informatif de la rubrique « Actu ». </a:t>
            </a:r>
            <a:endParaRPr lang="ru-RU" sz="2000" dirty="0" smtClean="0"/>
          </a:p>
          <a:p>
            <a:pPr>
              <a:spcBef>
                <a:spcPts val="600"/>
              </a:spcBef>
            </a:pPr>
            <a:endParaRPr lang="ru-RU" sz="2000" dirty="0" smtClean="0"/>
          </a:p>
          <a:p>
            <a:pPr>
              <a:spcBef>
                <a:spcPts val="600"/>
              </a:spcBef>
            </a:pPr>
            <a:endParaRPr lang="ru-RU"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179388" y="188913"/>
            <a:ext cx="8785225" cy="2708434"/>
          </a:xfrm>
          <a:prstGeom prst="rect">
            <a:avLst/>
          </a:prstGeom>
          <a:noFill/>
          <a:ln w="9525">
            <a:noFill/>
            <a:miter lim="800000"/>
            <a:headEnd/>
            <a:tailEnd/>
          </a:ln>
        </p:spPr>
        <p:txBody>
          <a:bodyPr anchor="ctr">
            <a:spAutoFit/>
          </a:bodyPr>
          <a:lstStyle/>
          <a:p>
            <a:r>
              <a:rPr lang="fr-FR" sz="2000" b="1" dirty="0" smtClean="0"/>
              <a:t>1.</a:t>
            </a:r>
            <a:r>
              <a:rPr lang="fr-FR" sz="2000" dirty="0" smtClean="0"/>
              <a:t> </a:t>
            </a:r>
            <a:r>
              <a:rPr lang="fr-FR" sz="2000" i="1" dirty="0" smtClean="0"/>
              <a:t>Le texte</a:t>
            </a:r>
            <a:r>
              <a:rPr lang="fr-FR" sz="2000" b="1" i="1" dirty="0" smtClean="0"/>
              <a:t> </a:t>
            </a:r>
            <a:r>
              <a:rPr lang="fr-FR" sz="2000" i="1" dirty="0" smtClean="0"/>
              <a:t>de François Glaise est</a:t>
            </a:r>
            <a:r>
              <a:rPr lang="fr-FR" sz="2000" dirty="0" smtClean="0"/>
              <a:t>				1 point</a:t>
            </a:r>
            <a:endParaRPr lang="ru-RU" sz="2000" dirty="0" smtClean="0"/>
          </a:p>
          <a:p>
            <a:pPr>
              <a:spcBef>
                <a:spcPts val="600"/>
              </a:spcBef>
            </a:pPr>
            <a:r>
              <a:rPr lang="fr-FR" sz="2000" dirty="0" smtClean="0"/>
              <a:t>	</a:t>
            </a:r>
            <a:r>
              <a:rPr lang="fr-FR" sz="2000" b="1" dirty="0" smtClean="0"/>
              <a:t>A.</a:t>
            </a:r>
            <a:r>
              <a:rPr lang="fr-FR" sz="2000" dirty="0" smtClean="0"/>
              <a:t> le document-annonce de </a:t>
            </a:r>
            <a:r>
              <a:rPr lang="fr-FR" sz="2000" dirty="0" smtClean="0">
                <a:solidFill>
                  <a:srgbClr val="0070C0"/>
                </a:solidFill>
              </a:rPr>
              <a:t>la rubrique « Planète collège ». </a:t>
            </a:r>
            <a:endParaRPr lang="ru-RU" sz="2000" dirty="0" smtClean="0">
              <a:solidFill>
                <a:srgbClr val="0070C0"/>
              </a:solidFill>
            </a:endParaRPr>
          </a:p>
          <a:p>
            <a:pPr>
              <a:spcBef>
                <a:spcPts val="600"/>
              </a:spcBef>
            </a:pPr>
            <a:r>
              <a:rPr lang="fr-FR" sz="2000" dirty="0" smtClean="0"/>
              <a:t>	</a:t>
            </a:r>
            <a:r>
              <a:rPr lang="fr-FR" sz="2000" b="1" dirty="0" smtClean="0"/>
              <a:t>B.</a:t>
            </a:r>
            <a:r>
              <a:rPr lang="fr-FR" sz="2000" dirty="0" smtClean="0"/>
              <a:t> l’introduction qui est publié </a:t>
            </a:r>
            <a:r>
              <a:rPr lang="fr-FR" sz="2000" dirty="0" smtClean="0">
                <a:solidFill>
                  <a:srgbClr val="0070C0"/>
                </a:solidFill>
              </a:rPr>
              <a:t>au début du dossier</a:t>
            </a:r>
            <a:r>
              <a:rPr lang="fr-FR" sz="2000" dirty="0" smtClean="0"/>
              <a:t>. </a:t>
            </a:r>
            <a:endParaRPr lang="ru-RU" sz="2000" dirty="0" smtClean="0"/>
          </a:p>
          <a:p>
            <a:pPr>
              <a:spcBef>
                <a:spcPts val="600"/>
              </a:spcBef>
            </a:pPr>
            <a:r>
              <a:rPr lang="fr-FR" sz="2000" dirty="0" smtClean="0"/>
              <a:t>	</a:t>
            </a:r>
            <a:r>
              <a:rPr lang="fr-FR" sz="2000" b="1" dirty="0" smtClean="0">
                <a:solidFill>
                  <a:srgbClr val="FF0000"/>
                </a:solidFill>
              </a:rPr>
              <a:t>C.</a:t>
            </a:r>
            <a:r>
              <a:rPr lang="fr-FR" sz="2000" dirty="0" smtClean="0">
                <a:solidFill>
                  <a:srgbClr val="FF0000"/>
                </a:solidFill>
              </a:rPr>
              <a:t> l’éditorial qui présente un dossier thématique important.</a:t>
            </a:r>
            <a:endParaRPr lang="ru-RU" sz="2000" dirty="0" smtClean="0">
              <a:solidFill>
                <a:srgbClr val="FF0000"/>
              </a:solidFill>
            </a:endParaRPr>
          </a:p>
          <a:p>
            <a:pPr>
              <a:spcBef>
                <a:spcPts val="600"/>
              </a:spcBef>
            </a:pPr>
            <a:r>
              <a:rPr lang="fr-FR" sz="2000" dirty="0" smtClean="0"/>
              <a:t>	</a:t>
            </a:r>
            <a:r>
              <a:rPr lang="fr-FR" sz="2000" b="1" dirty="0" smtClean="0"/>
              <a:t>D.</a:t>
            </a:r>
            <a:r>
              <a:rPr lang="fr-FR" sz="2000" dirty="0" smtClean="0"/>
              <a:t> le document informatif de </a:t>
            </a:r>
            <a:r>
              <a:rPr lang="fr-FR" sz="2000" dirty="0" smtClean="0">
                <a:solidFill>
                  <a:srgbClr val="0070C0"/>
                </a:solidFill>
              </a:rPr>
              <a:t>la rubrique « Actu </a:t>
            </a:r>
            <a:r>
              <a:rPr lang="fr-FR" sz="2000" dirty="0" smtClean="0"/>
              <a:t>». </a:t>
            </a:r>
            <a:endParaRPr lang="ru-RU" sz="2000" dirty="0" smtClean="0"/>
          </a:p>
          <a:p>
            <a:pPr>
              <a:spcBef>
                <a:spcPts val="600"/>
              </a:spcBef>
            </a:pPr>
            <a:endParaRPr lang="ru-RU" sz="2000" dirty="0" smtClean="0"/>
          </a:p>
          <a:p>
            <a:pPr>
              <a:spcBef>
                <a:spcPts val="600"/>
              </a:spcBef>
            </a:pPr>
            <a:endParaRPr lang="ru-RU"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p:cNvSpPr txBox="1">
            <a:spLocks noChangeArrowheads="1"/>
          </p:cNvSpPr>
          <p:nvPr/>
        </p:nvSpPr>
        <p:spPr bwMode="auto">
          <a:xfrm>
            <a:off x="179388" y="0"/>
            <a:ext cx="8964612" cy="5693866"/>
          </a:xfrm>
          <a:prstGeom prst="rect">
            <a:avLst/>
          </a:prstGeom>
          <a:noFill/>
          <a:ln w="9525">
            <a:noFill/>
            <a:miter lim="800000"/>
            <a:headEnd/>
            <a:tailEnd/>
          </a:ln>
        </p:spPr>
        <p:txBody>
          <a:bodyPr>
            <a:spAutoFit/>
          </a:bodyPr>
          <a:lstStyle/>
          <a:p>
            <a:pPr>
              <a:spcAft>
                <a:spcPts val="600"/>
              </a:spcAft>
            </a:pPr>
            <a:r>
              <a:rPr lang="fr-FR" sz="2400" b="1" dirty="0" smtClean="0"/>
              <a:t>Vu, mais pas cru!</a:t>
            </a:r>
            <a:endParaRPr lang="ru-RU" sz="2400" dirty="0" smtClean="0"/>
          </a:p>
          <a:p>
            <a:pPr>
              <a:lnSpc>
                <a:spcPct val="125000"/>
              </a:lnSpc>
            </a:pPr>
            <a:r>
              <a:rPr lang="fr-FR" sz="2000" dirty="0" smtClean="0"/>
              <a:t>Connais-tu cette célèbre devise d'un grand magazine : "Le poids des mots, </a:t>
            </a:r>
            <a:r>
              <a:rPr lang="fr-FR" sz="2000" dirty="0" smtClean="0">
                <a:solidFill>
                  <a:srgbClr val="9933FF"/>
                </a:solidFill>
              </a:rPr>
              <a:t>le choc des photos</a:t>
            </a:r>
            <a:r>
              <a:rPr lang="fr-FR" sz="2000" dirty="0" smtClean="0"/>
              <a:t>"? Elle résume bien le travail d'une grande partie de la presse, dont Okapi : pour comprendre, le texte des articles est essentiel; mais pour attirer l'attention, donner l'envie de lire, rien ne remplace </a:t>
            </a:r>
            <a:r>
              <a:rPr lang="fr-FR" sz="2000" dirty="0" smtClean="0">
                <a:solidFill>
                  <a:srgbClr val="9933FF"/>
                </a:solidFill>
              </a:rPr>
              <a:t>la puissance des images, et notamment des photos</a:t>
            </a:r>
            <a:r>
              <a:rPr lang="fr-FR" sz="2000" dirty="0" smtClean="0"/>
              <a:t>. À l'occasion de la prochaine Semaine de la presse et des médias dans l'école Okapi t'invite à découvrir </a:t>
            </a:r>
            <a:r>
              <a:rPr lang="fr-FR" sz="2000" dirty="0" smtClean="0">
                <a:solidFill>
                  <a:srgbClr val="9933FF"/>
                </a:solidFill>
              </a:rPr>
              <a:t>comment naissent ces images "choc". </a:t>
            </a:r>
            <a:r>
              <a:rPr lang="fr-FR" sz="2000" dirty="0" smtClean="0"/>
              <a:t>Mais aussi de quelle manière elles sont arrangées, retouchées, parfois déformées, voire carrément détournées! Avec les technologies numériques, la retouche est aujourd'hui à la portée du premier bricoleur venu, </a:t>
            </a:r>
            <a:r>
              <a:rPr lang="fr-FR" sz="2000" dirty="0" smtClean="0">
                <a:solidFill>
                  <a:srgbClr val="FF0000"/>
                </a:solidFill>
              </a:rPr>
              <a:t>comme va te le prouver notre dossier (pp. 10-16). </a:t>
            </a:r>
            <a:r>
              <a:rPr lang="fr-FR" sz="2000" dirty="0" smtClean="0"/>
              <a:t>Dans une société où "l'image fait foi", il devient difficile, mais plus que jamais indispensable, de distinguer le vrai du faux! (156 mots)</a:t>
            </a:r>
            <a:endParaRPr lang="ru-RU" sz="2000" dirty="0" smtClean="0"/>
          </a:p>
          <a:p>
            <a:pPr algn="r">
              <a:lnSpc>
                <a:spcPct val="125000"/>
              </a:lnSpc>
              <a:spcBef>
                <a:spcPts val="600"/>
              </a:spcBef>
            </a:pPr>
            <a:r>
              <a:rPr lang="fr-FR" sz="2000" dirty="0" smtClean="0">
                <a:solidFill>
                  <a:srgbClr val="FF0000"/>
                </a:solidFill>
              </a:rPr>
              <a:t>François Glaise, rédacteur en chef. Okapi N° 909, 1</a:t>
            </a:r>
            <a:r>
              <a:rPr lang="fr-FR" sz="2000" baseline="30000" dirty="0" smtClean="0">
                <a:solidFill>
                  <a:srgbClr val="FF0000"/>
                </a:solidFill>
              </a:rPr>
              <a:t>er</a:t>
            </a:r>
            <a:r>
              <a:rPr lang="fr-FR" sz="2000" dirty="0" smtClean="0">
                <a:solidFill>
                  <a:srgbClr val="FF0000"/>
                </a:solidFill>
              </a:rPr>
              <a:t> mars 2011. </a:t>
            </a:r>
            <a:endParaRPr lang="ru-RU" sz="2000"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42844" y="285728"/>
            <a:ext cx="8785225" cy="2554545"/>
          </a:xfrm>
          <a:prstGeom prst="rect">
            <a:avLst/>
          </a:prstGeom>
          <a:noFill/>
          <a:ln w="9525">
            <a:noFill/>
            <a:miter lim="800000"/>
            <a:headEnd/>
            <a:tailEnd/>
          </a:ln>
        </p:spPr>
        <p:txBody>
          <a:bodyPr anchor="ctr">
            <a:spAutoFit/>
          </a:bodyPr>
          <a:lstStyle/>
          <a:p>
            <a:r>
              <a:rPr lang="fr-FR" sz="2000" b="1" dirty="0" smtClean="0"/>
              <a:t>2.</a:t>
            </a:r>
            <a:r>
              <a:rPr lang="fr-FR" sz="2000" dirty="0" smtClean="0"/>
              <a:t> </a:t>
            </a:r>
            <a:r>
              <a:rPr lang="fr-FR" sz="2000" i="1" dirty="0" smtClean="0"/>
              <a:t>Justifiez votre réponse à la question 1 en 10-25 mots.</a:t>
            </a:r>
            <a:r>
              <a:rPr lang="fr-FR" sz="2000" dirty="0" smtClean="0"/>
              <a:t> </a:t>
            </a:r>
            <a:endParaRPr lang="ru-RU" sz="2000" dirty="0" smtClean="0"/>
          </a:p>
          <a:p>
            <a:r>
              <a:rPr lang="fr-FR" sz="2000" b="1" dirty="0" smtClean="0"/>
              <a:t>Attention </a:t>
            </a:r>
            <a:r>
              <a:rPr lang="fr-FR" sz="2000" dirty="0" smtClean="0"/>
              <a:t>: Toute reprise intégrale de phrases ou de fragments de phrase de 5 mots ou plus figurant dans le texte n'est pas acceptée et sera pénalisée. Mais il est évidemment possible de reprendre des mots ou des expressions clés.</a:t>
            </a:r>
            <a:r>
              <a:rPr lang="ru-RU" sz="2000" dirty="0" smtClean="0"/>
              <a:t>									</a:t>
            </a:r>
            <a:r>
              <a:rPr lang="fr-FR" sz="2000" dirty="0" smtClean="0"/>
              <a:t>2 points (1point – contenu, 1point – correction linguistique)</a:t>
            </a:r>
            <a:endParaRPr lang="ru-RU" sz="2000" dirty="0" smtClean="0"/>
          </a:p>
          <a:p>
            <a:endParaRPr lang="ru-RU" sz="2000" dirty="0" smtClean="0"/>
          </a:p>
          <a:p>
            <a:endParaRPr lang="ru-RU" sz="20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2001</TotalTime>
  <Words>3734</Words>
  <Application>Microsoft Office PowerPoint</Application>
  <PresentationFormat>Экран (4:3)</PresentationFormat>
  <Paragraphs>264</Paragraphs>
  <Slides>38</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38</vt:i4>
      </vt:variant>
    </vt:vector>
  </HeadingPairs>
  <TitlesOfParts>
    <vt:vector size="39" baseType="lpstr">
      <vt:lpstr>Оформление по умолчанию</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vector>
  </TitlesOfParts>
  <Company>CLF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Tanya</dc:creator>
  <cp:lastModifiedBy>ADMIN</cp:lastModifiedBy>
  <cp:revision>121</cp:revision>
  <dcterms:created xsi:type="dcterms:W3CDTF">2013-01-24T18:12:41Z</dcterms:created>
  <dcterms:modified xsi:type="dcterms:W3CDTF">2016-02-26T11:12:53Z</dcterms:modified>
</cp:coreProperties>
</file>