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307" r:id="rId2"/>
    <p:sldId id="310" r:id="rId3"/>
    <p:sldId id="427" r:id="rId4"/>
    <p:sldId id="429" r:id="rId5"/>
    <p:sldId id="430" r:id="rId6"/>
    <p:sldId id="431" r:id="rId7"/>
    <p:sldId id="432" r:id="rId8"/>
    <p:sldId id="434" r:id="rId9"/>
    <p:sldId id="435" r:id="rId10"/>
    <p:sldId id="436" r:id="rId11"/>
    <p:sldId id="437" r:id="rId12"/>
    <p:sldId id="444" r:id="rId13"/>
    <p:sldId id="433" r:id="rId14"/>
    <p:sldId id="440" r:id="rId15"/>
    <p:sldId id="441" r:id="rId16"/>
    <p:sldId id="442" r:id="rId17"/>
    <p:sldId id="443" r:id="rId18"/>
    <p:sldId id="415" r:id="rId19"/>
    <p:sldId id="326" r:id="rId20"/>
    <p:sldId id="445" r:id="rId21"/>
    <p:sldId id="323" r:id="rId22"/>
    <p:sldId id="324" r:id="rId23"/>
    <p:sldId id="446" r:id="rId24"/>
    <p:sldId id="419" r:id="rId25"/>
    <p:sldId id="327" r:id="rId26"/>
    <p:sldId id="418" r:id="rId27"/>
    <p:sldId id="420" r:id="rId28"/>
    <p:sldId id="329" r:id="rId29"/>
    <p:sldId id="422" r:id="rId30"/>
    <p:sldId id="423" r:id="rId31"/>
    <p:sldId id="424" r:id="rId32"/>
    <p:sldId id="330" r:id="rId33"/>
    <p:sldId id="447" r:id="rId34"/>
    <p:sldId id="448" r:id="rId35"/>
    <p:sldId id="340" r:id="rId3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BA0FE"/>
    <a:srgbClr val="9933FF"/>
    <a:srgbClr val="FF00FF"/>
    <a:srgbClr val="9900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42" autoAdjust="0"/>
    <p:restoredTop sz="88578" autoAdjust="0"/>
  </p:normalViewPr>
  <p:slideViewPr>
    <p:cSldViewPr>
      <p:cViewPr varScale="1">
        <p:scale>
          <a:sx n="93" d="100"/>
          <a:sy n="93" d="100"/>
        </p:scale>
        <p:origin x="-42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D507D16C-0142-4EBE-8EB7-1A4DE81A7E38}" type="datetimeFigureOut">
              <a:rPr lang="ru-RU"/>
              <a:pPr>
                <a:defRPr/>
              </a:pPr>
              <a:t>26.02.2016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18D20ECB-A20E-4960-9901-9D1B9E44EDCA}"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Образ слайда 1"/>
          <p:cNvSpPr>
            <a:spLocks noGrp="1" noRot="1" noChangeAspect="1" noTextEdit="1"/>
          </p:cNvSpPr>
          <p:nvPr>
            <p:ph type="sldImg"/>
          </p:nvPr>
        </p:nvSpPr>
        <p:spPr bwMode="auto">
          <a:noFill/>
          <a:ln>
            <a:solidFill>
              <a:srgbClr val="000000"/>
            </a:solidFill>
            <a:miter lim="800000"/>
            <a:headEnd/>
            <a:tailEnd/>
          </a:ln>
        </p:spPr>
      </p:sp>
      <p:sp>
        <p:nvSpPr>
          <p:cNvPr id="31747"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
        <p:nvSpPr>
          <p:cNvPr id="31748"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1ADEF2-E6B2-4926-A2A5-146D5EB7FEA2}" type="slidenum">
              <a:rPr lang="ru-RU" smtClean="0"/>
              <a:pPr/>
              <a:t>27</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C22800B-7E69-4EC9-8C78-534DFAD02EFE}"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E11EFE3-ED26-43F7-B47D-5103835DCD1F}"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43F7A2CF-633B-4FFB-9A78-14182FFE9C24}"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7FE53E4-888E-45AF-8EEA-70E3335609CF}"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6BA52D4-178F-4486-83CF-DE372AA884C6}"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CF5AD0BD-9809-4427-93B8-77377DE368B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9CC3420C-8273-4B63-B6AD-79B3329AC832}"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FB3C8F56-68E9-493B-BDD4-1E8272686456}"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55A0A294-CBA6-4DC5-BB8D-9BBDBD2D98F7}"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AC6D12AB-4DF7-460D-8767-8379F43AB79D}"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52BAD3F2-407D-45C7-921E-F38CE89D6C0D}"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8B988104-89D1-4DD5-950C-B21EB30C1AC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AutoShape 5" descr="i?id=50347012-00-72&amp;n=21"/>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ru-RU"/>
          </a:p>
        </p:txBody>
      </p:sp>
      <p:pic>
        <p:nvPicPr>
          <p:cNvPr id="2051" name="Picture 6" descr="лого олимп"/>
          <p:cNvPicPr>
            <a:picLocks noChangeAspect="1" noChangeArrowheads="1"/>
          </p:cNvPicPr>
          <p:nvPr/>
        </p:nvPicPr>
        <p:blipFill>
          <a:blip r:embed="rId2"/>
          <a:srcRect/>
          <a:stretch>
            <a:fillRect/>
          </a:stretch>
        </p:blipFill>
        <p:spPr bwMode="auto">
          <a:xfrm>
            <a:off x="1979613" y="333375"/>
            <a:ext cx="5327650" cy="3833813"/>
          </a:xfrm>
          <a:prstGeom prst="rect">
            <a:avLst/>
          </a:prstGeom>
          <a:noFill/>
          <a:ln w="9525">
            <a:noFill/>
            <a:miter lim="800000"/>
            <a:headEnd/>
            <a:tailEnd/>
          </a:ln>
        </p:spPr>
      </p:pic>
      <p:sp>
        <p:nvSpPr>
          <p:cNvPr id="2052" name="Rectangle 7"/>
          <p:cNvSpPr>
            <a:spLocks noChangeArrowheads="1"/>
          </p:cNvSpPr>
          <p:nvPr/>
        </p:nvSpPr>
        <p:spPr bwMode="auto">
          <a:xfrm>
            <a:off x="323850" y="4652963"/>
            <a:ext cx="8569325" cy="1938992"/>
          </a:xfrm>
          <a:prstGeom prst="rect">
            <a:avLst/>
          </a:prstGeom>
          <a:noFill/>
          <a:ln w="9525">
            <a:noFill/>
            <a:miter lim="800000"/>
            <a:headEnd/>
            <a:tailEnd/>
          </a:ln>
        </p:spPr>
        <p:txBody>
          <a:bodyPr>
            <a:spAutoFit/>
          </a:bodyPr>
          <a:lstStyle/>
          <a:p>
            <a:pPr algn="ctr"/>
            <a:r>
              <a:rPr lang="ru-RU" sz="2400" b="1" dirty="0">
                <a:solidFill>
                  <a:schemeClr val="accent2"/>
                </a:solidFill>
              </a:rPr>
              <a:t>Всероссийская олимпиада школьников </a:t>
            </a:r>
          </a:p>
          <a:p>
            <a:pPr algn="ctr"/>
            <a:r>
              <a:rPr lang="ru-RU" sz="2400" b="1" dirty="0">
                <a:solidFill>
                  <a:schemeClr val="accent2"/>
                </a:solidFill>
              </a:rPr>
              <a:t>по французскому языку для учащихся 9-11 классов</a:t>
            </a:r>
          </a:p>
          <a:p>
            <a:pPr algn="ctr"/>
            <a:endParaRPr lang="ru-RU" sz="2400" b="1" dirty="0">
              <a:solidFill>
                <a:schemeClr val="accent2"/>
              </a:solidFill>
            </a:endParaRPr>
          </a:p>
          <a:p>
            <a:pPr algn="ctr"/>
            <a:r>
              <a:rPr lang="ru-RU" sz="2400" b="1" dirty="0">
                <a:solidFill>
                  <a:schemeClr val="accent2"/>
                </a:solidFill>
              </a:rPr>
              <a:t>Региональный этап. Уровень сложности В2.</a:t>
            </a:r>
          </a:p>
          <a:p>
            <a:pPr algn="ctr"/>
            <a:r>
              <a:rPr lang="ru-RU" sz="2400" b="1" dirty="0" smtClean="0">
                <a:solidFill>
                  <a:schemeClr val="accent2"/>
                </a:solidFill>
              </a:rPr>
              <a:t>13-14 </a:t>
            </a:r>
            <a:r>
              <a:rPr lang="ru-RU" sz="2400" b="1" dirty="0">
                <a:solidFill>
                  <a:schemeClr val="accent2"/>
                </a:solidFill>
              </a:rPr>
              <a:t>января </a:t>
            </a:r>
            <a:r>
              <a:rPr lang="ru-RU" sz="2400" b="1" dirty="0" smtClean="0">
                <a:solidFill>
                  <a:schemeClr val="accent2"/>
                </a:solidFill>
              </a:rPr>
              <a:t>2016 </a:t>
            </a:r>
            <a:r>
              <a:rPr lang="ru-RU" sz="2400" b="1" dirty="0">
                <a:solidFill>
                  <a:schemeClr val="accent2"/>
                </a:solidFill>
              </a:rPr>
              <a:t>года</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a:srcRect/>
          <a:stretch>
            <a:fillRect/>
          </a:stretch>
        </p:blipFill>
        <p:spPr bwMode="auto">
          <a:xfrm>
            <a:off x="1285852" y="714356"/>
            <a:ext cx="7215238" cy="4429156"/>
          </a:xfrm>
          <a:prstGeom prst="rect">
            <a:avLst/>
          </a:prstGeom>
          <a:noFill/>
          <a:ln w="3175">
            <a:solidFill>
              <a:schemeClr val="tx1"/>
            </a:solid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a:srcRect/>
          <a:stretch>
            <a:fillRect/>
          </a:stretch>
        </p:blipFill>
        <p:spPr bwMode="auto">
          <a:xfrm>
            <a:off x="857224" y="714356"/>
            <a:ext cx="7572428" cy="4929222"/>
          </a:xfrm>
          <a:prstGeom prst="rect">
            <a:avLst/>
          </a:prstGeom>
          <a:noFill/>
          <a:ln w="3175">
            <a:solidFill>
              <a:schemeClr val="tx1"/>
            </a:solid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250825" y="260350"/>
            <a:ext cx="8642350" cy="5909310"/>
          </a:xfrm>
          <a:prstGeom prst="rect">
            <a:avLst/>
          </a:prstGeom>
          <a:noFill/>
          <a:ln w="9525">
            <a:noFill/>
            <a:miter lim="800000"/>
            <a:headEnd/>
            <a:tailEnd/>
          </a:ln>
        </p:spPr>
        <p:txBody>
          <a:bodyPr>
            <a:spAutoFit/>
          </a:bodyPr>
          <a:lstStyle/>
          <a:p>
            <a:pPr algn="ctr">
              <a:defRPr/>
            </a:pPr>
            <a:r>
              <a:rPr lang="ru-RU" sz="2400" b="1" cap="small" dirty="0" smtClean="0"/>
              <a:t>Алгоритм работы </a:t>
            </a:r>
            <a:endParaRPr lang="fr-FR" sz="2400" b="1" cap="small" dirty="0" smtClean="0"/>
          </a:p>
          <a:p>
            <a:pPr algn="ctr">
              <a:defRPr/>
            </a:pPr>
            <a:endParaRPr lang="ru-RU" sz="2400" b="1" dirty="0" smtClean="0"/>
          </a:p>
          <a:p>
            <a:pPr marL="457200" indent="-457200">
              <a:defRPr/>
            </a:pPr>
            <a:r>
              <a:rPr lang="fr-FR" sz="2400" dirty="0" smtClean="0"/>
              <a:t>Lire attentivement </a:t>
            </a:r>
            <a:r>
              <a:rPr lang="fr-FR" sz="2400" b="1" dirty="0" smtClean="0"/>
              <a:t>Situation</a:t>
            </a:r>
            <a:r>
              <a:rPr lang="fr-FR" sz="2400" b="1" i="1" dirty="0" smtClean="0"/>
              <a:t> </a:t>
            </a:r>
            <a:r>
              <a:rPr lang="fr-FR" sz="2400" dirty="0" smtClean="0"/>
              <a:t>et</a:t>
            </a:r>
            <a:r>
              <a:rPr lang="fr-FR" sz="2400" b="1" i="1" dirty="0" smtClean="0"/>
              <a:t> </a:t>
            </a:r>
            <a:r>
              <a:rPr lang="fr-FR" sz="2400" b="1" dirty="0" smtClean="0"/>
              <a:t>Consignes d’écriture, </a:t>
            </a:r>
            <a:r>
              <a:rPr lang="fr-FR" sz="2400" dirty="0" smtClean="0"/>
              <a:t>répondre à la question </a:t>
            </a:r>
            <a:r>
              <a:rPr lang="fr-FR" sz="2400" dirty="0" smtClean="0">
                <a:solidFill>
                  <a:srgbClr val="FF0000"/>
                </a:solidFill>
              </a:rPr>
              <a:t>« qu’est-ce que je fais? »</a:t>
            </a:r>
          </a:p>
          <a:p>
            <a:pPr marL="457200" indent="-457200">
              <a:defRPr/>
            </a:pPr>
            <a:endParaRPr lang="fr-FR" sz="2400" dirty="0" smtClean="0">
              <a:solidFill>
                <a:srgbClr val="FF0000"/>
              </a:solidFill>
            </a:endParaRPr>
          </a:p>
          <a:p>
            <a:pPr>
              <a:spcBef>
                <a:spcPct val="25000"/>
              </a:spcBef>
            </a:pPr>
            <a:r>
              <a:rPr lang="fr-FR" sz="2400" b="1" dirty="0" smtClean="0"/>
              <a:t>- Je rédige un chapitre sur le baccalauréta français. </a:t>
            </a:r>
          </a:p>
          <a:p>
            <a:pPr>
              <a:spcBef>
                <a:spcPct val="25000"/>
              </a:spcBef>
            </a:pPr>
            <a:r>
              <a:rPr lang="fr-FR" sz="2400" b="1" dirty="0" smtClean="0"/>
              <a:t>- Je structure mon texte: introduction, paragraphes, conclusion.</a:t>
            </a:r>
          </a:p>
          <a:p>
            <a:pPr>
              <a:spcBef>
                <a:spcPct val="25000"/>
              </a:spcBef>
            </a:pPr>
            <a:r>
              <a:rPr lang="fr-FR" sz="2400" b="1" dirty="0" smtClean="0"/>
              <a:t>- J’écris à la première/troisième personne.</a:t>
            </a:r>
          </a:p>
          <a:p>
            <a:pPr>
              <a:spcBef>
                <a:spcPct val="25000"/>
              </a:spcBef>
            </a:pPr>
            <a:r>
              <a:rPr lang="fr-FR" sz="2400" b="1" dirty="0" smtClean="0"/>
              <a:t>- J’explique, compare et donne des exemples.</a:t>
            </a:r>
          </a:p>
          <a:p>
            <a:pPr>
              <a:spcBef>
                <a:spcPct val="25000"/>
              </a:spcBef>
            </a:pPr>
            <a:r>
              <a:rPr lang="fr-FR" sz="2400" b="1" dirty="0" smtClean="0"/>
              <a:t>- Je présente des éléments de polémique soit sur le bac français, soit sur l’EEU russe.</a:t>
            </a:r>
          </a:p>
          <a:p>
            <a:pPr>
              <a:spcBef>
                <a:spcPct val="25000"/>
              </a:spcBef>
            </a:pPr>
            <a:r>
              <a:rPr lang="fr-FR" sz="2400" b="1" dirty="0" smtClean="0"/>
              <a:t>- Je donne un titre (3-10 mots) à mon texte. </a:t>
            </a:r>
          </a:p>
          <a:p>
            <a:pPr>
              <a:spcBef>
                <a:spcPct val="25000"/>
              </a:spcBef>
            </a:pPr>
            <a:r>
              <a:rPr lang="fr-FR" sz="2400" b="1" dirty="0" smtClean="0"/>
              <a:t>- Je rédige un texte de 190 </a:t>
            </a:r>
            <a:r>
              <a:rPr lang="fr-FR" sz="2400" b="1" dirty="0" smtClean="0">
                <a:sym typeface="Symbol" pitchFamily="18" charset="2"/>
              </a:rPr>
              <a:t></a:t>
            </a:r>
            <a:r>
              <a:rPr lang="fr-FR" sz="2400" b="1" dirty="0" smtClean="0"/>
              <a:t> 10% mots.</a:t>
            </a:r>
            <a:endParaRPr lang="ru-RU" sz="2400" b="1"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250825" y="260350"/>
            <a:ext cx="8642350" cy="830997"/>
          </a:xfrm>
          <a:prstGeom prst="rect">
            <a:avLst/>
          </a:prstGeom>
          <a:noFill/>
          <a:ln w="9525">
            <a:noFill/>
            <a:miter lim="800000"/>
            <a:headEnd/>
            <a:tailEnd/>
          </a:ln>
        </p:spPr>
        <p:txBody>
          <a:bodyPr>
            <a:spAutoFit/>
          </a:bodyPr>
          <a:lstStyle/>
          <a:p>
            <a:pPr lvl="0"/>
            <a:endParaRPr lang="ru-RU" sz="2400" b="1" dirty="0" smtClean="0"/>
          </a:p>
          <a:p>
            <a:endParaRPr lang="fr-FR" sz="2400" b="1" dirty="0"/>
          </a:p>
        </p:txBody>
      </p:sp>
      <p:sp>
        <p:nvSpPr>
          <p:cNvPr id="4" name="Прямоугольник 3"/>
          <p:cNvSpPr/>
          <p:nvPr/>
        </p:nvSpPr>
        <p:spPr>
          <a:xfrm>
            <a:off x="285720" y="214290"/>
            <a:ext cx="8429684" cy="6186309"/>
          </a:xfrm>
          <a:prstGeom prst="rect">
            <a:avLst/>
          </a:prstGeom>
        </p:spPr>
        <p:txBody>
          <a:bodyPr wrap="square">
            <a:spAutoFit/>
          </a:bodyPr>
          <a:lstStyle/>
          <a:p>
            <a:pPr lvl="0" algn="just"/>
            <a:r>
              <a:rPr lang="fr-FR" sz="2400" b="1" dirty="0" smtClean="0">
                <a:solidFill>
                  <a:srgbClr val="000000"/>
                </a:solidFill>
                <a:latin typeface="Times New Roman" pitchFamily="18" charset="0"/>
                <a:ea typeface="Calibri" pitchFamily="34" charset="0"/>
                <a:cs typeface="Times New Roman" pitchFamily="18" charset="0"/>
              </a:rPr>
              <a:t>Erreurs essentielles</a:t>
            </a:r>
          </a:p>
          <a:p>
            <a:pPr lvl="0" algn="just"/>
            <a:endParaRPr lang="fr-FR" sz="2000" b="1" dirty="0" smtClean="0">
              <a:solidFill>
                <a:srgbClr val="000000"/>
              </a:solidFill>
              <a:latin typeface="Times New Roman" pitchFamily="18" charset="0"/>
              <a:ea typeface="Calibri" pitchFamily="34" charset="0"/>
              <a:cs typeface="Times New Roman" pitchFamily="18" charset="0"/>
            </a:endParaRPr>
          </a:p>
          <a:p>
            <a:pPr lvl="0">
              <a:spcAft>
                <a:spcPts val="600"/>
              </a:spcAft>
              <a:buFont typeface="Arial" pitchFamily="34" charset="0"/>
              <a:buChar char="•"/>
            </a:pPr>
            <a:r>
              <a:rPr lang="ru-RU" sz="2400" dirty="0" smtClean="0">
                <a:latin typeface="Times New Roman" pitchFamily="18" charset="0"/>
                <a:cs typeface="Times New Roman" pitchFamily="18" charset="0"/>
              </a:rPr>
              <a:t> </a:t>
            </a:r>
            <a:r>
              <a:rPr lang="fr-FR" sz="2400" dirty="0" smtClean="0">
                <a:latin typeface="Times New Roman" pitchFamily="18" charset="0"/>
                <a:cs typeface="Times New Roman" pitchFamily="18" charset="0"/>
              </a:rPr>
              <a:t>le chapitre :</a:t>
            </a:r>
            <a:endParaRPr lang="ru-RU" sz="2400" dirty="0" smtClean="0">
              <a:latin typeface="Times New Roman" pitchFamily="18" charset="0"/>
              <a:cs typeface="Times New Roman" pitchFamily="18" charset="0"/>
            </a:endParaRPr>
          </a:p>
          <a:p>
            <a:pPr lvl="1">
              <a:spcAft>
                <a:spcPts val="600"/>
              </a:spcAft>
              <a:buFont typeface="Wingdings" pitchFamily="2" charset="2"/>
              <a:buChar char="ü"/>
            </a:pPr>
            <a:r>
              <a:rPr lang="fr-FR" sz="2400" dirty="0" smtClean="0">
                <a:latin typeface="Times New Roman" pitchFamily="18" charset="0"/>
                <a:cs typeface="Times New Roman" pitchFamily="18" charset="0"/>
              </a:rPr>
              <a:t>exposez des faits, des dates, des chiffres,+ </a:t>
            </a:r>
            <a:endParaRPr lang="ru-RU" sz="2400" dirty="0" smtClean="0">
              <a:latin typeface="Times New Roman" pitchFamily="18" charset="0"/>
              <a:cs typeface="Times New Roman" pitchFamily="18" charset="0"/>
            </a:endParaRPr>
          </a:p>
          <a:p>
            <a:pPr lvl="1">
              <a:spcAft>
                <a:spcPts val="600"/>
              </a:spcAft>
              <a:buFont typeface="Wingdings" pitchFamily="2" charset="2"/>
              <a:buChar char="ü"/>
            </a:pPr>
            <a:r>
              <a:rPr lang="fr-FR" sz="2400" dirty="0" smtClean="0">
                <a:solidFill>
                  <a:srgbClr val="FF0000"/>
                </a:solidFill>
                <a:latin typeface="Times New Roman" pitchFamily="18" charset="0"/>
                <a:cs typeface="Times New Roman" pitchFamily="18" charset="0"/>
              </a:rPr>
              <a:t>comparez les résultats du bac, éditions 2012, 2014 et 2015,</a:t>
            </a:r>
          </a:p>
          <a:p>
            <a:pPr marL="0" lvl="1">
              <a:spcAft>
                <a:spcPts val="600"/>
              </a:spcAft>
            </a:pPr>
            <a:r>
              <a:rPr lang="fr-FR" sz="2400" dirty="0" smtClean="0">
                <a:latin typeface="Times New Roman" pitchFamily="18" charset="0"/>
                <a:cs typeface="Times New Roman" pitchFamily="18" charset="0"/>
              </a:rPr>
              <a:t>Au lieu de comparer, vous avez verbalisé ce qui figurait dans les graphiques. </a:t>
            </a:r>
            <a:endParaRPr lang="ru-RU" sz="2400" dirty="0" smtClean="0">
              <a:latin typeface="Times New Roman" pitchFamily="18" charset="0"/>
              <a:cs typeface="Times New Roman" pitchFamily="18" charset="0"/>
            </a:endParaRPr>
          </a:p>
          <a:p>
            <a:pPr marL="0" lvl="1">
              <a:spcAft>
                <a:spcPts val="600"/>
              </a:spcAft>
            </a:pPr>
            <a:r>
              <a:rPr lang="fr-FR" sz="2400" dirty="0" smtClean="0">
                <a:latin typeface="Times New Roman" pitchFamily="18" charset="0"/>
                <a:cs typeface="Times New Roman" pitchFamily="18" charset="0"/>
              </a:rPr>
              <a:t>Total bac = réussite calculée pour les trois bacs </a:t>
            </a:r>
            <a:endParaRPr lang="ru-RU" sz="2400" dirty="0" smtClean="0">
              <a:latin typeface="Times New Roman" pitchFamily="18" charset="0"/>
              <a:cs typeface="Times New Roman" pitchFamily="18" charset="0"/>
            </a:endParaRPr>
          </a:p>
          <a:p>
            <a:pPr lvl="1">
              <a:spcAft>
                <a:spcPts val="600"/>
              </a:spcAft>
              <a:buFont typeface="Wingdings" pitchFamily="2" charset="2"/>
              <a:buChar char="ü"/>
            </a:pPr>
            <a:r>
              <a:rPr lang="fr-FR" sz="2400" dirty="0" smtClean="0">
                <a:solidFill>
                  <a:srgbClr val="FF0000"/>
                </a:solidFill>
                <a:latin typeface="Times New Roman" pitchFamily="18" charset="0"/>
                <a:cs typeface="Times New Roman" pitchFamily="18" charset="0"/>
              </a:rPr>
              <a:t>faites un bilan de votre réflexion,</a:t>
            </a:r>
          </a:p>
          <a:p>
            <a:pPr marL="0" lvl="1">
              <a:spcAft>
                <a:spcPts val="600"/>
              </a:spcAft>
            </a:pPr>
            <a:r>
              <a:rPr lang="fr-FR" sz="2400" dirty="0" smtClean="0">
                <a:latin typeface="Times New Roman" pitchFamily="18" charset="0"/>
                <a:cs typeface="Times New Roman" pitchFamily="18" charset="0"/>
              </a:rPr>
              <a:t>Une synthèse: tendance générale illustrée justement par </a:t>
            </a:r>
            <a:r>
              <a:rPr lang="fr-FR" sz="2400" i="1" dirty="0" smtClean="0">
                <a:latin typeface="Times New Roman" pitchFamily="18" charset="0"/>
                <a:cs typeface="Times New Roman" pitchFamily="18" charset="0"/>
              </a:rPr>
              <a:t>total bac</a:t>
            </a:r>
            <a:endParaRPr lang="ru-RU" sz="2400" i="1" dirty="0" smtClean="0">
              <a:latin typeface="Times New Roman" pitchFamily="18" charset="0"/>
              <a:cs typeface="Times New Roman" pitchFamily="18" charset="0"/>
            </a:endParaRPr>
          </a:p>
          <a:p>
            <a:pPr lvl="1">
              <a:spcAft>
                <a:spcPts val="600"/>
              </a:spcAft>
              <a:buFont typeface="Wingdings" pitchFamily="2" charset="2"/>
              <a:buChar char="ü"/>
            </a:pPr>
            <a:r>
              <a:rPr lang="fr-FR" sz="2400" dirty="0" smtClean="0">
                <a:solidFill>
                  <a:srgbClr val="FF0000"/>
                </a:solidFill>
                <a:latin typeface="Times New Roman" pitchFamily="18" charset="0"/>
                <a:cs typeface="Times New Roman" pitchFamily="18" charset="0"/>
              </a:rPr>
              <a:t>faites un élargissement en présentant (à votre choix) la polémique soit autour du baccalauréat, soit autour de notre examen d’état unifié (EEU) ; </a:t>
            </a:r>
          </a:p>
          <a:p>
            <a:pPr marL="0" lvl="1">
              <a:spcAft>
                <a:spcPts val="600"/>
              </a:spcAft>
            </a:pPr>
            <a:r>
              <a:rPr lang="fr-FR" sz="2400" dirty="0" smtClean="0">
                <a:latin typeface="Times New Roman" pitchFamily="18" charset="0"/>
                <a:cs typeface="Times New Roman" pitchFamily="18" charset="0"/>
              </a:rPr>
              <a:t>Absence complète ou information (répétition ou très pauvre et non confirmée) au lieu de polémique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250825" y="260350"/>
            <a:ext cx="8642350" cy="830997"/>
          </a:xfrm>
          <a:prstGeom prst="rect">
            <a:avLst/>
          </a:prstGeom>
          <a:noFill/>
          <a:ln w="9525">
            <a:noFill/>
            <a:miter lim="800000"/>
            <a:headEnd/>
            <a:tailEnd/>
          </a:ln>
        </p:spPr>
        <p:txBody>
          <a:bodyPr>
            <a:spAutoFit/>
          </a:bodyPr>
          <a:lstStyle/>
          <a:p>
            <a:pPr lvl="0"/>
            <a:endParaRPr lang="ru-RU" sz="2400" b="1" dirty="0" smtClean="0"/>
          </a:p>
          <a:p>
            <a:endParaRPr lang="fr-FR" sz="2400" b="1" dirty="0"/>
          </a:p>
        </p:txBody>
      </p:sp>
      <p:sp>
        <p:nvSpPr>
          <p:cNvPr id="4" name="Прямоугольник 3"/>
          <p:cNvSpPr/>
          <p:nvPr/>
        </p:nvSpPr>
        <p:spPr>
          <a:xfrm>
            <a:off x="285720" y="214290"/>
            <a:ext cx="8715436" cy="3416320"/>
          </a:xfrm>
          <a:prstGeom prst="rect">
            <a:avLst/>
          </a:prstGeom>
        </p:spPr>
        <p:txBody>
          <a:bodyPr wrap="square">
            <a:spAutoFit/>
          </a:bodyPr>
          <a:lstStyle/>
          <a:p>
            <a:pPr lvl="0" algn="just">
              <a:lnSpc>
                <a:spcPct val="150000"/>
              </a:lnSpc>
            </a:pPr>
            <a:r>
              <a:rPr lang="fr-FR" sz="2400" dirty="0" smtClean="0">
                <a:solidFill>
                  <a:srgbClr val="FF0000"/>
                </a:solidFill>
                <a:latin typeface="Times New Roman" pitchFamily="18" charset="0"/>
                <a:cs typeface="Times New Roman" pitchFamily="18" charset="0"/>
              </a:rPr>
              <a:t>exposez des faits, des dates, des chiffres,</a:t>
            </a:r>
          </a:p>
          <a:p>
            <a:pPr lvl="0" algn="just">
              <a:lnSpc>
                <a:spcPct val="150000"/>
              </a:lnSpc>
            </a:pPr>
            <a:r>
              <a:rPr lang="fr-FR" sz="2400" dirty="0" smtClean="0">
                <a:solidFill>
                  <a:srgbClr val="000000"/>
                </a:solidFill>
                <a:latin typeface="Times New Roman" pitchFamily="18" charset="0"/>
                <a:ea typeface="Calibri" pitchFamily="34" charset="0"/>
                <a:cs typeface="Times New Roman" pitchFamily="18" charset="0"/>
              </a:rPr>
              <a:t>Le </a:t>
            </a:r>
            <a:r>
              <a:rPr lang="fr-FR" sz="2400" dirty="0" smtClean="0">
                <a:solidFill>
                  <a:srgbClr val="000000"/>
                </a:solidFill>
                <a:latin typeface="Times New Roman" pitchFamily="18" charset="0"/>
                <a:ea typeface="Times New Roman" pitchFamily="18" charset="0"/>
                <a:cs typeface="Times New Roman" pitchFamily="18" charset="0"/>
              </a:rPr>
              <a:t>baccalauréat</a:t>
            </a:r>
            <a:r>
              <a:rPr lang="fr-FR" sz="2400" dirty="0" smtClean="0">
                <a:solidFill>
                  <a:srgbClr val="000000"/>
                </a:solidFill>
                <a:latin typeface="Times New Roman" pitchFamily="18" charset="0"/>
                <a:ea typeface="Calibri" pitchFamily="34" charset="0"/>
                <a:cs typeface="Times New Roman" pitchFamily="18" charset="0"/>
              </a:rPr>
              <a:t> </a:t>
            </a:r>
            <a:r>
              <a:rPr lang="fr-FR" sz="2400" dirty="0" smtClean="0">
                <a:solidFill>
                  <a:srgbClr val="000000"/>
                </a:solidFill>
                <a:latin typeface="Times New Roman" pitchFamily="18" charset="0"/>
                <a:ea typeface="Times New Roman" pitchFamily="18" charset="0"/>
                <a:cs typeface="Times New Roman" pitchFamily="18" charset="0"/>
              </a:rPr>
              <a:t>existe depuis 1808. Il sanctionne la fin des études secondaires et ouvre l'accès à l'enseignement supérieur. Il est le premier grade universitaire.</a:t>
            </a:r>
            <a:endParaRPr lang="ru-RU" sz="2400" dirty="0" smtClean="0">
              <a:solidFill>
                <a:srgbClr val="000000"/>
              </a:solidFill>
              <a:latin typeface="Arial" pitchFamily="34" charset="0"/>
            </a:endParaRPr>
          </a:p>
          <a:p>
            <a:pPr lvl="0" algn="just" eaLnBrk="0" hangingPunct="0">
              <a:lnSpc>
                <a:spcPct val="150000"/>
              </a:lnSpc>
            </a:pPr>
            <a:r>
              <a:rPr lang="fr-FR" sz="2400" dirty="0" smtClean="0">
                <a:solidFill>
                  <a:srgbClr val="000000"/>
                </a:solidFill>
                <a:latin typeface="Times New Roman" pitchFamily="18" charset="0"/>
                <a:ea typeface="Times New Roman" pitchFamily="18" charset="0"/>
                <a:cs typeface="Times New Roman" pitchFamily="18" charset="0"/>
              </a:rPr>
              <a:t>Aujourd’hui il existe trois filières : le baccalauréat général, technologique (1970), professionnel (fin des années 90).</a:t>
            </a:r>
            <a:r>
              <a:rPr lang="fr-FR" sz="24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250825" y="260350"/>
            <a:ext cx="8642350" cy="830997"/>
          </a:xfrm>
          <a:prstGeom prst="rect">
            <a:avLst/>
          </a:prstGeom>
          <a:noFill/>
          <a:ln w="9525">
            <a:noFill/>
            <a:miter lim="800000"/>
            <a:headEnd/>
            <a:tailEnd/>
          </a:ln>
        </p:spPr>
        <p:txBody>
          <a:bodyPr>
            <a:spAutoFit/>
          </a:bodyPr>
          <a:lstStyle/>
          <a:p>
            <a:pPr lvl="0"/>
            <a:endParaRPr lang="ru-RU" sz="2400" b="1" dirty="0" smtClean="0"/>
          </a:p>
          <a:p>
            <a:endParaRPr lang="fr-FR" sz="2400" b="1" dirty="0"/>
          </a:p>
        </p:txBody>
      </p:sp>
      <p:sp>
        <p:nvSpPr>
          <p:cNvPr id="4" name="Прямоугольник 3"/>
          <p:cNvSpPr/>
          <p:nvPr/>
        </p:nvSpPr>
        <p:spPr>
          <a:xfrm>
            <a:off x="285720" y="214290"/>
            <a:ext cx="8715436" cy="5986254"/>
          </a:xfrm>
          <a:prstGeom prst="rect">
            <a:avLst/>
          </a:prstGeom>
        </p:spPr>
        <p:txBody>
          <a:bodyPr wrap="square">
            <a:spAutoFit/>
          </a:bodyPr>
          <a:lstStyle/>
          <a:p>
            <a:pPr marL="4763" lvl="1">
              <a:spcAft>
                <a:spcPts val="600"/>
              </a:spcAft>
            </a:pPr>
            <a:r>
              <a:rPr lang="fr-FR" sz="2400" dirty="0" smtClean="0">
                <a:solidFill>
                  <a:srgbClr val="FF0000"/>
                </a:solidFill>
                <a:latin typeface="Times New Roman" pitchFamily="18" charset="0"/>
                <a:cs typeface="Times New Roman" pitchFamily="18" charset="0"/>
              </a:rPr>
              <a:t>comparez les résultats du bac, éditions 2012, 2014 et 2015,</a:t>
            </a:r>
          </a:p>
          <a:p>
            <a:pPr lvl="0" algn="just" eaLnBrk="0" hangingPunct="0">
              <a:lnSpc>
                <a:spcPct val="150000"/>
              </a:lnSpc>
            </a:pPr>
            <a:r>
              <a:rPr lang="fr-FR" sz="2400" dirty="0" smtClean="0">
                <a:solidFill>
                  <a:srgbClr val="000000"/>
                </a:solidFill>
                <a:latin typeface="Times New Roman" pitchFamily="18" charset="0"/>
                <a:ea typeface="Times New Roman" pitchFamily="18" charset="0"/>
                <a:cs typeface="Times New Roman" pitchFamily="18" charset="0"/>
              </a:rPr>
              <a:t>Le</a:t>
            </a:r>
            <a:r>
              <a:rPr lang="ru-RU" sz="2400" dirty="0" smtClean="0">
                <a:solidFill>
                  <a:srgbClr val="000000"/>
                </a:solidFill>
                <a:latin typeface="Times New Roman" pitchFamily="18" charset="0"/>
                <a:ea typeface="Times New Roman" pitchFamily="18" charset="0"/>
                <a:cs typeface="Times New Roman" pitchFamily="18" charset="0"/>
              </a:rPr>
              <a:t> </a:t>
            </a:r>
            <a:r>
              <a:rPr lang="fr-FR" sz="2400" dirty="0" smtClean="0">
                <a:solidFill>
                  <a:srgbClr val="000000"/>
                </a:solidFill>
                <a:latin typeface="Times New Roman" pitchFamily="18" charset="0"/>
                <a:ea typeface="Times New Roman" pitchFamily="18" charset="0"/>
                <a:cs typeface="Times New Roman" pitchFamily="18" charset="0"/>
              </a:rPr>
              <a:t>taux de réussite global à la session 2015 est stable par rapport à 2014. </a:t>
            </a:r>
            <a:endParaRPr lang="ru-RU" sz="2400" dirty="0" smtClean="0">
              <a:solidFill>
                <a:srgbClr val="000000"/>
              </a:solidFill>
              <a:latin typeface="Arial" pitchFamily="34" charset="0"/>
            </a:endParaRPr>
          </a:p>
          <a:p>
            <a:pPr lvl="0" algn="just" eaLnBrk="0" hangingPunct="0">
              <a:lnSpc>
                <a:spcPct val="150000"/>
              </a:lnSpc>
            </a:pPr>
            <a:r>
              <a:rPr lang="fr-FR" sz="2400" dirty="0" smtClean="0">
                <a:solidFill>
                  <a:srgbClr val="000000"/>
                </a:solidFill>
                <a:latin typeface="Times New Roman" pitchFamily="18" charset="0"/>
                <a:ea typeface="Times New Roman" pitchFamily="18" charset="0"/>
                <a:cs typeface="Times New Roman" pitchFamily="18" charset="0"/>
              </a:rPr>
              <a:t>Le taux de réussite dans les séries générales s’élève à 91,5 % montrant une dynamique positive par rapport à celui des années précédentes.</a:t>
            </a:r>
            <a:endParaRPr lang="ru-RU" sz="2400" dirty="0" smtClean="0">
              <a:solidFill>
                <a:srgbClr val="000000"/>
              </a:solidFill>
              <a:latin typeface="Arial" pitchFamily="34" charset="0"/>
            </a:endParaRPr>
          </a:p>
          <a:p>
            <a:pPr lvl="0" algn="just" eaLnBrk="0" hangingPunct="0">
              <a:lnSpc>
                <a:spcPct val="150000"/>
              </a:lnSpc>
            </a:pPr>
            <a:r>
              <a:rPr lang="fr-FR" sz="2400" dirty="0" smtClean="0">
                <a:solidFill>
                  <a:srgbClr val="000000"/>
                </a:solidFill>
                <a:latin typeface="Times New Roman" pitchFamily="18" charset="0"/>
                <a:ea typeface="Times New Roman" pitchFamily="18" charset="0"/>
                <a:cs typeface="Times New Roman" pitchFamily="18" charset="0"/>
              </a:rPr>
              <a:t>Le taux de réussite dans les séries technologiques s’établit à 90,6 %, identique à celui de 2014 et supérieur à celui de 2012.</a:t>
            </a:r>
            <a:endParaRPr lang="ru-RU" sz="2400" dirty="0" smtClean="0">
              <a:solidFill>
                <a:srgbClr val="000000"/>
              </a:solidFill>
              <a:latin typeface="Arial" pitchFamily="34" charset="0"/>
            </a:endParaRPr>
          </a:p>
          <a:p>
            <a:pPr lvl="0" algn="just" eaLnBrk="0" hangingPunct="0">
              <a:lnSpc>
                <a:spcPct val="150000"/>
              </a:lnSpc>
            </a:pPr>
            <a:r>
              <a:rPr lang="fr-FR" sz="2400" dirty="0" smtClean="0">
                <a:solidFill>
                  <a:srgbClr val="000000"/>
                </a:solidFill>
                <a:latin typeface="Times New Roman" pitchFamily="18" charset="0"/>
                <a:ea typeface="Times New Roman" pitchFamily="18" charset="0"/>
                <a:cs typeface="Times New Roman" pitchFamily="18" charset="0"/>
              </a:rPr>
              <a:t>Le taux de réussite du baccalauréat professionnel s’établit à 80,3 %. Il se situe entre celui de 2012 et celui de 2014.</a:t>
            </a:r>
          </a:p>
          <a:p>
            <a:pPr lvl="0" algn="just" eaLnBrk="0" hangingPunct="0">
              <a:lnSpc>
                <a:spcPct val="150000"/>
              </a:lnSpc>
            </a:pPr>
            <a:endParaRPr lang="fr-FR" sz="2000" dirty="0" smtClean="0">
              <a:solidFill>
                <a:srgbClr val="000000"/>
              </a:solidFill>
              <a:latin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250825" y="260350"/>
            <a:ext cx="8642350" cy="830997"/>
          </a:xfrm>
          <a:prstGeom prst="rect">
            <a:avLst/>
          </a:prstGeom>
          <a:noFill/>
          <a:ln w="9525">
            <a:noFill/>
            <a:miter lim="800000"/>
            <a:headEnd/>
            <a:tailEnd/>
          </a:ln>
        </p:spPr>
        <p:txBody>
          <a:bodyPr>
            <a:spAutoFit/>
          </a:bodyPr>
          <a:lstStyle/>
          <a:p>
            <a:pPr lvl="0"/>
            <a:endParaRPr lang="ru-RU" sz="2400" b="1" dirty="0" smtClean="0"/>
          </a:p>
          <a:p>
            <a:endParaRPr lang="fr-FR" sz="2400" b="1" dirty="0"/>
          </a:p>
        </p:txBody>
      </p:sp>
      <p:sp>
        <p:nvSpPr>
          <p:cNvPr id="4" name="Прямоугольник 3"/>
          <p:cNvSpPr/>
          <p:nvPr/>
        </p:nvSpPr>
        <p:spPr>
          <a:xfrm>
            <a:off x="285720" y="214290"/>
            <a:ext cx="8572560" cy="6340197"/>
          </a:xfrm>
          <a:prstGeom prst="rect">
            <a:avLst/>
          </a:prstGeom>
        </p:spPr>
        <p:txBody>
          <a:bodyPr wrap="square">
            <a:spAutoFit/>
          </a:bodyPr>
          <a:lstStyle/>
          <a:p>
            <a:pPr marL="4763" lvl="1">
              <a:spcAft>
                <a:spcPts val="600"/>
              </a:spcAft>
            </a:pPr>
            <a:r>
              <a:rPr lang="fr-FR" sz="2000" dirty="0" smtClean="0">
                <a:solidFill>
                  <a:srgbClr val="FF0000"/>
                </a:solidFill>
                <a:latin typeface="Times New Roman" pitchFamily="18" charset="0"/>
                <a:cs typeface="Times New Roman" pitchFamily="18" charset="0"/>
              </a:rPr>
              <a:t>faites un bilan de votre réflexion</a:t>
            </a:r>
          </a:p>
          <a:p>
            <a:pPr marL="0" lvl="1">
              <a:spcAft>
                <a:spcPts val="600"/>
              </a:spcAft>
            </a:pPr>
            <a:r>
              <a:rPr lang="fr-FR" sz="2000" dirty="0" smtClean="0"/>
              <a:t>Au regard des statistiques, il est apparemment plus difficile de rater son bac que de le réussir. La volonté du Gouvernement/Ministère de diplômer une majorité de jeunes conduit à des taux de réussite très satisfaisants chaque année. Ce qui permet à de nombreux candidats de poursuivre dans une filière d’enseignement supérieur.</a:t>
            </a:r>
          </a:p>
          <a:p>
            <a:pPr marL="0" lvl="1">
              <a:spcAft>
                <a:spcPts val="600"/>
              </a:spcAft>
            </a:pPr>
            <a:r>
              <a:rPr lang="fr-FR" sz="2000" dirty="0" smtClean="0"/>
              <a:t>Cependant </a:t>
            </a:r>
            <a:r>
              <a:rPr lang="ru-RU" sz="2000" dirty="0" smtClean="0"/>
              <a:t> </a:t>
            </a:r>
            <a:r>
              <a:rPr lang="fr-FR" sz="2000" dirty="0" smtClean="0"/>
              <a:t>tout </a:t>
            </a:r>
            <a:r>
              <a:rPr lang="fr-FR" sz="2000" dirty="0" smtClean="0"/>
              <a:t>le monde reconnaît la nature symbolique de l'examen, dont le niveau a indéniablement été baissé pour augmenter le taux de réussite. (74 mots)</a:t>
            </a:r>
          </a:p>
          <a:p>
            <a:pPr marL="0" lvl="1">
              <a:spcAft>
                <a:spcPts val="600"/>
              </a:spcAft>
            </a:pPr>
            <a:endParaRPr lang="fr-FR" sz="2000" dirty="0" smtClean="0"/>
          </a:p>
          <a:p>
            <a:pPr marL="0" lvl="1">
              <a:spcAft>
                <a:spcPts val="600"/>
              </a:spcAft>
            </a:pPr>
            <a:r>
              <a:rPr lang="fr-FR" sz="2000" dirty="0" smtClean="0"/>
              <a:t>Le taux de réussite monte d’année en année pour trois bacs. La France pourrait se féliciter de cette progression, si elle indiquait une amélioration du niveau d’études de la population. Mais elle s’explique surtout par un abaissement du niveau que tout le monde observe. (44 mots)</a:t>
            </a:r>
          </a:p>
          <a:p>
            <a:pPr marL="0" lvl="1">
              <a:spcAft>
                <a:spcPts val="600"/>
              </a:spcAft>
            </a:pPr>
            <a:r>
              <a:rPr lang="fr-FR" sz="2000" dirty="0" smtClean="0"/>
              <a:t> </a:t>
            </a:r>
          </a:p>
          <a:p>
            <a:pPr marL="0" lvl="1">
              <a:spcAft>
                <a:spcPts val="600"/>
              </a:spcAft>
            </a:pPr>
            <a:r>
              <a:rPr lang="fr-FR" sz="2000" dirty="0" smtClean="0"/>
              <a:t>Le taux de réussite monte d’année en année pour trois bacs: on est passés d’un taux de réussite de </a:t>
            </a:r>
            <a:r>
              <a:rPr lang="fr-FR" sz="2000" dirty="0" smtClean="0">
                <a:solidFill>
                  <a:srgbClr val="FF0000"/>
                </a:solidFill>
              </a:rPr>
              <a:t>75 à 88%</a:t>
            </a:r>
            <a:r>
              <a:rPr lang="fr-FR" sz="2000" dirty="0" smtClean="0"/>
              <a:t> pour Total bac en vingt ans.  Il est clair que le taux de réussite se fait au détriment de tous ceux qui l’obtiennent </a:t>
            </a:r>
            <a:r>
              <a:rPr lang="ru-RU" sz="2000" dirty="0" smtClean="0"/>
              <a:t> </a:t>
            </a:r>
            <a:r>
              <a:rPr lang="fr-FR" sz="2000" dirty="0" smtClean="0"/>
              <a:t>justement</a:t>
            </a:r>
            <a:r>
              <a:rPr lang="fr-FR" sz="2000" dirty="0" smtClean="0"/>
              <a:t>. (46 mots)</a:t>
            </a:r>
            <a:endParaRPr lang="fr-FR" sz="16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250825" y="260350"/>
            <a:ext cx="8642350" cy="830997"/>
          </a:xfrm>
          <a:prstGeom prst="rect">
            <a:avLst/>
          </a:prstGeom>
          <a:noFill/>
          <a:ln w="9525">
            <a:noFill/>
            <a:miter lim="800000"/>
            <a:headEnd/>
            <a:tailEnd/>
          </a:ln>
        </p:spPr>
        <p:txBody>
          <a:bodyPr>
            <a:spAutoFit/>
          </a:bodyPr>
          <a:lstStyle/>
          <a:p>
            <a:pPr lvl="0"/>
            <a:endParaRPr lang="ru-RU" sz="2400" b="1" dirty="0" smtClean="0"/>
          </a:p>
          <a:p>
            <a:endParaRPr lang="fr-FR" sz="2400" b="1" dirty="0"/>
          </a:p>
        </p:txBody>
      </p:sp>
      <p:sp>
        <p:nvSpPr>
          <p:cNvPr id="4" name="Прямоугольник 3"/>
          <p:cNvSpPr/>
          <p:nvPr/>
        </p:nvSpPr>
        <p:spPr>
          <a:xfrm>
            <a:off x="285720" y="214290"/>
            <a:ext cx="8572560" cy="4770537"/>
          </a:xfrm>
          <a:prstGeom prst="rect">
            <a:avLst/>
          </a:prstGeom>
        </p:spPr>
        <p:txBody>
          <a:bodyPr wrap="square">
            <a:spAutoFit/>
          </a:bodyPr>
          <a:lstStyle/>
          <a:p>
            <a:pPr lvl="1">
              <a:spcAft>
                <a:spcPts val="600"/>
              </a:spcAft>
              <a:buFont typeface="Wingdings" pitchFamily="2" charset="2"/>
              <a:buChar char="ü"/>
            </a:pPr>
            <a:r>
              <a:rPr lang="fr-FR" sz="2400" dirty="0" smtClean="0">
                <a:solidFill>
                  <a:srgbClr val="FF0000"/>
                </a:solidFill>
                <a:latin typeface="Times New Roman" pitchFamily="18" charset="0"/>
                <a:cs typeface="Times New Roman" pitchFamily="18" charset="0"/>
              </a:rPr>
              <a:t>faites un élargissement en présentant (à votre choix) la polémique soit autour du baccalauréat, soit autour de notre examen d’état unifié (EEU) ; </a:t>
            </a:r>
          </a:p>
          <a:p>
            <a:pPr marL="0" lvl="1">
              <a:spcAft>
                <a:spcPts val="600"/>
              </a:spcAft>
            </a:pPr>
            <a:endParaRPr lang="fr-FR" sz="2400" dirty="0" smtClean="0">
              <a:latin typeface="Times New Roman" pitchFamily="18" charset="0"/>
              <a:cs typeface="Times New Roman" pitchFamily="18" charset="0"/>
            </a:endParaRPr>
          </a:p>
          <a:p>
            <a:pPr marL="4763" lvl="1">
              <a:spcAft>
                <a:spcPts val="600"/>
              </a:spcAft>
            </a:pPr>
            <a:r>
              <a:rPr lang="fr-FR" sz="2400" dirty="0" smtClean="0">
                <a:latin typeface="Times New Roman" pitchFamily="18" charset="0"/>
                <a:cs typeface="Times New Roman" pitchFamily="18" charset="0"/>
              </a:rPr>
              <a:t>Les éléments pour présenter la polémique:</a:t>
            </a:r>
          </a:p>
          <a:p>
            <a:pPr marL="461963" lvl="2">
              <a:spcAft>
                <a:spcPts val="600"/>
              </a:spcAft>
              <a:buFont typeface="Wingdings" pitchFamily="2" charset="2"/>
              <a:buChar char="ü"/>
            </a:pPr>
            <a:r>
              <a:rPr lang="fr-FR" sz="2400" dirty="0" smtClean="0">
                <a:latin typeface="Times New Roman" pitchFamily="18" charset="0"/>
                <a:cs typeface="Times New Roman" pitchFamily="18" charset="0"/>
              </a:rPr>
              <a:t> le coût du bac ou de l’EEU/EGE</a:t>
            </a:r>
          </a:p>
          <a:p>
            <a:pPr marL="461963" lvl="2">
              <a:spcAft>
                <a:spcPts val="600"/>
              </a:spcAft>
              <a:buFont typeface="Wingdings" pitchFamily="2" charset="2"/>
              <a:buChar char="ü"/>
            </a:pPr>
            <a:r>
              <a:rPr lang="fr-FR" sz="2400" dirty="0" smtClean="0">
                <a:latin typeface="Times New Roman" pitchFamily="18" charset="0"/>
                <a:cs typeface="Times New Roman" pitchFamily="18" charset="0"/>
              </a:rPr>
              <a:t> donne-t-il vraiment l’accès à l’enseignement supérieur</a:t>
            </a:r>
          </a:p>
          <a:p>
            <a:pPr marL="461963" lvl="2">
              <a:spcAft>
                <a:spcPts val="600"/>
              </a:spcAft>
              <a:buFont typeface="Wingdings" pitchFamily="2" charset="2"/>
              <a:buChar char="ü"/>
            </a:pPr>
            <a:r>
              <a:rPr lang="fr-FR" sz="2400" dirty="0" smtClean="0">
                <a:latin typeface="Times New Roman" pitchFamily="18" charset="0"/>
                <a:cs typeface="Times New Roman" pitchFamily="18" charset="0"/>
              </a:rPr>
              <a:t> est-il un instrument sûr pour évaluer ce qu’il prétend évaluer</a:t>
            </a:r>
          </a:p>
          <a:p>
            <a:pPr marL="461963" lvl="2">
              <a:spcAft>
                <a:spcPts val="600"/>
              </a:spcAft>
              <a:buFont typeface="Wingdings" pitchFamily="2" charset="2"/>
              <a:buChar char="ü"/>
            </a:pPr>
            <a:r>
              <a:rPr lang="fr-FR" sz="2400" dirty="0" smtClean="0">
                <a:latin typeface="Times New Roman" pitchFamily="18" charset="0"/>
                <a:cs typeface="Times New Roman" pitchFamily="18" charset="0"/>
              </a:rPr>
              <a:t> les critères de l’évaluation</a:t>
            </a:r>
          </a:p>
          <a:p>
            <a:pPr marL="461963" lvl="2">
              <a:spcAft>
                <a:spcPts val="600"/>
              </a:spcAft>
              <a:buFont typeface="Wingdings" pitchFamily="2" charset="2"/>
              <a:buChar char="ü"/>
            </a:pPr>
            <a:r>
              <a:rPr lang="fr-FR" sz="2400" dirty="0" smtClean="0">
                <a:latin typeface="Times New Roman" pitchFamily="18" charset="0"/>
                <a:cs typeface="Times New Roman" pitchFamily="18" charset="0"/>
              </a:rPr>
              <a:t> les conditions de passation</a:t>
            </a:r>
          </a:p>
          <a:p>
            <a:pPr marL="461963" lvl="2">
              <a:spcAft>
                <a:spcPts val="600"/>
              </a:spcAft>
              <a:buFont typeface="Wingdings" pitchFamily="2" charset="2"/>
              <a:buChar char="ü"/>
            </a:pPr>
            <a:r>
              <a:rPr lang="fr-FR" sz="2400" dirty="0" smtClean="0">
                <a:latin typeface="Times New Roman" pitchFamily="18" charset="0"/>
                <a:cs typeface="Times New Roman" pitchFamily="18" charset="0"/>
              </a:rPr>
              <a:t>la qualité des épreuves/tests (pour l’EEU)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79"/>
          <p:cNvSpPr>
            <a:spLocks noChangeArrowheads="1"/>
          </p:cNvSpPr>
          <p:nvPr/>
        </p:nvSpPr>
        <p:spPr bwMode="auto">
          <a:xfrm>
            <a:off x="428625" y="428625"/>
            <a:ext cx="8429625" cy="6002338"/>
          </a:xfrm>
          <a:prstGeom prst="rect">
            <a:avLst/>
          </a:prstGeom>
          <a:noFill/>
          <a:ln w="9525">
            <a:noFill/>
            <a:miter lim="800000"/>
            <a:headEnd/>
            <a:tailEnd/>
          </a:ln>
        </p:spPr>
        <p:txBody>
          <a:bodyPr anchor="ctr">
            <a:spAutoFit/>
          </a:bodyPr>
          <a:lstStyle/>
          <a:p>
            <a:r>
              <a:rPr lang="fr-FR" sz="2400" dirty="0" smtClean="0">
                <a:solidFill>
                  <a:srgbClr val="FF0000"/>
                </a:solidFill>
              </a:rPr>
              <a:t>En </a:t>
            </a:r>
            <a:r>
              <a:rPr lang="fr-FR" sz="2400" dirty="0">
                <a:solidFill>
                  <a:srgbClr val="FF0000"/>
                </a:solidFill>
              </a:rPr>
              <a:t>rédigeant:</a:t>
            </a:r>
            <a:endParaRPr lang="ru-RU" sz="2400" dirty="0">
              <a:solidFill>
                <a:srgbClr val="FF0000"/>
              </a:solidFill>
            </a:endParaRPr>
          </a:p>
          <a:p>
            <a:endParaRPr lang="ru-RU" sz="2400" dirty="0"/>
          </a:p>
          <a:p>
            <a:r>
              <a:rPr lang="fr-FR" sz="2400" dirty="0"/>
              <a:t>Compter les mots après la rédaction de chaque paragraphe, et non pas après avoir terminé l’ensemble de la rédaction. À ce moment-là il sera plus difficile de reprendre.</a:t>
            </a:r>
            <a:endParaRPr lang="ru-RU" sz="2400" dirty="0"/>
          </a:p>
          <a:p>
            <a:endParaRPr lang="ru-RU" sz="2400" dirty="0"/>
          </a:p>
          <a:p>
            <a:r>
              <a:rPr lang="fr-FR" sz="2400" dirty="0" smtClean="0">
                <a:solidFill>
                  <a:srgbClr val="FF0000"/>
                </a:solidFill>
              </a:rPr>
              <a:t>Les </a:t>
            </a:r>
            <a:r>
              <a:rPr lang="fr-FR" sz="2400" dirty="0">
                <a:solidFill>
                  <a:srgbClr val="FF0000"/>
                </a:solidFill>
              </a:rPr>
              <a:t>fautes pénalisées :</a:t>
            </a:r>
            <a:endParaRPr lang="ru-RU" sz="2400" dirty="0">
              <a:solidFill>
                <a:srgbClr val="FF0000"/>
              </a:solidFill>
            </a:endParaRPr>
          </a:p>
          <a:p>
            <a:endParaRPr lang="ru-RU" sz="2400" dirty="0"/>
          </a:p>
          <a:p>
            <a:r>
              <a:rPr lang="fr-FR" sz="2400" dirty="0"/>
              <a:t>Le plagiat</a:t>
            </a:r>
            <a:endParaRPr lang="ru-RU" sz="2400" dirty="0"/>
          </a:p>
          <a:p>
            <a:endParaRPr lang="ru-RU" sz="2400" dirty="0"/>
          </a:p>
          <a:p>
            <a:r>
              <a:rPr lang="fr-FR" sz="2400" dirty="0"/>
              <a:t>La taille du texte est soit trop grande, soit trop petite.</a:t>
            </a:r>
            <a:endParaRPr lang="ru-RU" sz="2400" dirty="0"/>
          </a:p>
          <a:p>
            <a:endParaRPr lang="ru-RU" sz="2400" dirty="0"/>
          </a:p>
          <a:p>
            <a:r>
              <a:rPr lang="fr-FR" sz="2400" dirty="0"/>
              <a:t>L’opinion personnelle n’est pas argumentée, n’est pas illustrée par des exemples pertinents.</a:t>
            </a:r>
            <a:endParaRPr lang="ru-RU" sz="2400" dirty="0"/>
          </a:p>
          <a:p>
            <a:endParaRPr lang="ru-RU" sz="2400" dirty="0"/>
          </a:p>
          <a:p>
            <a:endParaRPr lang="ru-RU"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ChangeArrowheads="1"/>
          </p:cNvSpPr>
          <p:nvPr/>
        </p:nvSpPr>
        <p:spPr bwMode="auto">
          <a:xfrm>
            <a:off x="250825" y="188913"/>
            <a:ext cx="8713788" cy="2678112"/>
          </a:xfrm>
          <a:prstGeom prst="rect">
            <a:avLst/>
          </a:prstGeom>
          <a:noFill/>
          <a:ln w="9525">
            <a:noFill/>
            <a:miter lim="800000"/>
            <a:headEnd/>
            <a:tailEnd/>
          </a:ln>
        </p:spPr>
        <p:txBody>
          <a:bodyPr anchor="ctr">
            <a:spAutoFit/>
          </a:bodyPr>
          <a:lstStyle/>
          <a:p>
            <a:pPr algn="just">
              <a:tabLst>
                <a:tab pos="1166813" algn="l"/>
              </a:tabLst>
            </a:pPr>
            <a:r>
              <a:rPr lang="ru-RU" sz="2400" b="1">
                <a:ea typeface="Calibri" pitchFamily="34" charset="0"/>
                <a:cs typeface="Times New Roman" pitchFamily="18" charset="0"/>
              </a:rPr>
              <a:t>Критерии оценивания письменного ответа: </a:t>
            </a:r>
            <a:endParaRPr lang="fr-FR" sz="2400" b="1">
              <a:ea typeface="Calibri" pitchFamily="34" charset="0"/>
              <a:cs typeface="Times New Roman" pitchFamily="18" charset="0"/>
            </a:endParaRPr>
          </a:p>
          <a:p>
            <a:pPr algn="just">
              <a:tabLst>
                <a:tab pos="1166813" algn="l"/>
              </a:tabLst>
            </a:pPr>
            <a:r>
              <a:rPr lang="ru-RU" sz="2400">
                <a:ea typeface="Calibri" pitchFamily="34" charset="0"/>
                <a:cs typeface="Times New Roman" pitchFamily="18" charset="0"/>
              </a:rPr>
              <a:t>сообщение информации и аргументация собственного мнения </a:t>
            </a:r>
            <a:r>
              <a:rPr lang="fr-FR" sz="2400">
                <a:ea typeface="Calibri" pitchFamily="34" charset="0"/>
                <a:cs typeface="Times New Roman" pitchFamily="18" charset="0"/>
              </a:rPr>
              <a:t> </a:t>
            </a:r>
            <a:r>
              <a:rPr lang="ru-RU" sz="2400">
                <a:ea typeface="Calibri" pitchFamily="34" charset="0"/>
                <a:cs typeface="Times New Roman" pitchFamily="18" charset="0"/>
              </a:rPr>
              <a:t>в виде статьи для школьного издания</a:t>
            </a:r>
            <a:endParaRPr lang="fr-FR" sz="2400">
              <a:ea typeface="Calibri" pitchFamily="34" charset="0"/>
              <a:cs typeface="Times New Roman" pitchFamily="18" charset="0"/>
            </a:endParaRPr>
          </a:p>
          <a:p>
            <a:pPr algn="just">
              <a:tabLst>
                <a:tab pos="1166813" algn="l"/>
              </a:tabLst>
            </a:pPr>
            <a:endParaRPr lang="fr-FR" sz="2400">
              <a:ea typeface="Calibri" pitchFamily="34" charset="0"/>
              <a:cs typeface="Times New Roman" pitchFamily="18" charset="0"/>
            </a:endParaRPr>
          </a:p>
          <a:p>
            <a:pPr algn="just">
              <a:tabLst>
                <a:tab pos="1166813" algn="l"/>
              </a:tabLst>
            </a:pPr>
            <a:r>
              <a:rPr lang="ru-RU">
                <a:ea typeface="Calibri" pitchFamily="34" charset="0"/>
                <a:cs typeface="Times New Roman" pitchFamily="18" charset="0"/>
              </a:rPr>
              <a:t>Для оценивания продуктивной речевой деятельности (как письменной, так и устной) разработаны шкалы оценивания, которые включают два практически равновеликих по баллам блока: решение коммуникативной задачи (50%) и языковая правильность (50%). </a:t>
            </a:r>
          </a:p>
        </p:txBody>
      </p:sp>
      <p:sp>
        <p:nvSpPr>
          <p:cNvPr id="14339" name="Rectangle 5"/>
          <p:cNvSpPr>
            <a:spLocks noChangeArrowheads="1"/>
          </p:cNvSpPr>
          <p:nvPr/>
        </p:nvSpPr>
        <p:spPr bwMode="auto">
          <a:xfrm>
            <a:off x="250825" y="2997200"/>
            <a:ext cx="8713788" cy="2838450"/>
          </a:xfrm>
          <a:prstGeom prst="rect">
            <a:avLst/>
          </a:prstGeom>
          <a:noFill/>
          <a:ln w="9525">
            <a:noFill/>
            <a:miter lim="800000"/>
            <a:headEnd/>
            <a:tailEnd/>
          </a:ln>
        </p:spPr>
        <p:txBody>
          <a:bodyPr anchor="ctr">
            <a:spAutoFit/>
          </a:bodyPr>
          <a:lstStyle/>
          <a:p>
            <a:pPr indent="269875">
              <a:tabLst>
                <a:tab pos="381000" algn="l"/>
              </a:tabLst>
            </a:pPr>
            <a:r>
              <a:rPr lang="ru-RU"/>
              <a:t>Процедура оценивания</a:t>
            </a:r>
            <a:r>
              <a:rPr lang="ru-RU" b="1"/>
              <a:t> письменных работ</a:t>
            </a:r>
            <a:r>
              <a:rPr lang="ru-RU"/>
              <a:t> включает следующие этапы:</a:t>
            </a:r>
          </a:p>
          <a:p>
            <a:pPr indent="269875">
              <a:tabLst>
                <a:tab pos="381000" algn="l"/>
              </a:tabLst>
            </a:pPr>
            <a:r>
              <a:rPr lang="fr-FR"/>
              <a:t>- </a:t>
            </a:r>
            <a:r>
              <a:rPr lang="ru-RU"/>
              <a:t>фронтальная проверка одной (случайно выбранной и отксерокопированной для всех членов жюри) работы;</a:t>
            </a:r>
          </a:p>
          <a:p>
            <a:pPr indent="269875">
              <a:tabLst>
                <a:tab pos="381000" algn="l"/>
              </a:tabLst>
            </a:pPr>
            <a:r>
              <a:rPr lang="fr-FR"/>
              <a:t>- </a:t>
            </a:r>
            <a:r>
              <a:rPr lang="ru-RU"/>
              <a:t>обсуждение выставленных оценок с целью выработки сбалансированной модели проверки;</a:t>
            </a:r>
          </a:p>
          <a:p>
            <a:pPr indent="269875">
              <a:tabLst>
                <a:tab pos="381000" algn="l"/>
              </a:tabLst>
            </a:pPr>
            <a:r>
              <a:rPr lang="fr-FR"/>
              <a:t>- </a:t>
            </a:r>
            <a:r>
              <a:rPr lang="ru-RU"/>
              <a:t>индивидуальная проверка работ: каждая работа проверяется в обязательном порядке двумя членами жюри (никаких пометок на работах не допускается), </a:t>
            </a:r>
          </a:p>
          <a:p>
            <a:pPr indent="269875">
              <a:tabLst>
                <a:tab pos="381000" algn="l"/>
              </a:tabLst>
            </a:pPr>
            <a:r>
              <a:rPr lang="ru-RU"/>
              <a:t>в случае расхождения оценок, выставленных экспертами, в 3 и более баллов, назначается еще одна проверка,</a:t>
            </a:r>
          </a:p>
          <a:p>
            <a:pPr indent="269875">
              <a:tabLst>
                <a:tab pos="381000" algn="l"/>
              </a:tabLst>
            </a:pPr>
            <a:r>
              <a:rPr lang="fr-FR"/>
              <a:t>- </a:t>
            </a:r>
            <a:r>
              <a:rPr lang="ru-RU"/>
              <a:t>«спорные» работы проверяются и обсуждаются коллективно.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250825" y="260350"/>
            <a:ext cx="8642350" cy="4339650"/>
          </a:xfrm>
          <a:prstGeom prst="rect">
            <a:avLst/>
          </a:prstGeom>
          <a:noFill/>
          <a:ln w="9525">
            <a:noFill/>
            <a:miter lim="800000"/>
            <a:headEnd/>
            <a:tailEnd/>
          </a:ln>
        </p:spPr>
        <p:txBody>
          <a:bodyPr>
            <a:spAutoFit/>
          </a:bodyPr>
          <a:lstStyle/>
          <a:p>
            <a:pPr algn="ctr"/>
            <a:r>
              <a:rPr lang="ru-RU" sz="2400" b="1" dirty="0"/>
              <a:t>Конкурс</a:t>
            </a:r>
            <a:r>
              <a:rPr lang="fr-FR" sz="2400" b="1" dirty="0"/>
              <a:t> </a:t>
            </a:r>
            <a:r>
              <a:rPr lang="ru-RU" sz="2400" b="1" dirty="0"/>
              <a:t>письменной</a:t>
            </a:r>
            <a:r>
              <a:rPr lang="fr-FR" sz="2400" b="1" dirty="0"/>
              <a:t> </a:t>
            </a:r>
            <a:r>
              <a:rPr lang="ru-RU" sz="2400" b="1" dirty="0"/>
              <a:t>речи</a:t>
            </a:r>
          </a:p>
          <a:p>
            <a:pPr algn="ctr"/>
            <a:endParaRPr lang="fr-FR" sz="2400" b="1" dirty="0"/>
          </a:p>
          <a:p>
            <a:pPr algn="ctr"/>
            <a:r>
              <a:rPr lang="fr-FR" sz="2400" b="1" dirty="0"/>
              <a:t>Durée de l’épreuve : 1 heure 30			</a:t>
            </a:r>
            <a:r>
              <a:rPr lang="fr-FR" sz="2400" b="1" dirty="0" smtClean="0"/>
              <a:t>Note </a:t>
            </a:r>
            <a:r>
              <a:rPr lang="fr-FR" sz="2400" b="1" dirty="0"/>
              <a:t>sur 25</a:t>
            </a:r>
            <a:endParaRPr lang="fr-FR" sz="2400" b="1" i="1" dirty="0"/>
          </a:p>
          <a:p>
            <a:endParaRPr lang="fr-FR" sz="2400" b="1" i="1" dirty="0"/>
          </a:p>
          <a:p>
            <a:pPr>
              <a:lnSpc>
                <a:spcPct val="150000"/>
              </a:lnSpc>
            </a:pPr>
            <a:r>
              <a:rPr lang="fr-FR" sz="2400" b="1" dirty="0" smtClean="0"/>
              <a:t>Situation :</a:t>
            </a:r>
            <a:r>
              <a:rPr lang="fr-FR" sz="2400" dirty="0" smtClean="0"/>
              <a:t> </a:t>
            </a:r>
            <a:r>
              <a:rPr lang="fr-FR" sz="2400" i="1" dirty="0" smtClean="0"/>
              <a:t>vous faites partie de l’équipe qui prépare le projet socioculturel  « Le baccalauréat français 2015 : résultats et perspectives ». Vous êtes chargé(e) de rédiger un chapitre qui présente l’évolution de cet examen. Pour ce faire vous analysez le document source qui vous est fourni. </a:t>
            </a:r>
            <a:endParaRPr lang="ru-RU" sz="2400" b="1"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2857" name="Group 153"/>
          <p:cNvGraphicFramePr>
            <a:graphicFrameLocks noGrp="1"/>
          </p:cNvGraphicFramePr>
          <p:nvPr/>
        </p:nvGraphicFramePr>
        <p:xfrm>
          <a:off x="179388" y="188913"/>
          <a:ext cx="8697912" cy="5527040"/>
        </p:xfrm>
        <a:graphic>
          <a:graphicData uri="http://schemas.openxmlformats.org/drawingml/2006/table">
            <a:tbl>
              <a:tblPr/>
              <a:tblGrid>
                <a:gridCol w="7705725"/>
                <a:gridCol w="992187"/>
              </a:tblGrid>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Arial Narrow" pitchFamily="34" charset="0"/>
                          <a:ea typeface="Calibri" pitchFamily="34" charset="0"/>
                          <a:cs typeface="Times New Roman" pitchFamily="18" charset="0"/>
                        </a:rPr>
                        <a:t>Решение коммуникативной задачи</a:t>
                      </a:r>
                      <a:endParaRPr kumimoji="0" lang="ru-RU" sz="2000" b="0" i="0" u="none" strike="noStrike" cap="none" normalizeH="0" baseline="0" dirty="0" smtClean="0">
                        <a:ln>
                          <a:noFill/>
                        </a:ln>
                        <a:solidFill>
                          <a:schemeClr val="tx1"/>
                        </a:solidFill>
                        <a:effectLst/>
                        <a:latin typeface="Arial Narrow" pitchFamily="34" charset="0"/>
                        <a:ea typeface="Calibri"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Arial Narrow" pitchFamily="34" charset="0"/>
                          <a:ea typeface="Calibri" pitchFamily="34" charset="0"/>
                          <a:cs typeface="Times New Roman" pitchFamily="18" charset="0"/>
                        </a:rPr>
                        <a:t>13 </a:t>
                      </a:r>
                      <a:r>
                        <a:rPr kumimoji="0" lang="ru-RU" sz="2000" b="1" i="0" u="none" strike="noStrike" cap="none" normalizeH="0" baseline="0" dirty="0" smtClean="0">
                          <a:ln>
                            <a:noFill/>
                          </a:ln>
                          <a:solidFill>
                            <a:schemeClr val="tx1"/>
                          </a:solidFill>
                          <a:effectLst/>
                          <a:latin typeface="Arial Narrow" pitchFamily="34" charset="0"/>
                          <a:ea typeface="Calibri" pitchFamily="34" charset="0"/>
                          <a:cs typeface="Times New Roman" pitchFamily="18" charset="0"/>
                        </a:rPr>
                        <a:t>баллов</a:t>
                      </a:r>
                      <a:endParaRPr kumimoji="0" lang="ru-RU" sz="2000" b="0" i="0" u="none" strike="noStrike" cap="none" normalizeH="0" baseline="0" dirty="0" smtClean="0">
                        <a:ln>
                          <a:noFill/>
                        </a:ln>
                        <a:solidFill>
                          <a:schemeClr val="tx1"/>
                        </a:solidFill>
                        <a:effectLst/>
                        <a:latin typeface="Arial Narrow" pitchFamily="34"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342900" lvl="0" indent="-342900">
                        <a:spcBef>
                          <a:spcPts val="200"/>
                        </a:spcBef>
                        <a:spcAft>
                          <a:spcPts val="200"/>
                        </a:spcAft>
                        <a:buFont typeface="Times New Roman"/>
                        <a:buChar char="•"/>
                        <a:tabLst>
                          <a:tab pos="144145" algn="l"/>
                        </a:tabLst>
                      </a:pPr>
                      <a:r>
                        <a:rPr lang="ru-RU" sz="2000">
                          <a:latin typeface="Times New Roman"/>
                          <a:ea typeface="Times New Roman"/>
                        </a:rPr>
                        <a:t>Выполнение требований, сформулированных в задании</a:t>
                      </a:r>
                    </a:p>
                    <a:p>
                      <a:pPr marL="144145" indent="8255">
                        <a:spcBef>
                          <a:spcPts val="200"/>
                        </a:spcBef>
                        <a:spcAft>
                          <a:spcPts val="200"/>
                        </a:spcAft>
                      </a:pPr>
                      <a:r>
                        <a:rPr lang="ru-RU" sz="2000">
                          <a:latin typeface="Times New Roman"/>
                          <a:ea typeface="Times New Roman"/>
                        </a:rPr>
                        <a:t>Глава коллективного проекта, указанное количество слов, заглавие, расположение текста на странице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44145" indent="-144145" algn="ctr">
                        <a:spcBef>
                          <a:spcPts val="200"/>
                        </a:spcBef>
                        <a:spcAft>
                          <a:spcPts val="200"/>
                        </a:spcAft>
                      </a:pPr>
                      <a:r>
                        <a:rPr lang="ru-RU" sz="2000">
                          <a:latin typeface="Times New Roman"/>
                          <a:ea typeface="Times New Roman"/>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342900" lvl="0" indent="-342900">
                        <a:spcBef>
                          <a:spcPts val="200"/>
                        </a:spcBef>
                        <a:spcAft>
                          <a:spcPts val="200"/>
                        </a:spcAft>
                        <a:buFont typeface="Times New Roman"/>
                        <a:buChar char="•"/>
                        <a:tabLst>
                          <a:tab pos="144145" algn="l"/>
                        </a:tabLst>
                      </a:pPr>
                      <a:r>
                        <a:rPr lang="ru-RU" sz="2000" dirty="0">
                          <a:latin typeface="Times New Roman"/>
                          <a:ea typeface="Times New Roman"/>
                        </a:rPr>
                        <a:t>Соблюдение социолингвистических </a:t>
                      </a:r>
                      <a:r>
                        <a:rPr lang="ru-RU" sz="2000" dirty="0" err="1">
                          <a:latin typeface="Times New Roman"/>
                          <a:ea typeface="Times New Roman"/>
                        </a:rPr>
                        <a:t>парамет</a:t>
                      </a:r>
                      <a:r>
                        <a:rPr lang="en-US" sz="2000" dirty="0">
                          <a:latin typeface="Times New Roman"/>
                          <a:ea typeface="Times New Roman"/>
                        </a:rPr>
                        <a:t>р</a:t>
                      </a:r>
                      <a:r>
                        <a:rPr lang="ru-RU" sz="2000" dirty="0" err="1">
                          <a:latin typeface="Times New Roman"/>
                          <a:ea typeface="Times New Roman"/>
                        </a:rPr>
                        <a:t>ов</a:t>
                      </a:r>
                      <a:r>
                        <a:rPr lang="ru-RU" sz="2000" dirty="0">
                          <a:latin typeface="Times New Roman"/>
                          <a:ea typeface="Times New Roman"/>
                        </a:rPr>
                        <a:t> речи</a:t>
                      </a:r>
                    </a:p>
                    <a:p>
                      <a:pPr marL="144145" indent="8255">
                        <a:spcBef>
                          <a:spcPts val="200"/>
                        </a:spcBef>
                        <a:spcAft>
                          <a:spcPts val="200"/>
                        </a:spcAft>
                      </a:pPr>
                      <a:r>
                        <a:rPr lang="ru-RU" sz="2000" dirty="0">
                          <a:latin typeface="Times New Roman"/>
                          <a:ea typeface="Times New Roman"/>
                        </a:rPr>
                        <a:t>Учитывает ситуацию (школа) и получателя сообщения (преподаватели и учащиеся своей школы), оформляет текст в соответствии с предложенными обстоятельствами (разработчик темы в рамках коллективного проекта)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44145" indent="-144145" algn="ctr">
                        <a:spcBef>
                          <a:spcPts val="200"/>
                        </a:spcBef>
                        <a:spcAft>
                          <a:spcPts val="200"/>
                        </a:spcAft>
                      </a:pPr>
                      <a:r>
                        <a:rPr lang="ru-RU" sz="2000">
                          <a:latin typeface="Times New Roman"/>
                          <a:ea typeface="Times New Roman"/>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342900" lvl="0" indent="-342900">
                        <a:spcBef>
                          <a:spcPts val="200"/>
                        </a:spcBef>
                        <a:spcAft>
                          <a:spcPts val="200"/>
                        </a:spcAft>
                        <a:buFont typeface="Times New Roman"/>
                        <a:buChar char="•"/>
                        <a:tabLst>
                          <a:tab pos="144145" algn="l"/>
                        </a:tabLst>
                      </a:pPr>
                      <a:r>
                        <a:rPr lang="ru-RU" sz="2000">
                          <a:latin typeface="Times New Roman"/>
                          <a:ea typeface="Times New Roman"/>
                        </a:rPr>
                        <a:t>Систематизация информации</a:t>
                      </a:r>
                    </a:p>
                    <a:p>
                      <a:pPr marL="144145" indent="8255">
                        <a:spcBef>
                          <a:spcPts val="200"/>
                        </a:spcBef>
                        <a:spcAft>
                          <a:spcPts val="200"/>
                        </a:spcAft>
                      </a:pPr>
                      <a:r>
                        <a:rPr lang="ru-RU" sz="2000">
                          <a:latin typeface="Times New Roman"/>
                          <a:ea typeface="Times New Roman"/>
                        </a:rPr>
                        <a:t>Соотносит информацию, представленную в виде текста и графиков</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44145" indent="-144145" algn="ctr">
                        <a:spcBef>
                          <a:spcPts val="200"/>
                        </a:spcBef>
                        <a:spcAft>
                          <a:spcPts val="200"/>
                        </a:spcAft>
                      </a:pPr>
                      <a:r>
                        <a:rPr lang="fr-FR" sz="2000" dirty="0" smtClean="0">
                          <a:latin typeface="Times New Roman"/>
                          <a:ea typeface="Times New Roman"/>
                        </a:rPr>
                        <a:t>2</a:t>
                      </a:r>
                      <a:endParaRPr lang="ru-RU" sz="20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342900" lvl="0" indent="-342900">
                        <a:spcBef>
                          <a:spcPts val="200"/>
                        </a:spcBef>
                        <a:spcAft>
                          <a:spcPts val="200"/>
                        </a:spcAft>
                        <a:buFont typeface="Times New Roman"/>
                        <a:buChar char="•"/>
                        <a:tabLst>
                          <a:tab pos="144145" algn="l"/>
                        </a:tabLst>
                      </a:pPr>
                      <a:r>
                        <a:rPr lang="ru-RU" sz="2000">
                          <a:latin typeface="Times New Roman"/>
                          <a:ea typeface="Times New Roman"/>
                        </a:rPr>
                        <a:t>Представление информации</a:t>
                      </a:r>
                    </a:p>
                    <a:p>
                      <a:pPr marL="144145" indent="8255">
                        <a:spcBef>
                          <a:spcPts val="200"/>
                        </a:spcBef>
                        <a:spcAft>
                          <a:spcPts val="200"/>
                        </a:spcAft>
                      </a:pPr>
                      <a:r>
                        <a:rPr lang="ru-RU" sz="2000">
                          <a:latin typeface="Times New Roman"/>
                          <a:ea typeface="Times New Roman"/>
                        </a:rPr>
                        <a:t>Может четко и ясно представить, объяснить и сопоставить факты, события, наблюдения, цифровую информацию</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44145" indent="-144145" algn="ctr">
                        <a:spcBef>
                          <a:spcPts val="200"/>
                        </a:spcBef>
                        <a:spcAft>
                          <a:spcPts val="200"/>
                        </a:spcAft>
                      </a:pPr>
                      <a:r>
                        <a:rPr lang="fr-FR" sz="2000" dirty="0" smtClean="0">
                          <a:latin typeface="Times New Roman"/>
                          <a:ea typeface="Times New Roman"/>
                        </a:rPr>
                        <a:t>5</a:t>
                      </a:r>
                      <a:endParaRPr lang="ru-RU" sz="20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342900" lvl="0" indent="-342900">
                        <a:spcBef>
                          <a:spcPts val="200"/>
                        </a:spcBef>
                        <a:spcAft>
                          <a:spcPts val="200"/>
                        </a:spcAft>
                        <a:buFont typeface="Times New Roman"/>
                        <a:buChar char="•"/>
                        <a:tabLst>
                          <a:tab pos="144145" algn="l"/>
                        </a:tabLst>
                      </a:pPr>
                      <a:r>
                        <a:rPr lang="ru-RU" sz="2000">
                          <a:latin typeface="Times New Roman"/>
                          <a:ea typeface="Times New Roman"/>
                        </a:rPr>
                        <a:t>Связность и логичность текста</a:t>
                      </a:r>
                    </a:p>
                    <a:p>
                      <a:pPr marL="144145" indent="6985">
                        <a:spcBef>
                          <a:spcPts val="200"/>
                        </a:spcBef>
                        <a:spcAft>
                          <a:spcPts val="200"/>
                        </a:spcAft>
                      </a:pPr>
                      <a:r>
                        <a:rPr lang="ru-RU" sz="2000">
                          <a:solidFill>
                            <a:srgbClr val="000000"/>
                          </a:solidFill>
                          <a:latin typeface="Times New Roman"/>
                          <a:ea typeface="Times New Roman"/>
                        </a:rPr>
                        <a:t>Оформляет текст, соблюдая связность и логичность построения</a:t>
                      </a:r>
                      <a:endParaRPr lang="ru-RU"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44145" indent="-144145" algn="ctr">
                        <a:spcBef>
                          <a:spcPts val="200"/>
                        </a:spcBef>
                        <a:spcAft>
                          <a:spcPts val="200"/>
                        </a:spcAft>
                      </a:pPr>
                      <a:r>
                        <a:rPr lang="ru-RU" sz="2000" dirty="0">
                          <a:latin typeface="Times New Roman"/>
                          <a:ea typeface="Times New Roman"/>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2857" name="Group 153"/>
          <p:cNvGraphicFramePr>
            <a:graphicFrameLocks noGrp="1"/>
          </p:cNvGraphicFramePr>
          <p:nvPr/>
        </p:nvGraphicFramePr>
        <p:xfrm>
          <a:off x="179388" y="188913"/>
          <a:ext cx="8697912" cy="6492240"/>
        </p:xfrm>
        <a:graphic>
          <a:graphicData uri="http://schemas.openxmlformats.org/drawingml/2006/table">
            <a:tbl>
              <a:tblPr/>
              <a:tblGrid>
                <a:gridCol w="7705725"/>
                <a:gridCol w="992187"/>
              </a:tblGrid>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Arial Narrow" pitchFamily="34" charset="0"/>
                          <a:ea typeface="Calibri" pitchFamily="34" charset="0"/>
                          <a:cs typeface="Times New Roman" pitchFamily="18" charset="0"/>
                        </a:rPr>
                        <a:t>Языковая компетенция</a:t>
                      </a:r>
                      <a:r>
                        <a:rPr kumimoji="0" lang="fr-FR" sz="2000" b="1" i="0" u="none" strike="noStrike" cap="none" normalizeH="0" baseline="0" dirty="0" smtClean="0">
                          <a:ln>
                            <a:noFill/>
                          </a:ln>
                          <a:solidFill>
                            <a:schemeClr val="tx1"/>
                          </a:solidFill>
                          <a:effectLst/>
                          <a:latin typeface="Arial Narrow" pitchFamily="34" charset="0"/>
                          <a:ea typeface="Calibri" pitchFamily="34" charset="0"/>
                          <a:cs typeface="Times New Roman" pitchFamily="18" charset="0"/>
                        </a:rPr>
                        <a:t> </a:t>
                      </a:r>
                      <a:endParaRPr kumimoji="0" lang="fr-FR" sz="2000" b="0" i="0" u="none" strike="noStrike" cap="none" normalizeH="0" baseline="0" dirty="0" smtClean="0">
                        <a:ln>
                          <a:noFill/>
                        </a:ln>
                        <a:solidFill>
                          <a:schemeClr val="tx1"/>
                        </a:solidFill>
                        <a:effectLst/>
                        <a:latin typeface="Arial Narrow" pitchFamily="34" charset="0"/>
                        <a:ea typeface="Calibri"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Arial Narrow" pitchFamily="34" charset="0"/>
                          <a:ea typeface="Calibri" pitchFamily="34" charset="0"/>
                          <a:cs typeface="Times New Roman" pitchFamily="18" charset="0"/>
                        </a:rPr>
                        <a:t>12 </a:t>
                      </a:r>
                      <a:r>
                        <a:rPr kumimoji="0" lang="ru-RU" sz="2000" b="1" i="0" u="none" strike="noStrike" cap="none" normalizeH="0" baseline="0" dirty="0" smtClean="0">
                          <a:ln>
                            <a:noFill/>
                          </a:ln>
                          <a:solidFill>
                            <a:schemeClr val="tx1"/>
                          </a:solidFill>
                          <a:effectLst/>
                          <a:latin typeface="Arial Narrow" pitchFamily="34" charset="0"/>
                          <a:ea typeface="Calibri" pitchFamily="34" charset="0"/>
                          <a:cs typeface="Times New Roman" pitchFamily="18" charset="0"/>
                        </a:rPr>
                        <a:t>баллов</a:t>
                      </a:r>
                      <a:endParaRPr kumimoji="0" lang="ru-RU" sz="2000" b="0" i="0" u="none" strike="noStrike" cap="none" normalizeH="0" baseline="0" dirty="0" smtClean="0">
                        <a:ln>
                          <a:noFill/>
                        </a:ln>
                        <a:solidFill>
                          <a:schemeClr val="tx1"/>
                        </a:solidFill>
                        <a:effectLst/>
                        <a:latin typeface="Arial Narrow" pitchFamily="34"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342900" lvl="0" indent="-342900">
                        <a:spcBef>
                          <a:spcPts val="200"/>
                        </a:spcBef>
                        <a:spcAft>
                          <a:spcPts val="200"/>
                        </a:spcAft>
                        <a:buFont typeface="Times New Roman"/>
                        <a:buChar char="•"/>
                        <a:tabLst>
                          <a:tab pos="144145" algn="l"/>
                        </a:tabLst>
                      </a:pPr>
                      <a:r>
                        <a:rPr lang="ru-RU" sz="2000" b="1">
                          <a:latin typeface="Times New Roman"/>
                          <a:ea typeface="Times New Roman"/>
                        </a:rPr>
                        <a:t>Морфо-синтаксис </a:t>
                      </a:r>
                      <a:endParaRPr lang="ru-RU" sz="2000">
                        <a:latin typeface="Times New Roman"/>
                        <a:ea typeface="Times New Roman"/>
                      </a:endParaRPr>
                    </a:p>
                    <a:p>
                      <a:pPr marL="144145" indent="6985">
                        <a:spcBef>
                          <a:spcPts val="200"/>
                        </a:spcBef>
                        <a:spcAft>
                          <a:spcPts val="200"/>
                        </a:spcAft>
                      </a:pPr>
                      <a:r>
                        <a:rPr lang="ru-RU" sz="2000">
                          <a:solidFill>
                            <a:srgbClr val="000000"/>
                          </a:solidFill>
                          <a:latin typeface="Times New Roman"/>
                          <a:ea typeface="Times New Roman"/>
                        </a:rPr>
                        <a:t>Правильно употребляет глагольные времена и наклонения, местоимения, детерминативы, коннекторы и т.д.</a:t>
                      </a:r>
                      <a:r>
                        <a:rPr lang="ru-RU" sz="2000">
                          <a:latin typeface="Times New Roman"/>
                          <a:ea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44145" indent="-144145" algn="ctr">
                        <a:spcBef>
                          <a:spcPts val="200"/>
                        </a:spcBef>
                        <a:spcAft>
                          <a:spcPts val="200"/>
                        </a:spcAft>
                      </a:pPr>
                      <a:r>
                        <a:rPr lang="ru-RU" sz="2000">
                          <a:latin typeface="Times New Roman"/>
                          <a:ea typeface="Times New Roman"/>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342900" lvl="0" indent="-342900">
                        <a:spcBef>
                          <a:spcPts val="200"/>
                        </a:spcBef>
                        <a:spcAft>
                          <a:spcPts val="200"/>
                        </a:spcAft>
                        <a:buFont typeface="Times New Roman"/>
                        <a:buChar char="•"/>
                        <a:tabLst>
                          <a:tab pos="144145" algn="l"/>
                        </a:tabLst>
                      </a:pPr>
                      <a:r>
                        <a:rPr lang="ru-RU" sz="2000" b="1">
                          <a:latin typeface="Times New Roman"/>
                          <a:ea typeface="Times New Roman"/>
                        </a:rPr>
                        <a:t>Владение письменной фразой </a:t>
                      </a:r>
                      <a:endParaRPr lang="ru-RU" sz="2000">
                        <a:latin typeface="Times New Roman"/>
                        <a:ea typeface="Times New Roman"/>
                      </a:endParaRPr>
                    </a:p>
                    <a:p>
                      <a:pPr marL="144145" indent="6985">
                        <a:spcBef>
                          <a:spcPts val="200"/>
                        </a:spcBef>
                        <a:spcAft>
                          <a:spcPts val="200"/>
                        </a:spcAft>
                      </a:pPr>
                      <a:r>
                        <a:rPr lang="ru-RU" sz="2000">
                          <a:latin typeface="Times New Roman"/>
                          <a:ea typeface="Times New Roman"/>
                        </a:rPr>
                        <a:t>Владеет фразовой организацией письменного текста</a:t>
                      </a:r>
                      <a:r>
                        <a:rPr lang="ru-RU" sz="2000">
                          <a:solidFill>
                            <a:srgbClr val="000000"/>
                          </a:solidFill>
                          <a:latin typeface="Times New Roman"/>
                          <a:ea typeface="Times New Roman"/>
                        </a:rPr>
                        <a:t> и </a:t>
                      </a:r>
                      <a:r>
                        <a:rPr lang="ru-RU" sz="2000">
                          <a:latin typeface="Times New Roman"/>
                          <a:ea typeface="Times New Roman"/>
                        </a:rPr>
                        <a:t>синтаксической вариативностью на фразовом уровне.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44145" indent="-144145" algn="ctr">
                        <a:spcBef>
                          <a:spcPts val="200"/>
                        </a:spcBef>
                        <a:spcAft>
                          <a:spcPts val="200"/>
                        </a:spcAft>
                      </a:pPr>
                      <a:r>
                        <a:rPr lang="ru-RU" sz="2000">
                          <a:latin typeface="Times New Roman"/>
                          <a:ea typeface="Times New Roman"/>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22325">
                <a:tc>
                  <a:txBody>
                    <a:bodyPr/>
                    <a:lstStyle/>
                    <a:p>
                      <a:pPr marL="342900" lvl="0" indent="-342900">
                        <a:spcBef>
                          <a:spcPts val="200"/>
                        </a:spcBef>
                        <a:spcAft>
                          <a:spcPts val="200"/>
                        </a:spcAft>
                        <a:buFont typeface="Times New Roman"/>
                        <a:buChar char="•"/>
                        <a:tabLst>
                          <a:tab pos="144145" algn="l"/>
                        </a:tabLst>
                      </a:pPr>
                      <a:r>
                        <a:rPr lang="ru-RU" sz="2000" b="1">
                          <a:solidFill>
                            <a:srgbClr val="000000"/>
                          </a:solidFill>
                          <a:latin typeface="Times New Roman"/>
                          <a:ea typeface="Times New Roman"/>
                        </a:rPr>
                        <a:t>Лексика</a:t>
                      </a:r>
                      <a:endParaRPr lang="ru-RU" sz="2000">
                        <a:latin typeface="Times New Roman"/>
                        <a:ea typeface="Times New Roman"/>
                      </a:endParaRPr>
                    </a:p>
                    <a:p>
                      <a:pPr marL="144145" indent="6985">
                        <a:spcBef>
                          <a:spcPts val="200"/>
                        </a:spcBef>
                        <a:spcAft>
                          <a:spcPts val="200"/>
                        </a:spcAft>
                      </a:pPr>
                      <a:r>
                        <a:rPr lang="ru-RU" sz="2000">
                          <a:solidFill>
                            <a:srgbClr val="000000"/>
                          </a:solidFill>
                          <a:latin typeface="Times New Roman"/>
                          <a:ea typeface="Times New Roman"/>
                        </a:rPr>
                        <a:t>Владеет лексическим запасом, позволяющим высказаться по предложенной теме, обеспечивающим точное выражение мысли и отсутствие неоправданных повторов. Употребляет слова в их точном лексическом значении</a:t>
                      </a:r>
                      <a:endParaRPr lang="ru-RU" sz="2000">
                        <a:latin typeface="Times New Roman"/>
                        <a:ea typeface="Times New Roman"/>
                      </a:endParaRPr>
                    </a:p>
                    <a:p>
                      <a:pPr marL="144145" indent="6985">
                        <a:spcBef>
                          <a:spcPts val="200"/>
                        </a:spcBef>
                        <a:spcAft>
                          <a:spcPts val="200"/>
                        </a:spcAft>
                      </a:pPr>
                      <a:r>
                        <a:rPr lang="ru-RU" sz="2000">
                          <a:solidFill>
                            <a:srgbClr val="000000"/>
                          </a:solidFill>
                          <a:latin typeface="Times New Roman"/>
                          <a:ea typeface="Times New Roman"/>
                        </a:rPr>
                        <a:t>Допустимо незначительное количество ошибок в выборе слов, если это не затрудняет понимания текста (3% от заданного объема)</a:t>
                      </a:r>
                      <a:endParaRPr lang="ru-RU"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44145" indent="-144145" algn="ctr">
                        <a:spcBef>
                          <a:spcPts val="200"/>
                        </a:spcBef>
                        <a:spcAft>
                          <a:spcPts val="200"/>
                        </a:spcAft>
                      </a:pPr>
                      <a:r>
                        <a:rPr lang="ru-RU" sz="2000">
                          <a:latin typeface="Times New Roman"/>
                          <a:ea typeface="Times New Roman"/>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342900" lvl="0" indent="-342900">
                        <a:spcBef>
                          <a:spcPts val="200"/>
                        </a:spcBef>
                        <a:spcAft>
                          <a:spcPts val="200"/>
                        </a:spcAft>
                        <a:buFont typeface="Times New Roman"/>
                        <a:buChar char="•"/>
                        <a:tabLst>
                          <a:tab pos="144145" algn="l"/>
                        </a:tabLst>
                      </a:pPr>
                      <a:r>
                        <a:rPr lang="ru-RU" sz="2000" b="1">
                          <a:latin typeface="Times New Roman"/>
                          <a:ea typeface="Times New Roman"/>
                        </a:rPr>
                        <a:t>Орфография</a:t>
                      </a:r>
                      <a:endParaRPr lang="ru-RU" sz="2000">
                        <a:latin typeface="Times New Roman"/>
                        <a:ea typeface="Times New Roman"/>
                      </a:endParaRPr>
                    </a:p>
                    <a:p>
                      <a:pPr marL="144145" indent="6985">
                        <a:spcBef>
                          <a:spcPts val="200"/>
                        </a:spcBef>
                        <a:spcAft>
                          <a:spcPts val="200"/>
                        </a:spcAft>
                      </a:pPr>
                      <a:r>
                        <a:rPr lang="ru-RU" sz="2000">
                          <a:latin typeface="Times New Roman"/>
                          <a:ea typeface="Times New Roman"/>
                        </a:rPr>
                        <a:t>Владеет лексической и грамматической (</a:t>
                      </a:r>
                      <a:r>
                        <a:rPr lang="ru-RU" sz="2000">
                          <a:solidFill>
                            <a:srgbClr val="000000"/>
                          </a:solidFill>
                          <a:latin typeface="Times New Roman"/>
                          <a:ea typeface="Times New Roman"/>
                        </a:rPr>
                        <a:t>практически все виды согласований)</a:t>
                      </a:r>
                      <a:r>
                        <a:rPr lang="ru-RU" sz="2000">
                          <a:latin typeface="Times New Roman"/>
                          <a:ea typeface="Times New Roman"/>
                        </a:rPr>
                        <a:t> орфографией </a:t>
                      </a:r>
                    </a:p>
                    <a:p>
                      <a:pPr marL="144145" indent="6985">
                        <a:spcBef>
                          <a:spcPts val="200"/>
                        </a:spcBef>
                        <a:spcAft>
                          <a:spcPts val="200"/>
                        </a:spcAft>
                      </a:pPr>
                      <a:r>
                        <a:rPr lang="ru-RU" sz="2000">
                          <a:latin typeface="Times New Roman"/>
                          <a:ea typeface="Times New Roman"/>
                        </a:rPr>
                        <a:t>Пунктуация в целом соответствует французской норме (допустимо некоторое влияние русского языка)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44145" indent="-144145" algn="ctr">
                        <a:spcBef>
                          <a:spcPts val="200"/>
                        </a:spcBef>
                        <a:spcAft>
                          <a:spcPts val="200"/>
                        </a:spcAft>
                      </a:pPr>
                      <a:r>
                        <a:rPr lang="ru-RU" sz="2000" dirty="0">
                          <a:latin typeface="Times New Roman"/>
                          <a:ea typeface="Times New Roman"/>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p:cNvSpPr>
            <a:spLocks noChangeArrowheads="1"/>
          </p:cNvSpPr>
          <p:nvPr/>
        </p:nvSpPr>
        <p:spPr bwMode="auto">
          <a:xfrm>
            <a:off x="142875" y="1714500"/>
            <a:ext cx="8785225" cy="1200329"/>
          </a:xfrm>
          <a:prstGeom prst="rect">
            <a:avLst/>
          </a:prstGeom>
          <a:noFill/>
          <a:ln w="9525">
            <a:noFill/>
            <a:miter lim="800000"/>
            <a:headEnd/>
            <a:tailEnd/>
          </a:ln>
        </p:spPr>
        <p:txBody>
          <a:bodyPr anchor="ctr">
            <a:spAutoFit/>
          </a:bodyPr>
          <a:lstStyle/>
          <a:p>
            <a:r>
              <a:rPr lang="fr-FR" sz="2400" b="1" i="1" dirty="0" smtClean="0"/>
              <a:t>NB </a:t>
            </a:r>
            <a:r>
              <a:rPr lang="ru-RU" sz="2400" b="1" i="1" dirty="0" smtClean="0"/>
              <a:t>!</a:t>
            </a:r>
            <a:r>
              <a:rPr lang="ru-RU" sz="2400" dirty="0" smtClean="0"/>
              <a:t> *За каждую взятую из текста фразу или фрагмент фразы объемом в 5 и более слов снимается 1 балл.</a:t>
            </a:r>
          </a:p>
          <a:p>
            <a:pPr algn="ctr">
              <a:tabLst>
                <a:tab pos="1166813" algn="l"/>
              </a:tabLst>
            </a:pPr>
            <a:endParaRPr lang="fr-FR" sz="2400"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
          <p:cNvSpPr>
            <a:spLocks noChangeArrowheads="1"/>
          </p:cNvSpPr>
          <p:nvPr/>
        </p:nvSpPr>
        <p:spPr bwMode="auto">
          <a:xfrm>
            <a:off x="142875" y="1714500"/>
            <a:ext cx="8785225" cy="1570038"/>
          </a:xfrm>
          <a:prstGeom prst="rect">
            <a:avLst/>
          </a:prstGeom>
          <a:noFill/>
          <a:ln w="9525">
            <a:noFill/>
            <a:miter lim="800000"/>
            <a:headEnd/>
            <a:tailEnd/>
          </a:ln>
        </p:spPr>
        <p:txBody>
          <a:bodyPr anchor="ctr">
            <a:spAutoFit/>
          </a:bodyPr>
          <a:lstStyle/>
          <a:p>
            <a:pPr algn="ctr">
              <a:tabLst>
                <a:tab pos="1166813" algn="l"/>
              </a:tabLst>
            </a:pPr>
            <a:r>
              <a:rPr lang="ru-RU" sz="2400" b="1" dirty="0"/>
              <a:t>Конкурс</a:t>
            </a:r>
            <a:r>
              <a:rPr lang="fr-FR" sz="2400" b="1" dirty="0"/>
              <a:t> </a:t>
            </a:r>
            <a:r>
              <a:rPr lang="ru-RU" sz="2400" b="1" dirty="0"/>
              <a:t>устной</a:t>
            </a:r>
            <a:r>
              <a:rPr lang="fr-FR" sz="2400" b="1" dirty="0"/>
              <a:t> </a:t>
            </a:r>
            <a:r>
              <a:rPr lang="ru-RU" sz="2400" b="1" dirty="0"/>
              <a:t>речи</a:t>
            </a:r>
            <a:r>
              <a:rPr lang="fr-FR" sz="2400" b="1" dirty="0"/>
              <a:t> </a:t>
            </a:r>
            <a:endParaRPr lang="ru-RU" sz="2400" dirty="0"/>
          </a:p>
          <a:p>
            <a:pPr>
              <a:tabLst>
                <a:tab pos="1166813" algn="l"/>
              </a:tabLst>
            </a:pPr>
            <a:r>
              <a:rPr lang="fr-FR" sz="2400" b="1" dirty="0"/>
              <a:t>Préparation : </a:t>
            </a:r>
            <a:r>
              <a:rPr lang="fr-FR" sz="2400" dirty="0" smtClean="0"/>
              <a:t>15 </a:t>
            </a:r>
            <a:r>
              <a:rPr lang="fr-FR" sz="2400" dirty="0"/>
              <a:t>minutes</a:t>
            </a:r>
          </a:p>
          <a:p>
            <a:pPr>
              <a:tabLst>
                <a:tab pos="1166813" algn="l"/>
              </a:tabLst>
            </a:pPr>
            <a:r>
              <a:rPr lang="fr-FR" sz="2400" b="1" dirty="0"/>
              <a:t>Durée de l’épreuve :</a:t>
            </a:r>
            <a:r>
              <a:rPr lang="fr-FR" sz="2400" dirty="0"/>
              <a:t> 8-10 minutes		</a:t>
            </a:r>
            <a:r>
              <a:rPr lang="fr-FR" sz="2400" b="1" dirty="0"/>
              <a:t>Note </a:t>
            </a:r>
            <a:r>
              <a:rPr lang="fr-FR" sz="2400" dirty="0"/>
              <a:t>sur </a:t>
            </a:r>
            <a:r>
              <a:rPr lang="fr-FR" sz="2400" b="1" dirty="0"/>
              <a:t>25</a:t>
            </a:r>
            <a:endParaRPr lang="ru-RU" sz="2400" dirty="0"/>
          </a:p>
          <a:p>
            <a:pPr algn="ctr">
              <a:tabLst>
                <a:tab pos="1166813" algn="l"/>
              </a:tabLst>
            </a:pPr>
            <a:endParaRPr lang="fr-FR" sz="2400"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5"/>
          <p:cNvSpPr>
            <a:spLocks noChangeArrowheads="1"/>
          </p:cNvSpPr>
          <p:nvPr/>
        </p:nvSpPr>
        <p:spPr bwMode="auto">
          <a:xfrm>
            <a:off x="142875" y="214313"/>
            <a:ext cx="8785225" cy="6309420"/>
          </a:xfrm>
          <a:prstGeom prst="rect">
            <a:avLst/>
          </a:prstGeom>
          <a:noFill/>
          <a:ln w="9525">
            <a:noFill/>
            <a:miter lim="800000"/>
            <a:headEnd/>
            <a:tailEnd/>
          </a:ln>
        </p:spPr>
        <p:txBody>
          <a:bodyPr anchor="ctr">
            <a:spAutoFit/>
          </a:bodyPr>
          <a:lstStyle/>
          <a:p>
            <a:r>
              <a:rPr lang="fr-FR" sz="2400" b="1" dirty="0" smtClean="0"/>
              <a:t>Consigne :</a:t>
            </a:r>
          </a:p>
          <a:p>
            <a:r>
              <a:rPr lang="fr-FR" sz="2400" dirty="0" smtClean="0"/>
              <a:t> </a:t>
            </a:r>
          </a:p>
          <a:p>
            <a:pPr lvl="1">
              <a:spcAft>
                <a:spcPts val="600"/>
              </a:spcAft>
              <a:buFont typeface="Wingdings" pitchFamily="2" charset="2"/>
              <a:buChar char="ü"/>
            </a:pPr>
            <a:r>
              <a:rPr lang="fr-FR" sz="2400" dirty="0" smtClean="0"/>
              <a:t> tirez au sort un sujet de réflexion </a:t>
            </a:r>
          </a:p>
          <a:p>
            <a:pPr lvl="1">
              <a:spcAft>
                <a:spcPts val="600"/>
              </a:spcAft>
              <a:buFont typeface="Wingdings" pitchFamily="2" charset="2"/>
              <a:buChar char="ü"/>
            </a:pPr>
            <a:r>
              <a:rPr lang="fr-FR" sz="2400" dirty="0" smtClean="0"/>
              <a:t> dégagez le problème qu’il comporte </a:t>
            </a:r>
          </a:p>
          <a:p>
            <a:pPr lvl="1">
              <a:spcAft>
                <a:spcPts val="600"/>
              </a:spcAft>
              <a:buFont typeface="Wingdings" pitchFamily="2" charset="2"/>
              <a:buChar char="ü"/>
            </a:pPr>
            <a:r>
              <a:rPr lang="fr-FR" sz="2400" dirty="0" smtClean="0"/>
              <a:t> présentez les points de vue qui existent à ce propos choisissez-en celui que vous partagez </a:t>
            </a:r>
          </a:p>
          <a:p>
            <a:pPr lvl="1">
              <a:spcAft>
                <a:spcPts val="600"/>
              </a:spcAft>
              <a:buFont typeface="Wingdings" pitchFamily="2" charset="2"/>
              <a:buChar char="ü"/>
            </a:pPr>
            <a:r>
              <a:rPr lang="fr-FR" sz="2400" dirty="0" smtClean="0"/>
              <a:t> expliquez les raisons de votre choix, argumentez et donnez des exemples </a:t>
            </a:r>
          </a:p>
          <a:p>
            <a:endParaRPr lang="fr-FR" sz="2400" dirty="0" smtClean="0"/>
          </a:p>
          <a:p>
            <a:r>
              <a:rPr lang="fr-FR" sz="2400" dirty="0" smtClean="0"/>
              <a:t>N’oubliez pas de construire votre exposé, c’est-а-dire l’introduire, puis développer et ensuite conclure.</a:t>
            </a:r>
          </a:p>
          <a:p>
            <a:endParaRPr lang="ru-RU" sz="2400" dirty="0" smtClean="0"/>
          </a:p>
          <a:p>
            <a:r>
              <a:rPr lang="fr-FR" sz="2400" dirty="0" smtClean="0"/>
              <a:t>Après l’exposé argumentatif dont la durée est de 3-4 minutes environ, vous aurez un entretien (de 3-4 minutes) avec le jury qui vous posera des questions sur votre présentation orale.</a:t>
            </a:r>
            <a:endParaRPr lang="ru-RU" sz="2400" dirty="0" smtClean="0"/>
          </a:p>
          <a:p>
            <a:pPr>
              <a:defRPr/>
            </a:pPr>
            <a:endParaRPr lang="fr-FR" sz="24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ChangeArrowheads="1"/>
          </p:cNvSpPr>
          <p:nvPr/>
        </p:nvSpPr>
        <p:spPr bwMode="auto">
          <a:xfrm>
            <a:off x="214282" y="117693"/>
            <a:ext cx="8785225" cy="6370975"/>
          </a:xfrm>
          <a:prstGeom prst="rect">
            <a:avLst/>
          </a:prstGeom>
          <a:noFill/>
          <a:ln w="9525">
            <a:noFill/>
            <a:miter lim="800000"/>
            <a:headEnd/>
            <a:tailEnd/>
          </a:ln>
        </p:spPr>
        <p:txBody>
          <a:bodyPr anchor="ctr">
            <a:spAutoFit/>
          </a:bodyPr>
          <a:lstStyle/>
          <a:p>
            <a:r>
              <a:rPr lang="fr-FR" sz="2400" b="1" dirty="0"/>
              <a:t>Sujet 1 </a:t>
            </a:r>
          </a:p>
          <a:p>
            <a:r>
              <a:rPr lang="fr-FR" sz="2400" dirty="0" smtClean="0"/>
              <a:t>Selon vous, faut-il être prêt à tout pour se faire accepter par les autres ? Vous présenterez votre réflexion dans un développement organisé en vous appuyant sur des exemples précis.</a:t>
            </a:r>
            <a:endParaRPr lang="ru-RU" sz="2400" dirty="0" smtClean="0"/>
          </a:p>
          <a:p>
            <a:endParaRPr lang="ru-RU" sz="2400" dirty="0"/>
          </a:p>
          <a:p>
            <a:r>
              <a:rPr lang="fr-FR" sz="2400" b="1" dirty="0"/>
              <a:t>Sujet 2 </a:t>
            </a:r>
            <a:endParaRPr lang="ru-RU" sz="2400" dirty="0"/>
          </a:p>
          <a:p>
            <a:r>
              <a:rPr lang="fr-FR" sz="2400" dirty="0" smtClean="0"/>
              <a:t>Qu’est-ce qui pousse aujourd’hui les êtres humains à vouloir retrouver la nature? Vous présenterez votre réflexion dans un développement organisé en vous appuyant sur des exemples précis.</a:t>
            </a:r>
            <a:endParaRPr lang="ru-RU" sz="2400" dirty="0" smtClean="0"/>
          </a:p>
          <a:p>
            <a:endParaRPr lang="ru-RU" sz="2400" dirty="0"/>
          </a:p>
          <a:p>
            <a:r>
              <a:rPr lang="fr-FR" sz="2400" b="1" dirty="0"/>
              <a:t>Sujet 3 </a:t>
            </a:r>
            <a:endParaRPr lang="ru-RU" sz="2400" dirty="0"/>
          </a:p>
          <a:p>
            <a:r>
              <a:rPr lang="fr-FR" sz="2400" dirty="0" smtClean="0"/>
              <a:t>« Il n’y a pas de vent favorable pour celui qui ne sait pas où il va », a dit  Sénèque. Qu’en pensez-vous ? Vous construirez votre réflexion en prenant appui sur des arguments et sur des exemples précis.</a:t>
            </a:r>
            <a:endParaRPr lang="ru-RU" sz="24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ChangeArrowheads="1"/>
          </p:cNvSpPr>
          <p:nvPr/>
        </p:nvSpPr>
        <p:spPr bwMode="auto">
          <a:xfrm>
            <a:off x="142875" y="428625"/>
            <a:ext cx="8785225" cy="6001643"/>
          </a:xfrm>
          <a:prstGeom prst="rect">
            <a:avLst/>
          </a:prstGeom>
          <a:noFill/>
          <a:ln w="9525">
            <a:noFill/>
            <a:miter lim="800000"/>
            <a:headEnd/>
            <a:tailEnd/>
          </a:ln>
        </p:spPr>
        <p:txBody>
          <a:bodyPr anchor="ctr">
            <a:spAutoFit/>
          </a:bodyPr>
          <a:lstStyle/>
          <a:p>
            <a:r>
              <a:rPr lang="fr-FR" sz="2400" b="1" dirty="0"/>
              <a:t>Sujet 4 </a:t>
            </a:r>
            <a:endParaRPr lang="ru-RU" sz="2400" dirty="0"/>
          </a:p>
          <a:p>
            <a:r>
              <a:rPr lang="fr-FR" sz="2400" dirty="0" smtClean="0"/>
              <a:t>« Si je me trompe, j’existe », a dit Saint Augustin. Qu’en pensez-vous ? Vous construirez votre réflexion en prenant appui sur des arguments et sur des exemples précis.</a:t>
            </a:r>
            <a:endParaRPr lang="ru-RU" sz="2400" dirty="0" smtClean="0"/>
          </a:p>
          <a:p>
            <a:endParaRPr lang="fr-FR" sz="2400" dirty="0"/>
          </a:p>
          <a:p>
            <a:r>
              <a:rPr lang="fr-FR" sz="2400" b="1" dirty="0"/>
              <a:t>Sujet </a:t>
            </a:r>
            <a:r>
              <a:rPr lang="fr-FR" sz="2400" b="1" dirty="0" smtClean="0"/>
              <a:t>5 </a:t>
            </a:r>
            <a:endParaRPr lang="fr-FR" sz="2400" dirty="0"/>
          </a:p>
          <a:p>
            <a:r>
              <a:rPr lang="fr-FR" sz="2400" dirty="0" smtClean="0"/>
              <a:t>« Lorsqu’on tombe, ce n’est pas le pied qui a tort », dit le proverbe chinois. Qu’en pensez-vous ? Vous construirez votre réflexion en prenant appui sur des arguments et sur des exemples précis.</a:t>
            </a:r>
          </a:p>
          <a:p>
            <a:endParaRPr lang="fr-FR" sz="2400" dirty="0" smtClean="0"/>
          </a:p>
          <a:p>
            <a:r>
              <a:rPr lang="fr-FR" sz="2400" b="1" dirty="0" smtClean="0"/>
              <a:t>Sujet 6</a:t>
            </a:r>
            <a:endParaRPr lang="fr-FR" sz="2400" dirty="0" smtClean="0"/>
          </a:p>
          <a:p>
            <a:r>
              <a:rPr lang="fr-FR" sz="2400" dirty="0" smtClean="0"/>
              <a:t>« Toute porte de sortie est une porte d’entrée sur autre chose », a dit Tom Stoppard. Qu’en pensez-vous ? Vous construirez votre réflexion en prenant appui sur des arguments et sur des exemples précis.</a:t>
            </a:r>
            <a:endParaRPr lang="ru-RU"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214313"/>
            <a:ext cx="8785225" cy="1570037"/>
          </a:xfrm>
          <a:prstGeom prst="rect">
            <a:avLst/>
          </a:prstGeom>
          <a:noFill/>
          <a:ln w="9525">
            <a:noFill/>
            <a:miter lim="800000"/>
            <a:headEnd/>
            <a:tailEnd/>
          </a:ln>
        </p:spPr>
        <p:txBody>
          <a:bodyPr anchor="ctr">
            <a:spAutoFit/>
          </a:bodyPr>
          <a:lstStyle/>
          <a:p>
            <a:pPr algn="ctr">
              <a:defRPr/>
            </a:pPr>
            <a:r>
              <a:rPr lang="x-none" sz="2400" b="1" cap="small"/>
              <a:t>Алгоритм работы </a:t>
            </a:r>
            <a:endParaRPr lang="ru-RU" sz="2400" b="1" dirty="0"/>
          </a:p>
          <a:p>
            <a:pPr>
              <a:defRPr/>
            </a:pPr>
            <a:r>
              <a:rPr lang="fr-FR" sz="2400" dirty="0"/>
              <a:t>1. Lire attentivement </a:t>
            </a:r>
            <a:r>
              <a:rPr lang="fr-FR" sz="2400" b="1" dirty="0"/>
              <a:t>Situation</a:t>
            </a:r>
            <a:r>
              <a:rPr lang="fr-FR" sz="2400" b="1" i="1" dirty="0"/>
              <a:t> </a:t>
            </a:r>
            <a:r>
              <a:rPr lang="fr-FR" sz="2400" dirty="0"/>
              <a:t>et</a:t>
            </a:r>
            <a:r>
              <a:rPr lang="fr-FR" sz="2400" b="1" i="1" dirty="0"/>
              <a:t> </a:t>
            </a:r>
            <a:r>
              <a:rPr lang="fr-FR" sz="2400" b="1" dirty="0"/>
              <a:t>Consigne, </a:t>
            </a:r>
            <a:endParaRPr lang="ru-RU" sz="2400" dirty="0"/>
          </a:p>
          <a:p>
            <a:pPr marL="360363" indent="-360363">
              <a:defRPr/>
            </a:pPr>
            <a:r>
              <a:rPr lang="fr-FR" sz="2400" dirty="0"/>
              <a:t>2. Répondre aux questions suivantes : soit en surlignant dans le texte, soit en remplissant le tableau:</a:t>
            </a:r>
            <a:endParaRPr lang="ru-RU" sz="2400" dirty="0"/>
          </a:p>
        </p:txBody>
      </p:sp>
      <p:graphicFrame>
        <p:nvGraphicFramePr>
          <p:cNvPr id="3" name="Таблица 2"/>
          <p:cNvGraphicFramePr>
            <a:graphicFrameLocks noGrp="1"/>
          </p:cNvGraphicFramePr>
          <p:nvPr/>
        </p:nvGraphicFramePr>
        <p:xfrm>
          <a:off x="142875" y="2286000"/>
          <a:ext cx="8858280" cy="3753327"/>
        </p:xfrm>
        <a:graphic>
          <a:graphicData uri="http://schemas.openxmlformats.org/drawingml/2006/table">
            <a:tbl>
              <a:tblPr/>
              <a:tblGrid>
                <a:gridCol w="2571768"/>
                <a:gridCol w="6286512"/>
              </a:tblGrid>
              <a:tr h="462392">
                <a:tc>
                  <a:txBody>
                    <a:bodyPr/>
                    <a:lstStyle/>
                    <a:p>
                      <a:pPr marL="174625" indent="0">
                        <a:lnSpc>
                          <a:spcPct val="115000"/>
                        </a:lnSpc>
                        <a:spcBef>
                          <a:spcPts val="600"/>
                        </a:spcBef>
                        <a:spcAft>
                          <a:spcPts val="600"/>
                        </a:spcAft>
                      </a:pPr>
                      <a:r>
                        <a:rPr lang="fr-FR" sz="2400" dirty="0" smtClean="0">
                          <a:latin typeface="+mj-lt"/>
                          <a:ea typeface="Calibri"/>
                        </a:rPr>
                        <a:t>Qui </a:t>
                      </a:r>
                      <a:r>
                        <a:rPr lang="fr-FR" sz="2400" dirty="0">
                          <a:latin typeface="+mj-lt"/>
                          <a:ea typeface="Calibri"/>
                        </a:rPr>
                        <a:t>je suis ?</a:t>
                      </a:r>
                      <a:endParaRPr lang="ru-RU" sz="2400" dirty="0">
                        <a:latin typeface="+mj-lt"/>
                        <a:ea typeface="Calibri"/>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4625" indent="0">
                        <a:lnSpc>
                          <a:spcPct val="115000"/>
                        </a:lnSpc>
                        <a:spcBef>
                          <a:spcPts val="600"/>
                        </a:spcBef>
                        <a:spcAft>
                          <a:spcPts val="600"/>
                        </a:spcAft>
                      </a:pPr>
                      <a:r>
                        <a:rPr lang="fr-FR" sz="2400" dirty="0">
                          <a:latin typeface="+mj-lt"/>
                          <a:ea typeface="Calibri"/>
                        </a:rPr>
                        <a:t>un participant au concours oral</a:t>
                      </a:r>
                      <a:endParaRPr lang="ru-RU" sz="2400" dirty="0">
                        <a:latin typeface="+mj-lt"/>
                        <a:ea typeface="Calibri"/>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2391">
                <a:tc>
                  <a:txBody>
                    <a:bodyPr/>
                    <a:lstStyle/>
                    <a:p>
                      <a:pPr marL="174625" indent="0">
                        <a:lnSpc>
                          <a:spcPct val="115000"/>
                        </a:lnSpc>
                        <a:spcBef>
                          <a:spcPts val="600"/>
                        </a:spcBef>
                        <a:spcAft>
                          <a:spcPts val="600"/>
                        </a:spcAft>
                      </a:pPr>
                      <a:r>
                        <a:rPr lang="fr-FR" sz="2400" dirty="0" smtClean="0">
                          <a:latin typeface="+mj-lt"/>
                          <a:ea typeface="Calibri"/>
                        </a:rPr>
                        <a:t>Mon </a:t>
                      </a:r>
                      <a:r>
                        <a:rPr lang="fr-FR" sz="2400" dirty="0">
                          <a:latin typeface="+mj-lt"/>
                          <a:ea typeface="Calibri"/>
                        </a:rPr>
                        <a:t>public ?</a:t>
                      </a:r>
                      <a:endParaRPr lang="ru-RU" sz="2400" dirty="0">
                        <a:latin typeface="+mj-lt"/>
                        <a:ea typeface="Calibri"/>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4625" indent="0">
                        <a:lnSpc>
                          <a:spcPct val="115000"/>
                        </a:lnSpc>
                        <a:spcBef>
                          <a:spcPts val="600"/>
                        </a:spcBef>
                        <a:spcAft>
                          <a:spcPts val="600"/>
                        </a:spcAft>
                      </a:pPr>
                      <a:r>
                        <a:rPr lang="fr-FR" sz="2400" dirty="0">
                          <a:latin typeface="+mj-lt"/>
                          <a:ea typeface="Calibri"/>
                        </a:rPr>
                        <a:t>les professeurs, membres de jury</a:t>
                      </a:r>
                      <a:endParaRPr lang="ru-RU" sz="2400" dirty="0">
                        <a:latin typeface="+mj-lt"/>
                        <a:ea typeface="Calibri"/>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2327">
                <a:tc>
                  <a:txBody>
                    <a:bodyPr/>
                    <a:lstStyle/>
                    <a:p>
                      <a:pPr marL="174625" indent="0">
                        <a:lnSpc>
                          <a:spcPct val="115000"/>
                        </a:lnSpc>
                        <a:spcBef>
                          <a:spcPts val="600"/>
                        </a:spcBef>
                        <a:spcAft>
                          <a:spcPts val="600"/>
                        </a:spcAft>
                      </a:pPr>
                      <a:r>
                        <a:rPr lang="fr-FR" sz="2400" dirty="0" smtClean="0">
                          <a:latin typeface="+mj-lt"/>
                          <a:ea typeface="Calibri"/>
                        </a:rPr>
                        <a:t>Qu’est-ce </a:t>
                      </a:r>
                      <a:r>
                        <a:rPr lang="fr-FR" sz="2400" dirty="0">
                          <a:latin typeface="+mj-lt"/>
                          <a:ea typeface="Calibri"/>
                        </a:rPr>
                        <a:t>que je fais ?</a:t>
                      </a:r>
                      <a:endParaRPr lang="ru-RU" sz="2400" dirty="0">
                        <a:latin typeface="+mj-lt"/>
                        <a:ea typeface="Calibri"/>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4625" indent="0">
                        <a:lnSpc>
                          <a:spcPct val="115000"/>
                        </a:lnSpc>
                        <a:spcBef>
                          <a:spcPts val="600"/>
                        </a:spcBef>
                        <a:spcAft>
                          <a:spcPts val="600"/>
                        </a:spcAft>
                        <a:buFont typeface="Wingdings" pitchFamily="2" charset="2"/>
                        <a:buChar char="ü"/>
                      </a:pPr>
                      <a:r>
                        <a:rPr lang="fr-FR" sz="2400" dirty="0">
                          <a:latin typeface="+mj-lt"/>
                          <a:ea typeface="Calibri"/>
                        </a:rPr>
                        <a:t>je prépare un exposé oral sur un sujet </a:t>
                      </a:r>
                      <a:r>
                        <a:rPr lang="fr-FR" sz="2400" dirty="0" smtClean="0">
                          <a:latin typeface="+mj-lt"/>
                          <a:ea typeface="Calibri"/>
                        </a:rPr>
                        <a:t>donné</a:t>
                      </a:r>
                      <a:r>
                        <a:rPr lang="fr-FR" sz="2400" baseline="0" dirty="0" smtClean="0">
                          <a:latin typeface="+mj-lt"/>
                          <a:ea typeface="Calibri"/>
                        </a:rPr>
                        <a:t> (j’ai 15 minutes pour le faire)</a:t>
                      </a:r>
                      <a:endParaRPr lang="ru-RU" sz="2400" dirty="0">
                        <a:latin typeface="+mj-lt"/>
                        <a:ea typeface="Calibri"/>
                      </a:endParaRPr>
                    </a:p>
                    <a:p>
                      <a:pPr marL="174625" indent="0">
                        <a:lnSpc>
                          <a:spcPct val="115000"/>
                        </a:lnSpc>
                        <a:spcBef>
                          <a:spcPts val="600"/>
                        </a:spcBef>
                        <a:spcAft>
                          <a:spcPts val="600"/>
                        </a:spcAft>
                        <a:buFont typeface="Wingdings" pitchFamily="2" charset="2"/>
                        <a:buChar char="ü"/>
                      </a:pPr>
                      <a:r>
                        <a:rPr lang="fr-FR" sz="2400" dirty="0">
                          <a:latin typeface="+mj-lt"/>
                          <a:ea typeface="Calibri"/>
                        </a:rPr>
                        <a:t>je le présente oralement sous forme de monologue suivi (3-4 minutes)</a:t>
                      </a:r>
                      <a:endParaRPr lang="ru-RU" sz="2400" dirty="0">
                        <a:latin typeface="+mj-lt"/>
                        <a:ea typeface="Calibri"/>
                      </a:endParaRPr>
                    </a:p>
                    <a:p>
                      <a:pPr marL="174625" indent="0">
                        <a:lnSpc>
                          <a:spcPct val="115000"/>
                        </a:lnSpc>
                        <a:spcBef>
                          <a:spcPts val="600"/>
                        </a:spcBef>
                        <a:spcAft>
                          <a:spcPts val="600"/>
                        </a:spcAft>
                        <a:buFont typeface="Wingdings" pitchFamily="2" charset="2"/>
                        <a:buChar char="ü"/>
                      </a:pPr>
                      <a:r>
                        <a:rPr lang="fr-FR" sz="2400" dirty="0">
                          <a:latin typeface="+mj-lt"/>
                          <a:ea typeface="Calibri"/>
                        </a:rPr>
                        <a:t>je réponds aux questions du jury (3-4 minutes)</a:t>
                      </a:r>
                      <a:endParaRPr lang="ru-RU" sz="2400" dirty="0">
                        <a:latin typeface="+mj-lt"/>
                        <a:ea typeface="Calibri"/>
                      </a:endParaRPr>
                    </a:p>
                  </a:txBody>
                  <a:tcPr marL="66812" marR="66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ChangeArrowheads="1"/>
          </p:cNvSpPr>
          <p:nvPr/>
        </p:nvSpPr>
        <p:spPr bwMode="auto">
          <a:xfrm>
            <a:off x="179388" y="358775"/>
            <a:ext cx="8785225" cy="5632311"/>
          </a:xfrm>
          <a:prstGeom prst="rect">
            <a:avLst/>
          </a:prstGeom>
          <a:noFill/>
          <a:ln w="9525">
            <a:noFill/>
            <a:miter lim="800000"/>
            <a:headEnd/>
            <a:tailEnd/>
          </a:ln>
        </p:spPr>
        <p:txBody>
          <a:bodyPr anchor="ctr">
            <a:spAutoFit/>
          </a:bodyPr>
          <a:lstStyle/>
          <a:p>
            <a:pPr algn="ctr"/>
            <a:r>
              <a:rPr lang="fr-FR" sz="2400" b="1" dirty="0"/>
              <a:t>Scénario de mon travail </a:t>
            </a:r>
            <a:endParaRPr lang="ru-RU" sz="2400" dirty="0"/>
          </a:p>
          <a:p>
            <a:r>
              <a:rPr lang="fr-FR" sz="2400" b="1" i="1" dirty="0"/>
              <a:t>1. </a:t>
            </a:r>
            <a:r>
              <a:rPr lang="fr-FR" sz="2400" b="1" i="1" u="sng" dirty="0"/>
              <a:t>Je prépare mon exposé (prendre des notes ou surligner dans le texte)</a:t>
            </a:r>
            <a:endParaRPr lang="ru-RU" sz="2400" dirty="0"/>
          </a:p>
          <a:p>
            <a:pPr>
              <a:buFont typeface="Arial" charset="0"/>
              <a:buChar char="•"/>
            </a:pPr>
            <a:r>
              <a:rPr lang="fr-FR" sz="2400" dirty="0" smtClean="0"/>
              <a:t> Pour </a:t>
            </a:r>
            <a:r>
              <a:rPr lang="fr-FR" sz="2400" dirty="0"/>
              <a:t>dégager le problème présenté dans le  document  dont je dispose :</a:t>
            </a:r>
            <a:endParaRPr lang="ru-RU" sz="2400" dirty="0"/>
          </a:p>
          <a:p>
            <a:pPr lvl="1"/>
            <a:r>
              <a:rPr lang="fr-FR" sz="2400" dirty="0"/>
              <a:t>Je rélève les mots </a:t>
            </a:r>
            <a:r>
              <a:rPr lang="fr-FR" sz="2400" dirty="0" smtClean="0"/>
              <a:t>clés. </a:t>
            </a:r>
            <a:endParaRPr lang="ru-RU" sz="2400" dirty="0"/>
          </a:p>
          <a:p>
            <a:pPr>
              <a:buFont typeface="Arial" charset="0"/>
              <a:buChar char="•"/>
            </a:pPr>
            <a:r>
              <a:rPr lang="fr-FR" sz="2400" dirty="0" smtClean="0"/>
              <a:t> Pour </a:t>
            </a:r>
            <a:r>
              <a:rPr lang="fr-FR" sz="2400" dirty="0"/>
              <a:t>trouver mes idées : </a:t>
            </a:r>
            <a:endParaRPr lang="ru-RU" sz="2400" dirty="0"/>
          </a:p>
          <a:p>
            <a:pPr lvl="1"/>
            <a:r>
              <a:rPr lang="fr-FR" sz="2400" dirty="0"/>
              <a:t>Je </a:t>
            </a:r>
            <a:r>
              <a:rPr lang="fr-FR" sz="2400" dirty="0" smtClean="0"/>
              <a:t>note toutes les associations que les mots clés font venir à l’esprit  </a:t>
            </a:r>
            <a:endParaRPr lang="ru-RU" sz="2400" dirty="0"/>
          </a:p>
          <a:p>
            <a:pPr lvl="1"/>
            <a:r>
              <a:rPr lang="fr-FR" sz="2400" dirty="0"/>
              <a:t>Je choisis les arguments que je vais développer </a:t>
            </a:r>
            <a:r>
              <a:rPr lang="fr-FR" sz="2400" dirty="0" smtClean="0"/>
              <a:t>pour expliquer / commenter /développer le sujet.  </a:t>
            </a:r>
            <a:r>
              <a:rPr lang="fr-FR" sz="2400" dirty="0"/>
              <a:t>J’illustre mon propos avec des exemples clairs et précis.</a:t>
            </a:r>
            <a:endParaRPr lang="ru-RU" sz="2400" dirty="0"/>
          </a:p>
          <a:p>
            <a:pPr>
              <a:buFont typeface="Arial" charset="0"/>
              <a:buChar char="•"/>
            </a:pPr>
            <a:r>
              <a:rPr lang="fr-FR" sz="2400" dirty="0" smtClean="0"/>
              <a:t> Pour </a:t>
            </a:r>
            <a:r>
              <a:rPr lang="fr-FR" sz="2400" dirty="0"/>
              <a:t>construire mon exposé :</a:t>
            </a:r>
            <a:endParaRPr lang="ru-RU" sz="2400" dirty="0"/>
          </a:p>
          <a:p>
            <a:pPr lvl="1"/>
            <a:r>
              <a:rPr lang="fr-FR" sz="2400" dirty="0"/>
              <a:t>Je fais un plan de mon exposé.</a:t>
            </a:r>
            <a:endParaRPr lang="ru-RU" sz="2400" dirty="0"/>
          </a:p>
          <a:p>
            <a:pPr lvl="1"/>
            <a:r>
              <a:rPr lang="fr-FR" sz="2400" dirty="0"/>
              <a:t>Je l’articule (introduction, développement, conclusion)</a:t>
            </a:r>
            <a:endParaRPr lang="ru-RU" sz="24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ChangeArrowheads="1"/>
          </p:cNvSpPr>
          <p:nvPr/>
        </p:nvSpPr>
        <p:spPr bwMode="auto">
          <a:xfrm>
            <a:off x="179388" y="358775"/>
            <a:ext cx="8785225" cy="4893647"/>
          </a:xfrm>
          <a:prstGeom prst="rect">
            <a:avLst/>
          </a:prstGeom>
          <a:noFill/>
          <a:ln w="9525">
            <a:noFill/>
            <a:miter lim="800000"/>
            <a:headEnd/>
            <a:tailEnd/>
          </a:ln>
        </p:spPr>
        <p:txBody>
          <a:bodyPr anchor="ctr">
            <a:spAutoFit/>
          </a:bodyPr>
          <a:lstStyle/>
          <a:p>
            <a:r>
              <a:rPr lang="fr-FR" sz="2400" dirty="0"/>
              <a:t>1.2. L’introduction</a:t>
            </a:r>
            <a:endParaRPr lang="ru-RU" sz="2400" dirty="0"/>
          </a:p>
          <a:p>
            <a:pPr lvl="1"/>
            <a:r>
              <a:rPr lang="fr-FR" sz="2400" dirty="0"/>
              <a:t>Je reformule le problème. </a:t>
            </a:r>
            <a:endParaRPr lang="ru-RU" sz="2400" dirty="0"/>
          </a:p>
          <a:p>
            <a:pPr lvl="1"/>
            <a:r>
              <a:rPr lang="fr-FR" sz="2400" dirty="0"/>
              <a:t>Je le présente en soulignant en quoi il est d’actualité, et/ou en quoi il est important.</a:t>
            </a:r>
            <a:endParaRPr lang="ru-RU" sz="2400" dirty="0"/>
          </a:p>
          <a:p>
            <a:pPr lvl="1"/>
            <a:r>
              <a:rPr lang="fr-FR" sz="2400" dirty="0"/>
              <a:t>J’annonce le plan de mon exposé.</a:t>
            </a:r>
            <a:endParaRPr lang="ru-RU" sz="2400" dirty="0"/>
          </a:p>
          <a:p>
            <a:r>
              <a:rPr lang="fr-FR" sz="2400" dirty="0"/>
              <a:t>1.3. Le développement</a:t>
            </a:r>
            <a:endParaRPr lang="ru-RU" sz="2400" dirty="0"/>
          </a:p>
          <a:p>
            <a:pPr lvl="1"/>
            <a:r>
              <a:rPr lang="fr-FR" sz="2400" dirty="0"/>
              <a:t>Je présente </a:t>
            </a:r>
            <a:r>
              <a:rPr lang="fr-FR" sz="2400" dirty="0" smtClean="0"/>
              <a:t>ma </a:t>
            </a:r>
            <a:r>
              <a:rPr lang="fr-FR" sz="2400" dirty="0" smtClean="0"/>
              <a:t>réflexion, </a:t>
            </a:r>
            <a:r>
              <a:rPr lang="fr-FR" sz="2400" dirty="0"/>
              <a:t>j’argumente, je donne mon opinion.</a:t>
            </a:r>
            <a:endParaRPr lang="ru-RU" sz="2400" dirty="0"/>
          </a:p>
          <a:p>
            <a:r>
              <a:rPr lang="fr-FR" sz="2400" dirty="0"/>
              <a:t>1.4. La conclusion : </a:t>
            </a:r>
          </a:p>
          <a:p>
            <a:pPr lvl="1"/>
            <a:r>
              <a:rPr lang="fr-FR" sz="2400" dirty="0"/>
              <a:t>Je fais la synthèse de mon argumentation et de mes jugements. J’ouvre sur les conséquences possibles de ce que j’ai affirmé, sur les possibilités qui en découlent.</a:t>
            </a:r>
            <a:endParaRPr lang="ru-RU" sz="2400" dirty="0"/>
          </a:p>
          <a:p>
            <a:endParaRPr lang="ru-RU"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250825" y="260350"/>
            <a:ext cx="8642350" cy="5801588"/>
          </a:xfrm>
          <a:prstGeom prst="rect">
            <a:avLst/>
          </a:prstGeom>
          <a:noFill/>
          <a:ln w="9525">
            <a:noFill/>
            <a:miter lim="800000"/>
            <a:headEnd/>
            <a:tailEnd/>
          </a:ln>
        </p:spPr>
        <p:txBody>
          <a:bodyPr>
            <a:spAutoFit/>
          </a:bodyPr>
          <a:lstStyle/>
          <a:p>
            <a:r>
              <a:rPr lang="fr-FR" sz="2400" b="1" dirty="0" smtClean="0"/>
              <a:t>Consignes d’écriture : </a:t>
            </a:r>
            <a:endParaRPr lang="ru-RU" sz="2400" dirty="0" smtClean="0"/>
          </a:p>
          <a:p>
            <a:pPr lvl="0">
              <a:spcAft>
                <a:spcPts val="600"/>
              </a:spcAft>
              <a:buFont typeface="Arial" pitchFamily="34" charset="0"/>
              <a:buChar char="•"/>
            </a:pPr>
            <a:r>
              <a:rPr lang="ru-RU" sz="2400" dirty="0" smtClean="0"/>
              <a:t> </a:t>
            </a:r>
            <a:r>
              <a:rPr lang="fr-FR" sz="2400" dirty="0" smtClean="0"/>
              <a:t>le titre qui informe sur le contenu de votre chapitre (3-8 mots) ;</a:t>
            </a:r>
            <a:endParaRPr lang="ru-RU" sz="2400" dirty="0" smtClean="0"/>
          </a:p>
          <a:p>
            <a:pPr lvl="0">
              <a:spcAft>
                <a:spcPts val="600"/>
              </a:spcAft>
              <a:buFont typeface="Arial" pitchFamily="34" charset="0"/>
              <a:buChar char="•"/>
            </a:pPr>
            <a:r>
              <a:rPr lang="ru-RU" sz="2400" dirty="0" smtClean="0"/>
              <a:t> </a:t>
            </a:r>
            <a:r>
              <a:rPr lang="fr-FR" sz="2400" dirty="0" smtClean="0"/>
              <a:t>le chapitre :</a:t>
            </a:r>
            <a:endParaRPr lang="ru-RU" sz="2400" dirty="0" smtClean="0"/>
          </a:p>
          <a:p>
            <a:pPr lvl="1">
              <a:spcAft>
                <a:spcPts val="600"/>
              </a:spcAft>
              <a:buFont typeface="Wingdings" pitchFamily="2" charset="2"/>
              <a:buChar char="ü"/>
            </a:pPr>
            <a:r>
              <a:rPr lang="fr-FR" sz="2400" dirty="0" smtClean="0"/>
              <a:t>exposez des faits, des dates, des chiffres, </a:t>
            </a:r>
            <a:endParaRPr lang="ru-RU" sz="2400" dirty="0" smtClean="0"/>
          </a:p>
          <a:p>
            <a:pPr lvl="1">
              <a:spcAft>
                <a:spcPts val="600"/>
              </a:spcAft>
              <a:buFont typeface="Wingdings" pitchFamily="2" charset="2"/>
              <a:buChar char="ü"/>
            </a:pPr>
            <a:r>
              <a:rPr lang="fr-FR" sz="2400" dirty="0" smtClean="0"/>
              <a:t>comparez les résultats du bac, éditions 2012, 2014 et 2015,</a:t>
            </a:r>
            <a:endParaRPr lang="ru-RU" sz="2400" dirty="0" smtClean="0"/>
          </a:p>
          <a:p>
            <a:pPr lvl="1">
              <a:spcAft>
                <a:spcPts val="600"/>
              </a:spcAft>
              <a:buFont typeface="Wingdings" pitchFamily="2" charset="2"/>
              <a:buChar char="ü"/>
            </a:pPr>
            <a:r>
              <a:rPr lang="fr-FR" sz="2400" dirty="0" smtClean="0"/>
              <a:t>faites un bilan de votre réflexion,</a:t>
            </a:r>
            <a:endParaRPr lang="ru-RU" sz="2400" dirty="0" smtClean="0"/>
          </a:p>
          <a:p>
            <a:pPr lvl="1">
              <a:spcAft>
                <a:spcPts val="600"/>
              </a:spcAft>
              <a:buFont typeface="Wingdings" pitchFamily="2" charset="2"/>
              <a:buChar char="ü"/>
            </a:pPr>
            <a:r>
              <a:rPr lang="fr-FR" sz="2400" dirty="0" smtClean="0"/>
              <a:t>faites un élargissement en présentant (à votre choix) la polémique soit autour du baccalauréat, soit autour de notre examen d’état unifié (EEU) ; </a:t>
            </a:r>
            <a:endParaRPr lang="ru-RU" sz="2400" dirty="0" smtClean="0"/>
          </a:p>
          <a:p>
            <a:pPr lvl="0">
              <a:spcAft>
                <a:spcPts val="600"/>
              </a:spcAft>
              <a:buFont typeface="Arial" pitchFamily="34" charset="0"/>
              <a:buChar char="•"/>
            </a:pPr>
            <a:r>
              <a:rPr lang="ru-RU" sz="2400" dirty="0" smtClean="0"/>
              <a:t> </a:t>
            </a:r>
            <a:r>
              <a:rPr lang="fr-FR" sz="2400" dirty="0" smtClean="0"/>
              <a:t>le respect de la situation d’énonciation : texte faisant partie d’un projet socioculturel ;</a:t>
            </a:r>
            <a:endParaRPr lang="ru-RU" sz="2400" dirty="0" smtClean="0"/>
          </a:p>
          <a:p>
            <a:pPr lvl="0">
              <a:spcAft>
                <a:spcPts val="600"/>
              </a:spcAft>
              <a:buFont typeface="Arial" pitchFamily="34" charset="0"/>
              <a:buChar char="•"/>
            </a:pPr>
            <a:r>
              <a:rPr lang="ru-RU" sz="2400" dirty="0" smtClean="0"/>
              <a:t> </a:t>
            </a:r>
            <a:r>
              <a:rPr lang="fr-FR" sz="2400" dirty="0" smtClean="0"/>
              <a:t>la longueur du texte est de 190 mots </a:t>
            </a:r>
            <a:r>
              <a:rPr lang="fr-FR" sz="2400" dirty="0" smtClean="0">
                <a:sym typeface="Symbol"/>
              </a:rPr>
              <a:t></a:t>
            </a:r>
            <a:r>
              <a:rPr lang="fr-FR" sz="2400" dirty="0" smtClean="0"/>
              <a:t> 10%.</a:t>
            </a:r>
            <a:endParaRPr lang="ru-RU" sz="24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ChangeArrowheads="1"/>
          </p:cNvSpPr>
          <p:nvPr/>
        </p:nvSpPr>
        <p:spPr bwMode="auto">
          <a:xfrm>
            <a:off x="179388" y="358775"/>
            <a:ext cx="8785225" cy="2678113"/>
          </a:xfrm>
          <a:prstGeom prst="rect">
            <a:avLst/>
          </a:prstGeom>
          <a:noFill/>
          <a:ln w="9525">
            <a:noFill/>
            <a:miter lim="800000"/>
            <a:headEnd/>
            <a:tailEnd/>
          </a:ln>
        </p:spPr>
        <p:txBody>
          <a:bodyPr anchor="ctr">
            <a:spAutoFit/>
          </a:bodyPr>
          <a:lstStyle/>
          <a:p>
            <a:r>
              <a:rPr lang="fr-FR" sz="2400" b="1" i="1"/>
              <a:t>2</a:t>
            </a:r>
            <a:r>
              <a:rPr lang="fr-FR" sz="2400" b="1" i="1" u="sng"/>
              <a:t>. Je présente mon exposé</a:t>
            </a:r>
            <a:r>
              <a:rPr lang="fr-FR" sz="2400" b="1" i="1"/>
              <a:t> </a:t>
            </a:r>
            <a:endParaRPr lang="ru-RU" sz="2400"/>
          </a:p>
          <a:p>
            <a:endParaRPr lang="fr-FR" sz="2400"/>
          </a:p>
          <a:p>
            <a:r>
              <a:rPr lang="fr-FR" sz="2400"/>
              <a:t>je m’adresse à mes interlocuteurs en les regardant </a:t>
            </a:r>
            <a:endParaRPr lang="ru-RU" sz="2400"/>
          </a:p>
          <a:p>
            <a:endParaRPr lang="fr-FR" sz="2400"/>
          </a:p>
          <a:p>
            <a:r>
              <a:rPr lang="fr-FR" sz="2400"/>
              <a:t>je parle clairement (articulation, rythme, intonation) et assez fort</a:t>
            </a:r>
            <a:endParaRPr lang="ru-RU" sz="2400"/>
          </a:p>
          <a:p>
            <a:endParaRPr lang="fr-FR" sz="2400"/>
          </a:p>
          <a:p>
            <a:r>
              <a:rPr lang="fr-FR" sz="2400"/>
              <a:t>je consulte mes notes/mon plan sans les lire entièrement</a:t>
            </a:r>
            <a:endParaRPr lang="ru-RU" sz="240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ChangeArrowheads="1"/>
          </p:cNvSpPr>
          <p:nvPr/>
        </p:nvSpPr>
        <p:spPr bwMode="auto">
          <a:xfrm>
            <a:off x="179388" y="358775"/>
            <a:ext cx="8785225" cy="5262563"/>
          </a:xfrm>
          <a:prstGeom prst="rect">
            <a:avLst/>
          </a:prstGeom>
          <a:noFill/>
          <a:ln w="9525">
            <a:noFill/>
            <a:miter lim="800000"/>
            <a:headEnd/>
            <a:tailEnd/>
          </a:ln>
        </p:spPr>
        <p:txBody>
          <a:bodyPr anchor="ctr">
            <a:spAutoFit/>
          </a:bodyPr>
          <a:lstStyle/>
          <a:p>
            <a:r>
              <a:rPr lang="fr-FR" sz="2400"/>
              <a:t>3</a:t>
            </a:r>
            <a:r>
              <a:rPr lang="fr-FR" sz="2400" b="1" i="1" u="sng"/>
              <a:t>. Je réponds aux questions du jury</a:t>
            </a:r>
            <a:endParaRPr lang="ru-RU" sz="2400"/>
          </a:p>
          <a:p>
            <a:endParaRPr lang="fr-FR" sz="2400"/>
          </a:p>
          <a:p>
            <a:r>
              <a:rPr lang="fr-FR" sz="2400"/>
              <a:t>je réagis aux questions des interlocuteurs, </a:t>
            </a:r>
            <a:endParaRPr lang="ru-RU" sz="2400"/>
          </a:p>
          <a:p>
            <a:endParaRPr lang="fr-FR" sz="2400"/>
          </a:p>
          <a:p>
            <a:r>
              <a:rPr lang="fr-FR" sz="2400"/>
              <a:t>je dialogue pour justifier ma propre interprétation</a:t>
            </a:r>
            <a:endParaRPr lang="ru-RU" sz="2400"/>
          </a:p>
          <a:p>
            <a:endParaRPr lang="fr-FR" sz="2400"/>
          </a:p>
          <a:p>
            <a:r>
              <a:rPr lang="fr-FR" sz="2400"/>
              <a:t>je commente le point de vue des membres du jury</a:t>
            </a:r>
            <a:endParaRPr lang="ru-RU" sz="2400"/>
          </a:p>
          <a:p>
            <a:endParaRPr lang="fr-FR" sz="2400"/>
          </a:p>
          <a:p>
            <a:r>
              <a:rPr lang="fr-FR" sz="2400"/>
              <a:t>je confirme et nuance mes idées et mes opinions</a:t>
            </a:r>
            <a:endParaRPr lang="ru-RU" sz="2400"/>
          </a:p>
          <a:p>
            <a:endParaRPr lang="fr-FR" sz="2400"/>
          </a:p>
          <a:p>
            <a:r>
              <a:rPr lang="fr-FR" sz="2400"/>
              <a:t>j’apporte les précisions nécessaires</a:t>
            </a:r>
            <a:endParaRPr lang="ru-RU" sz="2400"/>
          </a:p>
          <a:p>
            <a:endParaRPr lang="fr-FR" sz="2400"/>
          </a:p>
          <a:p>
            <a:r>
              <a:rPr lang="fr-FR" sz="2400"/>
              <a:t>je demande à l’examinateur de répéter ou d’exliquer ce que je n’ai pas compris.</a:t>
            </a:r>
            <a:endParaRPr lang="ru-RU" sz="240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ChangeArrowheads="1"/>
          </p:cNvSpPr>
          <p:nvPr/>
        </p:nvSpPr>
        <p:spPr bwMode="auto">
          <a:xfrm>
            <a:off x="-468313" y="-747713"/>
            <a:ext cx="10058401" cy="274638"/>
          </a:xfrm>
          <a:prstGeom prst="rect">
            <a:avLst/>
          </a:prstGeom>
          <a:noFill/>
          <a:ln w="9525">
            <a:noFill/>
            <a:miter lim="800000"/>
            <a:headEnd/>
            <a:tailEnd/>
          </a:ln>
        </p:spPr>
        <p:txBody>
          <a:bodyPr wrap="none" anchor="ctr">
            <a:spAutoFit/>
          </a:bodyPr>
          <a:lstStyle/>
          <a:p>
            <a:pPr algn="just">
              <a:tabLst>
                <a:tab pos="1166813" algn="l"/>
              </a:tabLst>
            </a:pPr>
            <a:r>
              <a:rPr lang="ru-RU" sz="1200" b="1">
                <a:latin typeface="Times New Roman" pitchFamily="18" charset="0"/>
                <a:ea typeface="Calibri" pitchFamily="34" charset="0"/>
                <a:cs typeface="Times New Roman" pitchFamily="18" charset="0"/>
              </a:rPr>
              <a:t>Критерии оценивания устного ответа: </a:t>
            </a:r>
            <a:r>
              <a:rPr lang="ru-RU" sz="1200">
                <a:latin typeface="Times New Roman" pitchFamily="18" charset="0"/>
                <a:ea typeface="Calibri" pitchFamily="34" charset="0"/>
                <a:cs typeface="Times New Roman" pitchFamily="18" charset="0"/>
              </a:rPr>
              <a:t>интерпретация полемического высказывания и</a:t>
            </a:r>
            <a:r>
              <a:rPr lang="ru-RU" sz="1200" b="1">
                <a:latin typeface="Times New Roman" pitchFamily="18" charset="0"/>
                <a:ea typeface="Calibri" pitchFamily="34" charset="0"/>
                <a:cs typeface="Times New Roman" pitchFamily="18" charset="0"/>
              </a:rPr>
              <a:t> </a:t>
            </a:r>
            <a:r>
              <a:rPr lang="ru-RU" sz="1200">
                <a:latin typeface="Times New Roman" pitchFamily="18" charset="0"/>
                <a:ea typeface="Calibri" pitchFamily="34" charset="0"/>
                <a:cs typeface="Times New Roman" pitchFamily="18" charset="0"/>
              </a:rPr>
              <a:t>определение собственной позиции по обсуждаемому вопросу</a:t>
            </a:r>
            <a:r>
              <a:rPr lang="ru-RU" sz="1200">
                <a:solidFill>
                  <a:srgbClr val="000000"/>
                </a:solidFill>
                <a:latin typeface="Times New Roman" pitchFamily="18" charset="0"/>
                <a:ea typeface="Calibri" pitchFamily="34" charset="0"/>
                <a:cs typeface="Times New Roman" pitchFamily="18" charset="0"/>
              </a:rPr>
              <a:t>.</a:t>
            </a:r>
            <a:endParaRPr lang="ru-RU">
              <a:ea typeface="Calibri" pitchFamily="34" charset="0"/>
              <a:cs typeface="Times New Roman" pitchFamily="18" charset="0"/>
            </a:endParaRPr>
          </a:p>
        </p:txBody>
      </p:sp>
      <p:graphicFrame>
        <p:nvGraphicFramePr>
          <p:cNvPr id="80016" name="Group 144"/>
          <p:cNvGraphicFramePr>
            <a:graphicFrameLocks noGrp="1"/>
          </p:cNvGraphicFramePr>
          <p:nvPr/>
        </p:nvGraphicFramePr>
        <p:xfrm>
          <a:off x="215900" y="500042"/>
          <a:ext cx="8642380" cy="4709160"/>
        </p:xfrm>
        <a:graphic>
          <a:graphicData uri="http://schemas.openxmlformats.org/drawingml/2006/table">
            <a:tbl>
              <a:tblPr/>
              <a:tblGrid>
                <a:gridCol w="7356496"/>
                <a:gridCol w="1285884"/>
              </a:tblGrid>
              <a:tr h="228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Монологическая часть</a:t>
                      </a:r>
                      <a:endParaRPr kumimoji="0" lang="ru-RU" sz="2000" b="0"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10</a:t>
                      </a:r>
                      <a:r>
                        <a:rPr kumimoji="0" lang="ru-RU"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баллов</a:t>
                      </a:r>
                      <a:endParaRPr kumimoji="0" lang="ru-RU" sz="2000" b="0"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47650">
                <a:tc>
                  <a:txBody>
                    <a:bodyPr/>
                    <a:lstStyle/>
                    <a:p>
                      <a:pPr marL="342900" lvl="0" indent="-342900">
                        <a:lnSpc>
                          <a:spcPct val="115000"/>
                        </a:lnSpc>
                        <a:spcBef>
                          <a:spcPts val="300"/>
                        </a:spcBef>
                        <a:spcAft>
                          <a:spcPts val="300"/>
                        </a:spcAft>
                        <a:buFont typeface="Times New Roman"/>
                        <a:buChar char="•"/>
                      </a:pPr>
                      <a:r>
                        <a:rPr lang="ru-RU" sz="2000" dirty="0">
                          <a:latin typeface="Times New Roman"/>
                          <a:ea typeface="Calibri"/>
                          <a:cs typeface="Calibri"/>
                        </a:rPr>
                        <a:t>Правильно формулирует и представляет тему рассуждения, </a:t>
                      </a:r>
                      <a:r>
                        <a:rPr lang="ru-RU" sz="2000" dirty="0">
                          <a:solidFill>
                            <a:srgbClr val="000000"/>
                          </a:solidFill>
                          <a:latin typeface="Times New Roman"/>
                          <a:ea typeface="Calibri"/>
                          <a:cs typeface="Calibri"/>
                        </a:rPr>
                        <a:t>обосновывает ее актуальность и </a:t>
                      </a:r>
                      <a:r>
                        <a:rPr lang="ru-RU" sz="2000" dirty="0" err="1">
                          <a:solidFill>
                            <a:srgbClr val="000000"/>
                          </a:solidFill>
                          <a:latin typeface="Times New Roman"/>
                          <a:ea typeface="Calibri"/>
                          <a:cs typeface="Calibri"/>
                        </a:rPr>
                        <a:t>социокультурный</a:t>
                      </a:r>
                      <a:r>
                        <a:rPr lang="ru-RU" sz="2000" dirty="0">
                          <a:solidFill>
                            <a:srgbClr val="000000"/>
                          </a:solidFill>
                          <a:latin typeface="Times New Roman"/>
                          <a:ea typeface="Calibri"/>
                          <a:cs typeface="Calibri"/>
                        </a:rPr>
                        <a:t> контекст </a:t>
                      </a:r>
                      <a:endParaRPr lang="ru-RU" sz="2000" dirty="0">
                        <a:latin typeface="Calibri"/>
                        <a:ea typeface="Calibri"/>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ru-RU" sz="2000" dirty="0">
                          <a:latin typeface="Times New Roman"/>
                          <a:ea typeface="Times New Roman"/>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342900" lvl="0" indent="-342900">
                        <a:lnSpc>
                          <a:spcPct val="115000"/>
                        </a:lnSpc>
                        <a:spcBef>
                          <a:spcPts val="300"/>
                        </a:spcBef>
                        <a:spcAft>
                          <a:spcPts val="300"/>
                        </a:spcAft>
                        <a:buFont typeface="Times New Roman"/>
                        <a:buChar char="•"/>
                        <a:tabLst>
                          <a:tab pos="144145" algn="l"/>
                        </a:tabLst>
                      </a:pPr>
                      <a:r>
                        <a:rPr lang="ru-RU" sz="2000" dirty="0">
                          <a:solidFill>
                            <a:srgbClr val="000000"/>
                          </a:solidFill>
                          <a:latin typeface="Times New Roman"/>
                          <a:ea typeface="Times New Roman"/>
                        </a:rPr>
                        <a:t>Адекватно интерпретирует проблематику, формулирует собственную точку зрения и обосновывает свои мысли</a:t>
                      </a:r>
                      <a:r>
                        <a:rPr lang="ru-RU" sz="2000" dirty="0">
                          <a:latin typeface="Times New Roman"/>
                          <a:ea typeface="Times New Roman"/>
                        </a:rPr>
                        <a:t> </a:t>
                      </a:r>
                    </a:p>
                    <a:p>
                      <a:pPr marL="187960">
                        <a:lnSpc>
                          <a:spcPct val="115000"/>
                        </a:lnSpc>
                        <a:spcBef>
                          <a:spcPts val="300"/>
                        </a:spcBef>
                        <a:spcAft>
                          <a:spcPts val="300"/>
                        </a:spcAft>
                      </a:pPr>
                      <a:r>
                        <a:rPr lang="ru-RU" sz="2000" dirty="0">
                          <a:solidFill>
                            <a:srgbClr val="000000"/>
                          </a:solidFill>
                          <a:latin typeface="Times New Roman"/>
                          <a:ea typeface="Times New Roman"/>
                        </a:rPr>
                        <a:t>Может представить и объяснить свое понимание обсуждаемой проблемы, формулирует основные мысли комментария ясно и четко, иллюстрирует их конкретными примерами</a:t>
                      </a:r>
                      <a:endParaRPr lang="ru-RU"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ru-RU" sz="2000" dirty="0">
                          <a:latin typeface="Times New Roman"/>
                          <a:ea typeface="Times New Roman"/>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342900" lvl="0" indent="-342900">
                        <a:lnSpc>
                          <a:spcPct val="115000"/>
                        </a:lnSpc>
                        <a:spcBef>
                          <a:spcPts val="300"/>
                        </a:spcBef>
                        <a:spcAft>
                          <a:spcPts val="300"/>
                        </a:spcAft>
                        <a:buFont typeface="Times New Roman"/>
                        <a:buChar char="•"/>
                        <a:tabLst>
                          <a:tab pos="144145" algn="l"/>
                        </a:tabLst>
                      </a:pPr>
                      <a:r>
                        <a:rPr lang="ru-RU" sz="2000" dirty="0">
                          <a:solidFill>
                            <a:srgbClr val="000000"/>
                          </a:solidFill>
                          <a:latin typeface="Times New Roman"/>
                          <a:ea typeface="Times New Roman"/>
                        </a:rPr>
                        <a:t>Правильно и логично оформляет свое высказывание</a:t>
                      </a:r>
                      <a:endParaRPr lang="ru-RU" sz="2000" dirty="0">
                        <a:latin typeface="Times New Roman"/>
                        <a:ea typeface="Times New Roman"/>
                      </a:endParaRPr>
                    </a:p>
                    <a:p>
                      <a:pPr marL="187960">
                        <a:lnSpc>
                          <a:spcPct val="115000"/>
                        </a:lnSpc>
                        <a:spcBef>
                          <a:spcPts val="300"/>
                        </a:spcBef>
                        <a:spcAft>
                          <a:spcPts val="300"/>
                        </a:spcAft>
                      </a:pPr>
                      <a:r>
                        <a:rPr lang="ru-RU" sz="2000" dirty="0">
                          <a:solidFill>
                            <a:srgbClr val="000000"/>
                          </a:solidFill>
                          <a:latin typeface="Times New Roman"/>
                          <a:ea typeface="Times New Roman"/>
                        </a:rPr>
                        <a:t>Может сформулировать и развить тему своего высказывания, следуя разработанному плану, представить свою речь в виде логично построенного высказывания</a:t>
                      </a:r>
                      <a:endParaRPr lang="ru-RU" sz="20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ru-RU" sz="2000" dirty="0">
                          <a:latin typeface="Times New Roman"/>
                          <a:ea typeface="Times New Roman"/>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ChangeArrowheads="1"/>
          </p:cNvSpPr>
          <p:nvPr/>
        </p:nvSpPr>
        <p:spPr bwMode="auto">
          <a:xfrm>
            <a:off x="-468313" y="-747713"/>
            <a:ext cx="10058401" cy="274638"/>
          </a:xfrm>
          <a:prstGeom prst="rect">
            <a:avLst/>
          </a:prstGeom>
          <a:noFill/>
          <a:ln w="9525">
            <a:noFill/>
            <a:miter lim="800000"/>
            <a:headEnd/>
            <a:tailEnd/>
          </a:ln>
        </p:spPr>
        <p:txBody>
          <a:bodyPr wrap="none" anchor="ctr">
            <a:spAutoFit/>
          </a:bodyPr>
          <a:lstStyle/>
          <a:p>
            <a:pPr algn="just">
              <a:tabLst>
                <a:tab pos="1166813" algn="l"/>
              </a:tabLst>
            </a:pPr>
            <a:r>
              <a:rPr lang="ru-RU" sz="1200" b="1">
                <a:latin typeface="Times New Roman" pitchFamily="18" charset="0"/>
                <a:ea typeface="Calibri" pitchFamily="34" charset="0"/>
                <a:cs typeface="Times New Roman" pitchFamily="18" charset="0"/>
              </a:rPr>
              <a:t>Критерии оценивания устного ответа: </a:t>
            </a:r>
            <a:r>
              <a:rPr lang="ru-RU" sz="1200">
                <a:latin typeface="Times New Roman" pitchFamily="18" charset="0"/>
                <a:ea typeface="Calibri" pitchFamily="34" charset="0"/>
                <a:cs typeface="Times New Roman" pitchFamily="18" charset="0"/>
              </a:rPr>
              <a:t>интерпретация полемического высказывания и</a:t>
            </a:r>
            <a:r>
              <a:rPr lang="ru-RU" sz="1200" b="1">
                <a:latin typeface="Times New Roman" pitchFamily="18" charset="0"/>
                <a:ea typeface="Calibri" pitchFamily="34" charset="0"/>
                <a:cs typeface="Times New Roman" pitchFamily="18" charset="0"/>
              </a:rPr>
              <a:t> </a:t>
            </a:r>
            <a:r>
              <a:rPr lang="ru-RU" sz="1200">
                <a:latin typeface="Times New Roman" pitchFamily="18" charset="0"/>
                <a:ea typeface="Calibri" pitchFamily="34" charset="0"/>
                <a:cs typeface="Times New Roman" pitchFamily="18" charset="0"/>
              </a:rPr>
              <a:t>определение собственной позиции по обсуждаемому вопросу</a:t>
            </a:r>
            <a:r>
              <a:rPr lang="ru-RU" sz="1200">
                <a:solidFill>
                  <a:srgbClr val="000000"/>
                </a:solidFill>
                <a:latin typeface="Times New Roman" pitchFamily="18" charset="0"/>
                <a:ea typeface="Calibri" pitchFamily="34" charset="0"/>
                <a:cs typeface="Times New Roman" pitchFamily="18" charset="0"/>
              </a:rPr>
              <a:t>.</a:t>
            </a:r>
            <a:endParaRPr lang="ru-RU">
              <a:ea typeface="Calibri" pitchFamily="34" charset="0"/>
              <a:cs typeface="Times New Roman" pitchFamily="18" charset="0"/>
            </a:endParaRPr>
          </a:p>
        </p:txBody>
      </p:sp>
      <p:graphicFrame>
        <p:nvGraphicFramePr>
          <p:cNvPr id="80016" name="Group 144"/>
          <p:cNvGraphicFramePr>
            <a:graphicFrameLocks noGrp="1"/>
          </p:cNvGraphicFramePr>
          <p:nvPr/>
        </p:nvGraphicFramePr>
        <p:xfrm>
          <a:off x="215900" y="1000108"/>
          <a:ext cx="8785256" cy="3581400"/>
        </p:xfrm>
        <a:graphic>
          <a:graphicData uri="http://schemas.openxmlformats.org/drawingml/2006/table">
            <a:tbl>
              <a:tblPr/>
              <a:tblGrid>
                <a:gridCol w="7785511"/>
                <a:gridCol w="999745"/>
              </a:tblGrid>
              <a:tr h="2317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Arial" charset="0"/>
                          <a:ea typeface="Calibri" pitchFamily="34" charset="0"/>
                          <a:cs typeface="Times New Roman" pitchFamily="18" charset="0"/>
                        </a:rPr>
                        <a:t>Беседа</a:t>
                      </a:r>
                      <a:endParaRPr kumimoji="0" lang="ru-RU" sz="2000" b="0"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5</a:t>
                      </a:r>
                      <a:r>
                        <a:rPr kumimoji="0" lang="ru-RU"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баллов</a:t>
                      </a:r>
                      <a:endParaRPr kumimoji="0" lang="ru-RU" sz="2000" b="0"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639763">
                <a:tc>
                  <a:txBody>
                    <a:bodyPr/>
                    <a:lstStyle/>
                    <a:p>
                      <a:pPr marL="342900" lvl="0" indent="-342900">
                        <a:lnSpc>
                          <a:spcPct val="115000"/>
                        </a:lnSpc>
                        <a:spcBef>
                          <a:spcPts val="300"/>
                        </a:spcBef>
                        <a:spcAft>
                          <a:spcPts val="300"/>
                        </a:spcAft>
                        <a:buFont typeface="Times New Roman"/>
                        <a:buChar char="•"/>
                        <a:tabLst>
                          <a:tab pos="144145" algn="l"/>
                        </a:tabLst>
                      </a:pPr>
                      <a:r>
                        <a:rPr lang="ru-RU" sz="2000">
                          <a:solidFill>
                            <a:srgbClr val="000000"/>
                          </a:solidFill>
                          <a:latin typeface="Times New Roman"/>
                          <a:ea typeface="Times New Roman"/>
                        </a:rPr>
                        <a:t>Реагирует на вопросы и замечания собеседников, вступает с ними в диалог для того, чтобы объяснить свою интерпретацию</a:t>
                      </a:r>
                      <a:endParaRPr lang="ru-RU" sz="2000">
                        <a:latin typeface="Times New Roman"/>
                        <a:ea typeface="Times New Roman"/>
                      </a:endParaRPr>
                    </a:p>
                    <a:p>
                      <a:pPr marL="144145" indent="43815">
                        <a:lnSpc>
                          <a:spcPct val="115000"/>
                        </a:lnSpc>
                        <a:spcBef>
                          <a:spcPts val="300"/>
                        </a:spcBef>
                        <a:spcAft>
                          <a:spcPts val="300"/>
                        </a:spcAft>
                      </a:pPr>
                      <a:r>
                        <a:rPr lang="ru-RU" sz="2000">
                          <a:solidFill>
                            <a:srgbClr val="000000"/>
                          </a:solidFill>
                          <a:latin typeface="Times New Roman"/>
                          <a:ea typeface="Times New Roman"/>
                        </a:rPr>
                        <a:t>Может поддержать контакт с собеседниками, делает это </a:t>
                      </a:r>
                      <a:r>
                        <a:rPr lang="ru-RU" sz="2000">
                          <a:latin typeface="Times New Roman"/>
                          <a:ea typeface="Times New Roman"/>
                        </a:rPr>
                        <a:t>в полном соответствии с ситуацией общения, соблюдает регистр общения (социолингвистический компонент)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44145" indent="-144145" algn="ctr">
                        <a:lnSpc>
                          <a:spcPct val="115000"/>
                        </a:lnSpc>
                        <a:spcBef>
                          <a:spcPts val="300"/>
                        </a:spcBef>
                        <a:spcAft>
                          <a:spcPts val="300"/>
                        </a:spcAft>
                      </a:pPr>
                      <a:r>
                        <a:rPr lang="ru-RU" sz="2000">
                          <a:latin typeface="Times New Roman"/>
                          <a:ea typeface="Times New Roman"/>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342900" lvl="0" indent="-342900">
                        <a:lnSpc>
                          <a:spcPct val="115000"/>
                        </a:lnSpc>
                        <a:spcBef>
                          <a:spcPts val="300"/>
                        </a:spcBef>
                        <a:spcAft>
                          <a:spcPts val="300"/>
                        </a:spcAft>
                        <a:buFont typeface="Times New Roman"/>
                        <a:buChar char="•"/>
                      </a:pPr>
                      <a:r>
                        <a:rPr lang="ru-RU" sz="2000">
                          <a:solidFill>
                            <a:srgbClr val="000000"/>
                          </a:solidFill>
                          <a:latin typeface="Times New Roman"/>
                          <a:ea typeface="Calibri"/>
                          <a:cs typeface="Calibri"/>
                        </a:rPr>
                        <a:t>Развивает свои мысли, уточняет и защищает высказываемую точку зрения и приводит собственные примеры, принимая во внимание вопросы и замечания собеседников</a:t>
                      </a:r>
                      <a:endParaRPr lang="ru-RU" sz="2000">
                        <a:latin typeface="Calibri"/>
                        <a:ea typeface="Calibri"/>
                        <a:cs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44145" indent="-144145" algn="ctr">
                        <a:lnSpc>
                          <a:spcPct val="115000"/>
                        </a:lnSpc>
                        <a:spcBef>
                          <a:spcPts val="300"/>
                        </a:spcBef>
                        <a:spcAft>
                          <a:spcPts val="300"/>
                        </a:spcAft>
                      </a:pPr>
                      <a:r>
                        <a:rPr lang="ru-RU" sz="2000" dirty="0">
                          <a:latin typeface="Times New Roman"/>
                          <a:ea typeface="Times New Roman"/>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ChangeArrowheads="1"/>
          </p:cNvSpPr>
          <p:nvPr/>
        </p:nvSpPr>
        <p:spPr bwMode="auto">
          <a:xfrm>
            <a:off x="-468313" y="-747713"/>
            <a:ext cx="10058401" cy="274638"/>
          </a:xfrm>
          <a:prstGeom prst="rect">
            <a:avLst/>
          </a:prstGeom>
          <a:noFill/>
          <a:ln w="9525">
            <a:noFill/>
            <a:miter lim="800000"/>
            <a:headEnd/>
            <a:tailEnd/>
          </a:ln>
        </p:spPr>
        <p:txBody>
          <a:bodyPr wrap="none" anchor="ctr">
            <a:spAutoFit/>
          </a:bodyPr>
          <a:lstStyle/>
          <a:p>
            <a:pPr algn="just">
              <a:tabLst>
                <a:tab pos="1166813" algn="l"/>
              </a:tabLst>
            </a:pPr>
            <a:r>
              <a:rPr lang="ru-RU" sz="1200" b="1">
                <a:latin typeface="Times New Roman" pitchFamily="18" charset="0"/>
                <a:ea typeface="Calibri" pitchFamily="34" charset="0"/>
                <a:cs typeface="Times New Roman" pitchFamily="18" charset="0"/>
              </a:rPr>
              <a:t>Критерии оценивания устного ответа: </a:t>
            </a:r>
            <a:r>
              <a:rPr lang="ru-RU" sz="1200">
                <a:latin typeface="Times New Roman" pitchFamily="18" charset="0"/>
                <a:ea typeface="Calibri" pitchFamily="34" charset="0"/>
                <a:cs typeface="Times New Roman" pitchFamily="18" charset="0"/>
              </a:rPr>
              <a:t>интерпретация полемического высказывания и</a:t>
            </a:r>
            <a:r>
              <a:rPr lang="ru-RU" sz="1200" b="1">
                <a:latin typeface="Times New Roman" pitchFamily="18" charset="0"/>
                <a:ea typeface="Calibri" pitchFamily="34" charset="0"/>
                <a:cs typeface="Times New Roman" pitchFamily="18" charset="0"/>
              </a:rPr>
              <a:t> </a:t>
            </a:r>
            <a:r>
              <a:rPr lang="ru-RU" sz="1200">
                <a:latin typeface="Times New Roman" pitchFamily="18" charset="0"/>
                <a:ea typeface="Calibri" pitchFamily="34" charset="0"/>
                <a:cs typeface="Times New Roman" pitchFamily="18" charset="0"/>
              </a:rPr>
              <a:t>определение собственной позиции по обсуждаемому вопросу</a:t>
            </a:r>
            <a:r>
              <a:rPr lang="ru-RU" sz="1200">
                <a:solidFill>
                  <a:srgbClr val="000000"/>
                </a:solidFill>
                <a:latin typeface="Times New Roman" pitchFamily="18" charset="0"/>
                <a:ea typeface="Calibri" pitchFamily="34" charset="0"/>
                <a:cs typeface="Times New Roman" pitchFamily="18" charset="0"/>
              </a:rPr>
              <a:t>.</a:t>
            </a:r>
            <a:endParaRPr lang="ru-RU">
              <a:ea typeface="Calibri" pitchFamily="34" charset="0"/>
              <a:cs typeface="Times New Roman" pitchFamily="18" charset="0"/>
            </a:endParaRPr>
          </a:p>
        </p:txBody>
      </p:sp>
      <p:graphicFrame>
        <p:nvGraphicFramePr>
          <p:cNvPr id="80016" name="Group 144"/>
          <p:cNvGraphicFramePr>
            <a:graphicFrameLocks noGrp="1"/>
          </p:cNvGraphicFramePr>
          <p:nvPr/>
        </p:nvGraphicFramePr>
        <p:xfrm>
          <a:off x="107950" y="119063"/>
          <a:ext cx="8928100" cy="5608320"/>
        </p:xfrm>
        <a:graphic>
          <a:graphicData uri="http://schemas.openxmlformats.org/drawingml/2006/table">
            <a:tbl>
              <a:tblPr/>
              <a:tblGrid>
                <a:gridCol w="7912100"/>
                <a:gridCol w="1016000"/>
              </a:tblGrid>
              <a:tr h="254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Arial" charset="0"/>
                          <a:ea typeface="Calibri" pitchFamily="34" charset="0"/>
                          <a:cs typeface="Times New Roman" pitchFamily="18" charset="0"/>
                        </a:rPr>
                        <a:t>Языковая компетенция</a:t>
                      </a:r>
                      <a:endParaRPr kumimoji="0" lang="ru-RU" sz="2000" b="0"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11 баллов</a:t>
                      </a:r>
                      <a:endParaRPr kumimoji="0" lang="ru-RU" sz="2000" b="0"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57200">
                <a:tc>
                  <a:txBody>
                    <a:bodyPr/>
                    <a:lstStyle/>
                    <a:p>
                      <a:pPr marL="144145" indent="-144145">
                        <a:lnSpc>
                          <a:spcPct val="115000"/>
                        </a:lnSpc>
                        <a:spcBef>
                          <a:spcPts val="300"/>
                        </a:spcBef>
                        <a:spcAft>
                          <a:spcPts val="300"/>
                        </a:spcAft>
                      </a:pPr>
                      <a:r>
                        <a:rPr lang="ru-RU" sz="2000" b="1" dirty="0" err="1">
                          <a:solidFill>
                            <a:srgbClr val="000000"/>
                          </a:solidFill>
                          <a:latin typeface="Times New Roman"/>
                          <a:ea typeface="Times New Roman"/>
                        </a:rPr>
                        <a:t>Морфо-синтаксис</a:t>
                      </a:r>
                      <a:r>
                        <a:rPr lang="ru-RU" sz="2000" b="1" dirty="0">
                          <a:solidFill>
                            <a:srgbClr val="000000"/>
                          </a:solidFill>
                          <a:latin typeface="Times New Roman"/>
                          <a:ea typeface="Times New Roman"/>
                        </a:rPr>
                        <a:t>.</a:t>
                      </a:r>
                      <a:r>
                        <a:rPr lang="ru-RU" sz="2000" dirty="0">
                          <a:latin typeface="Times New Roman"/>
                          <a:ea typeface="Times New Roman"/>
                        </a:rPr>
                        <a:t> </a:t>
                      </a:r>
                      <a:r>
                        <a:rPr lang="ru-RU" sz="2000" dirty="0">
                          <a:solidFill>
                            <a:srgbClr val="000000"/>
                          </a:solidFill>
                          <a:latin typeface="Times New Roman"/>
                          <a:ea typeface="Times New Roman"/>
                        </a:rPr>
                        <a:t>Правильно употребляет глагольные времена, местоимения, </a:t>
                      </a:r>
                      <a:r>
                        <a:rPr lang="ru-RU" sz="2000" dirty="0" smtClean="0">
                          <a:solidFill>
                            <a:srgbClr val="000000"/>
                          </a:solidFill>
                          <a:latin typeface="Times New Roman"/>
                          <a:ea typeface="Times New Roman"/>
                        </a:rPr>
                        <a:t>детерминанты</a:t>
                      </a:r>
                      <a:r>
                        <a:rPr lang="ru-RU" sz="2000" dirty="0">
                          <a:solidFill>
                            <a:srgbClr val="000000"/>
                          </a:solidFill>
                          <a:latin typeface="Times New Roman"/>
                          <a:ea typeface="Times New Roman"/>
                        </a:rPr>
                        <a:t>, все виды согласований, </a:t>
                      </a:r>
                      <a:r>
                        <a:rPr lang="ru-RU" sz="2000" dirty="0" err="1">
                          <a:solidFill>
                            <a:srgbClr val="000000"/>
                          </a:solidFill>
                          <a:latin typeface="Times New Roman"/>
                          <a:ea typeface="Times New Roman"/>
                        </a:rPr>
                        <a:t>коннекторы</a:t>
                      </a:r>
                      <a:r>
                        <a:rPr lang="ru-RU" sz="2000" dirty="0">
                          <a:solidFill>
                            <a:srgbClr val="000000"/>
                          </a:solidFill>
                          <a:latin typeface="Times New Roman"/>
                          <a:ea typeface="Times New Roman"/>
                        </a:rPr>
                        <a:t> и т д.</a:t>
                      </a:r>
                      <a:r>
                        <a:rPr lang="ru-RU" sz="2000" dirty="0">
                          <a:latin typeface="Times New Roman"/>
                          <a:ea typeface="Times New Roman"/>
                        </a:rPr>
                        <a:t> Оформляет свою речь в соответствии с правилами устного синтаксиса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44145" indent="-144145" algn="ctr">
                        <a:lnSpc>
                          <a:spcPct val="115000"/>
                        </a:lnSpc>
                        <a:spcBef>
                          <a:spcPts val="300"/>
                        </a:spcBef>
                        <a:spcAft>
                          <a:spcPts val="300"/>
                        </a:spcAft>
                      </a:pPr>
                      <a:r>
                        <a:rPr lang="ru-RU" sz="2000">
                          <a:latin typeface="Times New Roman"/>
                          <a:ea typeface="Times New Roman"/>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144145" indent="-144145">
                        <a:lnSpc>
                          <a:spcPct val="115000"/>
                        </a:lnSpc>
                        <a:spcBef>
                          <a:spcPts val="300"/>
                        </a:spcBef>
                        <a:spcAft>
                          <a:spcPts val="300"/>
                        </a:spcAft>
                      </a:pPr>
                      <a:r>
                        <a:rPr lang="ru-RU" sz="2000" b="1">
                          <a:solidFill>
                            <a:srgbClr val="000000"/>
                          </a:solidFill>
                          <a:latin typeface="Times New Roman"/>
                          <a:ea typeface="Times New Roman"/>
                        </a:rPr>
                        <a:t>Лексика. </a:t>
                      </a:r>
                      <a:r>
                        <a:rPr lang="ru-RU" sz="2000">
                          <a:solidFill>
                            <a:srgbClr val="000000"/>
                          </a:solidFill>
                          <a:latin typeface="Times New Roman"/>
                          <a:ea typeface="Times New Roman"/>
                        </a:rPr>
                        <a:t>Владеет лексическим запасом, позволяющим высказаться по предложенной теме, обеспечивающим ясное выражение мысли и отсутствие неоправданных повторов. Употребляет слова в их основном лексическом значении, в случае необходимости легко использует перифразы для заполнения ситуативно возникающих лексических лакун</a:t>
                      </a:r>
                      <a:endParaRPr lang="ru-RU" sz="20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44145" indent="-144145" algn="ctr">
                        <a:lnSpc>
                          <a:spcPct val="115000"/>
                        </a:lnSpc>
                        <a:spcBef>
                          <a:spcPts val="300"/>
                        </a:spcBef>
                        <a:spcAft>
                          <a:spcPts val="300"/>
                        </a:spcAft>
                      </a:pPr>
                      <a:r>
                        <a:rPr lang="ru-RU" sz="2000">
                          <a:latin typeface="Times New Roman"/>
                          <a:ea typeface="Times New Roman"/>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84213">
                <a:tc>
                  <a:txBody>
                    <a:bodyPr/>
                    <a:lstStyle/>
                    <a:p>
                      <a:pPr marL="144145" indent="-144145">
                        <a:lnSpc>
                          <a:spcPct val="115000"/>
                        </a:lnSpc>
                        <a:spcBef>
                          <a:spcPts val="300"/>
                        </a:spcBef>
                        <a:spcAft>
                          <a:spcPts val="300"/>
                        </a:spcAft>
                      </a:pPr>
                      <a:r>
                        <a:rPr lang="ru-RU" sz="2000" b="1">
                          <a:latin typeface="Times New Roman"/>
                          <a:ea typeface="Times New Roman"/>
                        </a:rPr>
                        <a:t>Фонетика, интонация</a:t>
                      </a:r>
                      <a:r>
                        <a:rPr lang="ru-RU" sz="2000" b="1">
                          <a:solidFill>
                            <a:srgbClr val="000000"/>
                          </a:solidFill>
                          <a:latin typeface="Times New Roman"/>
                          <a:ea typeface="Times New Roman"/>
                        </a:rPr>
                        <a:t>.</a:t>
                      </a:r>
                      <a:r>
                        <a:rPr lang="ru-RU" sz="2000">
                          <a:latin typeface="Times New Roman"/>
                          <a:ea typeface="Times New Roman"/>
                        </a:rPr>
                        <a:t> Произношение и интонация характеризуются четкостью и естественностью. Речь адекватна ситуации порождения, обладая такими параметрами, как адресованность, громкость, экспрессивность</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44145" indent="-144145" algn="ctr">
                        <a:lnSpc>
                          <a:spcPct val="115000"/>
                        </a:lnSpc>
                        <a:spcBef>
                          <a:spcPts val="300"/>
                        </a:spcBef>
                        <a:spcAft>
                          <a:spcPts val="300"/>
                        </a:spcAft>
                      </a:pPr>
                      <a:r>
                        <a:rPr lang="ru-RU" sz="2000" dirty="0">
                          <a:latin typeface="Times New Roman"/>
                          <a:ea typeface="Times New Roman"/>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rlLIRBVb69s"/>
          <p:cNvPicPr>
            <a:picLocks noChangeAspect="1" noChangeArrowheads="1"/>
          </p:cNvPicPr>
          <p:nvPr/>
        </p:nvPicPr>
        <p:blipFill>
          <a:blip r:embed="rId2"/>
          <a:srcRect/>
          <a:stretch>
            <a:fillRect/>
          </a:stretch>
        </p:blipFill>
        <p:spPr bwMode="auto">
          <a:xfrm>
            <a:off x="728663" y="547688"/>
            <a:ext cx="7686675" cy="5762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250825" y="260350"/>
            <a:ext cx="8642350" cy="3231654"/>
          </a:xfrm>
          <a:prstGeom prst="rect">
            <a:avLst/>
          </a:prstGeom>
          <a:noFill/>
          <a:ln w="9525">
            <a:noFill/>
            <a:miter lim="800000"/>
            <a:headEnd/>
            <a:tailEnd/>
          </a:ln>
        </p:spPr>
        <p:txBody>
          <a:bodyPr>
            <a:spAutoFit/>
          </a:bodyPr>
          <a:lstStyle/>
          <a:p>
            <a:pPr>
              <a:lnSpc>
                <a:spcPct val="150000"/>
              </a:lnSpc>
            </a:pPr>
            <a:r>
              <a:rPr lang="fr-FR" sz="2400" b="1" dirty="0" smtClean="0"/>
              <a:t>Attention </a:t>
            </a:r>
            <a:r>
              <a:rPr lang="fr-FR" sz="2400" dirty="0" smtClean="0"/>
              <a:t>: Toute reprise intégrale de phrases ou de fragments de phrase de 5 mots ou plus figurant dans le document-source n'est pas acceptée et sera pénalisée. Mais il est évidemment possible de reprendre des mots ou des expressions clés.</a:t>
            </a:r>
            <a:endParaRPr lang="ru-RU" sz="2400" dirty="0" smtClean="0"/>
          </a:p>
          <a:p>
            <a:endParaRPr lang="fr-FR" sz="24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250825" y="260350"/>
            <a:ext cx="8642350" cy="4708981"/>
          </a:xfrm>
          <a:prstGeom prst="rect">
            <a:avLst/>
          </a:prstGeom>
          <a:noFill/>
          <a:ln w="9525">
            <a:noFill/>
            <a:miter lim="800000"/>
            <a:headEnd/>
            <a:tailEnd/>
          </a:ln>
        </p:spPr>
        <p:txBody>
          <a:bodyPr>
            <a:spAutoFit/>
          </a:bodyPr>
          <a:lstStyle/>
          <a:p>
            <a:r>
              <a:rPr lang="fr-FR" sz="2400" b="1" dirty="0" smtClean="0"/>
              <a:t>Informations fournies</a:t>
            </a:r>
            <a:endParaRPr lang="ru-RU" sz="2400" dirty="0" smtClean="0"/>
          </a:p>
          <a:p>
            <a:pPr lvl="0"/>
            <a:endParaRPr lang="ru-RU" sz="2400" b="1" dirty="0" smtClean="0"/>
          </a:p>
          <a:p>
            <a:pPr lvl="0">
              <a:lnSpc>
                <a:spcPct val="150000"/>
              </a:lnSpc>
            </a:pPr>
            <a:r>
              <a:rPr lang="fr-FR" sz="2400" b="1" dirty="0" smtClean="0"/>
              <a:t>Diplôme du baccalauréat</a:t>
            </a:r>
            <a:endParaRPr lang="ru-RU" sz="2400" dirty="0" smtClean="0"/>
          </a:p>
          <a:p>
            <a:pPr>
              <a:lnSpc>
                <a:spcPct val="150000"/>
              </a:lnSpc>
            </a:pPr>
            <a:r>
              <a:rPr lang="fr-FR" sz="2400" dirty="0" smtClean="0"/>
              <a:t>Créé en 1808, le baccalauréat sanctionne la fin des études secondaires et ouvre l’accès à l’enseignement supérieur. Il constitue le premier grade universitaire. Ce diplôme se démocratise au fil du temps : en 1880, à peine 1 % d'une classe d'âge obtient le baccalauréat, proportion qui s'élève à 64,2 % en 2006. </a:t>
            </a:r>
            <a:endParaRPr lang="ru-RU" sz="24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250825" y="260350"/>
            <a:ext cx="8642350" cy="3347840"/>
          </a:xfrm>
          <a:prstGeom prst="rect">
            <a:avLst/>
          </a:prstGeom>
          <a:noFill/>
          <a:ln w="9525">
            <a:noFill/>
            <a:miter lim="800000"/>
            <a:headEnd/>
            <a:tailEnd/>
          </a:ln>
        </p:spPr>
        <p:txBody>
          <a:bodyPr>
            <a:spAutoFit/>
          </a:bodyPr>
          <a:lstStyle/>
          <a:p>
            <a:pPr lvl="0">
              <a:lnSpc>
                <a:spcPct val="150000"/>
              </a:lnSpc>
            </a:pPr>
            <a:r>
              <a:rPr lang="fr-FR" sz="2400" b="1" dirty="0" smtClean="0"/>
              <a:t>Les types de baccalauréat</a:t>
            </a:r>
            <a:endParaRPr lang="ru-RU" sz="2400" dirty="0" smtClean="0"/>
          </a:p>
          <a:p>
            <a:pPr>
              <a:lnSpc>
                <a:spcPct val="150000"/>
              </a:lnSpc>
            </a:pPr>
            <a:r>
              <a:rPr lang="fr-FR" sz="2400" dirty="0" smtClean="0"/>
              <a:t>Le baccalauréat général. Depuis 1993, il existe trois séries du baccalauréat général : ES (économique et social), L (littéraire), S (scientifique). Ces trois bacs généraux visent la poursuite d'études supérieures (universités, grandes écoles, instituts universitaires de technologie). </a:t>
            </a:r>
            <a:endParaRPr lang="ru-RU" sz="24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250825" y="260350"/>
            <a:ext cx="8642350" cy="4339650"/>
          </a:xfrm>
          <a:prstGeom prst="rect">
            <a:avLst/>
          </a:prstGeom>
          <a:noFill/>
          <a:ln w="9525">
            <a:noFill/>
            <a:miter lim="800000"/>
            <a:headEnd/>
            <a:tailEnd/>
          </a:ln>
        </p:spPr>
        <p:txBody>
          <a:bodyPr>
            <a:spAutoFit/>
          </a:bodyPr>
          <a:lstStyle/>
          <a:p>
            <a:pPr>
              <a:lnSpc>
                <a:spcPct val="150000"/>
              </a:lnSpc>
            </a:pPr>
            <a:r>
              <a:rPr lang="fr-FR" sz="2400" dirty="0" smtClean="0"/>
              <a:t>Le baccalauréat technologique associe une formation générale à une formation technologique. Il prépare à la poursuite d’études supérieures, principalement en sections de techniciens supérieurs, instituts universitaires de technologie et écoles spécialisées. Il existe plusieurs séries de bacs technologiques.</a:t>
            </a:r>
            <a:endParaRPr lang="ru-RU" sz="2400" dirty="0" smtClean="0"/>
          </a:p>
          <a:p>
            <a:pPr>
              <a:lnSpc>
                <a:spcPct val="150000"/>
              </a:lnSpc>
            </a:pPr>
            <a:endParaRPr lang="ru-RU" sz="2400" dirty="0" smtClean="0"/>
          </a:p>
          <a:p>
            <a:endParaRPr lang="fr-FR" sz="24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250825" y="260350"/>
            <a:ext cx="8642350" cy="3785652"/>
          </a:xfrm>
          <a:prstGeom prst="rect">
            <a:avLst/>
          </a:prstGeom>
          <a:noFill/>
          <a:ln w="9525">
            <a:noFill/>
            <a:miter lim="800000"/>
            <a:headEnd/>
            <a:tailEnd/>
          </a:ln>
        </p:spPr>
        <p:txBody>
          <a:bodyPr>
            <a:spAutoFit/>
          </a:bodyPr>
          <a:lstStyle/>
          <a:p>
            <a:pPr>
              <a:lnSpc>
                <a:spcPct val="150000"/>
              </a:lnSpc>
            </a:pPr>
            <a:r>
              <a:rPr lang="fr-FR" sz="2400" dirty="0" smtClean="0"/>
              <a:t>Le baccalauréat professionnel. Créés en étroite relation avec les milieux professionnels, les bacs professionnels répondent à la demande des entreprises en techniciens d'atelier, employés ou ouvriers hautement qualifiés. Leur objectif est prioritairement l'entrée dans la vie active, même s'ils permettent dans certains cas la poursuite d'études.</a:t>
            </a:r>
            <a:endParaRPr lang="ru-RU" sz="2400" dirty="0" smtClean="0"/>
          </a:p>
          <a:p>
            <a:endParaRPr lang="fr-FR" sz="24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a:srcRect/>
          <a:stretch>
            <a:fillRect/>
          </a:stretch>
        </p:blipFill>
        <p:spPr bwMode="auto">
          <a:xfrm>
            <a:off x="1142976" y="642918"/>
            <a:ext cx="7072362" cy="4857784"/>
          </a:xfrm>
          <a:prstGeom prst="rect">
            <a:avLst/>
          </a:prstGeom>
          <a:noFill/>
          <a:ln w="3175">
            <a:solidFill>
              <a:schemeClr val="tx1"/>
            </a:solidFill>
          </a:ln>
        </p:spPr>
      </p:pic>
    </p:spTree>
  </p:cSld>
  <p:clrMapOvr>
    <a:masterClrMapping/>
  </p:clrMapOvr>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2338</TotalTime>
  <Words>1568</Words>
  <Application>Microsoft Office PowerPoint</Application>
  <PresentationFormat>Экран (4:3)</PresentationFormat>
  <Paragraphs>236</Paragraphs>
  <Slides>35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35</vt:i4>
      </vt:variant>
    </vt:vector>
  </HeadingPairs>
  <TitlesOfParts>
    <vt:vector size="36" baseType="lpstr">
      <vt:lpstr>Оформление по умолчанию</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vector>
  </TitlesOfParts>
  <Company>CLF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Tanya</dc:creator>
  <cp:lastModifiedBy>ADMIN</cp:lastModifiedBy>
  <cp:revision>159</cp:revision>
  <dcterms:created xsi:type="dcterms:W3CDTF">2013-01-24T18:12:41Z</dcterms:created>
  <dcterms:modified xsi:type="dcterms:W3CDTF">2016-02-26T11:21:25Z</dcterms:modified>
</cp:coreProperties>
</file>