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07" r:id="rId2"/>
    <p:sldId id="264" r:id="rId3"/>
    <p:sldId id="471" r:id="rId4"/>
    <p:sldId id="472" r:id="rId5"/>
    <p:sldId id="415" r:id="rId6"/>
    <p:sldId id="435" r:id="rId7"/>
    <p:sldId id="473" r:id="rId8"/>
    <p:sldId id="474" r:id="rId9"/>
    <p:sldId id="497" r:id="rId10"/>
    <p:sldId id="439" r:id="rId11"/>
    <p:sldId id="442" r:id="rId12"/>
    <p:sldId id="475" r:id="rId13"/>
    <p:sldId id="446" r:id="rId14"/>
    <p:sldId id="476" r:id="rId15"/>
    <p:sldId id="477" r:id="rId16"/>
    <p:sldId id="448" r:id="rId17"/>
    <p:sldId id="449" r:id="rId18"/>
    <p:sldId id="478" r:id="rId19"/>
    <p:sldId id="265" r:id="rId20"/>
    <p:sldId id="479" r:id="rId21"/>
    <p:sldId id="481" r:id="rId22"/>
    <p:sldId id="482" r:id="rId23"/>
    <p:sldId id="483" r:id="rId24"/>
    <p:sldId id="484" r:id="rId25"/>
    <p:sldId id="498" r:id="rId26"/>
    <p:sldId id="486" r:id="rId27"/>
    <p:sldId id="487" r:id="rId28"/>
    <p:sldId id="489" r:id="rId29"/>
    <p:sldId id="491" r:id="rId30"/>
    <p:sldId id="490" r:id="rId31"/>
    <p:sldId id="493" r:id="rId32"/>
    <p:sldId id="494" r:id="rId33"/>
    <p:sldId id="49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9933FF"/>
    <a:srgbClr val="3333FF"/>
    <a:srgbClr val="0D05AF"/>
    <a:srgbClr val="990033"/>
    <a:srgbClr val="660066"/>
    <a:srgbClr val="9900CC"/>
    <a:srgbClr val="FF00FF"/>
    <a:srgbClr val="ABA0F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2" autoAdjust="0"/>
    <p:restoredTop sz="88578" autoAdjust="0"/>
  </p:normalViewPr>
  <p:slideViewPr>
    <p:cSldViewPr>
      <p:cViewPr varScale="1">
        <p:scale>
          <a:sx n="93" d="100"/>
          <a:sy n="9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BE41B0-10F3-458C-98B6-6176F5BFE758}" type="datetimeFigureOut">
              <a:rPr lang="ru-RU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F51C2B-2AC0-42C8-9FF2-AD4B25F7A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51C2B-2AC0-42C8-9FF2-AD4B25F7AE1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164F5-82BC-4966-BA54-5BF8E34BB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9E8CE-BE2F-4397-AB9C-AA21CD00E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7EDA7-0E22-4589-82B2-9BE690D81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2FBFF-9B1E-44BD-9E41-CC058FEF5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D1F57-80D1-4E2C-BAF2-0FE3CB0E1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A7275-A553-484A-A6D7-479BF6A5C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C397A-9A97-4599-9D4B-E33E0E713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92CED-773C-47D8-8B15-A8504D98B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D9392-57F8-434B-AE13-770A80B3F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441C3-D96A-4388-837D-BEA9C1C63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FFFA4-F068-41D6-BA63-21C6D4FA7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AC8008A-8BE6-4B3B-A169-71457AC49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5" descr="i?id=50347012-00-72&amp;n=2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1" name="Picture 6" descr="лого олим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33375"/>
            <a:ext cx="53276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285750" y="4549775"/>
            <a:ext cx="85693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accent2"/>
                </a:solidFill>
              </a:rPr>
              <a:t>XIII </a:t>
            </a:r>
            <a:r>
              <a:rPr lang="ru-RU" sz="2400" b="1" dirty="0" smtClean="0">
                <a:solidFill>
                  <a:schemeClr val="accent2"/>
                </a:solidFill>
              </a:rPr>
              <a:t>Всероссийская </a:t>
            </a:r>
            <a:r>
              <a:rPr lang="ru-RU" sz="2400" b="1" dirty="0">
                <a:solidFill>
                  <a:schemeClr val="accent2"/>
                </a:solidFill>
              </a:rPr>
              <a:t>олимпиада школьников 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по французскому языку для учащихся 9-11 классов</a:t>
            </a:r>
          </a:p>
          <a:p>
            <a:pPr algn="ctr"/>
            <a:endParaRPr lang="ru-RU" sz="2400" b="1" dirty="0">
              <a:solidFill>
                <a:schemeClr val="accent2"/>
              </a:solidFill>
            </a:endParaRP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Заключительный этап. Уровень сложности В2+.</a:t>
            </a: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27 марта-2 </a:t>
            </a:r>
            <a:r>
              <a:rPr lang="ru-RU" sz="2400" b="1" dirty="0">
                <a:solidFill>
                  <a:schemeClr val="accent2"/>
                </a:solidFill>
              </a:rPr>
              <a:t>апреля </a:t>
            </a:r>
            <a:r>
              <a:rPr lang="ru-RU" sz="2400" b="1" dirty="0" smtClean="0">
                <a:solidFill>
                  <a:schemeClr val="accent2"/>
                </a:solidFill>
              </a:rPr>
              <a:t>2016 </a:t>
            </a:r>
            <a:r>
              <a:rPr lang="ru-RU" sz="2400" b="1" dirty="0">
                <a:solidFill>
                  <a:schemeClr val="accent2"/>
                </a:solidFill>
              </a:rPr>
              <a:t>года</a:t>
            </a: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Великий Новгород</a:t>
            </a:r>
            <a:endParaRPr lang="ru-RU" sz="2400" b="1" dirty="0">
              <a:solidFill>
                <a:schemeClr val="accent2"/>
              </a:solidFill>
            </a:endParaRPr>
          </a:p>
          <a:p>
            <a:pPr algn="ctr"/>
            <a:endParaRPr lang="ru-RU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142852"/>
            <a:ext cx="878522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Analyse préalable: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L’émission a pour objectif de/d’				1 point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A. analyser le développement du transport public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dans les pays émergents/en développement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B. présenter les innovations dont le secteur des transports urbains a besoin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 France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C. constater que le système de mobilité existant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dans le monde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doit être optimisé.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D. faire le point sur les enjeux du transport public durable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 France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E. constater/informer que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l’usage du vélo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comme moyen de transport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reste limité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Conclusion: </a:t>
            </a: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les pays émergents + France + Salon européen = dans le monde  </a:t>
            </a: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184057"/>
            <a:ext cx="8785225" cy="667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nne-Cécile Bras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 c’est que les défis sont immenses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dans les pays émergents ou en développement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qui sont à l’heure des choix et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dans les pays occidentaux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qui ont hérité de structures à faire évoluer / alors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comment permettre à tous de profiter de transports publics de qualité dans des villes de plus en plus immenses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on en parle avec nos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invités </a:t>
            </a:r>
          </a:p>
          <a:p>
            <a:pPr>
              <a:lnSpc>
                <a:spcPct val="150000"/>
              </a:lnSpc>
            </a:pPr>
            <a:endParaRPr lang="fr-FR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ACB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donc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plus de la moitié de la population mondiale vit déjà en ville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on sait désormais qu’on sera aux alentours de 9 milliards en 2050 hein donc cette pression démographique va avoir des conséquences / sur la qualité de notre vie en ville et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transports sont un maillon essentiel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donc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quelles sont les grandes évolutions aujourd’hui par exemple en Europe et puis pour comparer en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Afrique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357166"/>
            <a:ext cx="8785225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L’émission a pour objectif de/d’				1 point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A. analyser le développement du transport public dans les pays émergents/en développement.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B. présenter les innovations dont le secteur des transports urbains a besoin en France.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C. constater que le système de mobilité existant dans le monde doit être optimisé.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D. faire le point sur les enjeux du transport public durable en France.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E. constater/informer que l’usage du vélo comme moyen de transport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reste limité. </a:t>
            </a:r>
          </a:p>
          <a:p>
            <a:pPr>
              <a:spcAft>
                <a:spcPts val="120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spcAft>
                <a:spcPts val="120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4282" y="210026"/>
            <a:ext cx="8785225" cy="6404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l’organisateur du Salon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européen des transports publics								1 point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6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La coordination interministérielle pour le développement de l usage du vélo.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6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Groupement d’Intérêts Européens objectif Transports publics.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6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l'Union Internationale des Transports publics.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6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Chronos, cabinet d’études et de prospective sur les mobilités.</a:t>
            </a:r>
          </a:p>
          <a:p>
            <a:pPr lvl="1">
              <a:spcAft>
                <a:spcPts val="600"/>
              </a:spcAft>
            </a:pP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763" lvl="1">
              <a:lnSpc>
                <a:spcPct val="114000"/>
              </a:lnSpc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ACB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vous êtes président du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Groupement d’Intérêts Européens objectif Transports publics qui organise donc ce salon qui a lieu tous les 2 ans avec toujours plus de monde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parce qu’en fait la gestion de la mobilité ça a des conséquences directes sur le développement des territoires et la qualité de la vie quotidienne des citoyens /c’est pas simplement des techniques c’est aussi des enjeux globaux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4282" y="210026"/>
            <a:ext cx="8785225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l’organisateur du Salon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européen des transports publics								1 point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La coordination interministérielle pour le développement de l usage du vélo.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1200"/>
              </a:spcAft>
            </a:pPr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Groupement d’Intérêts Européens objectif Transports publics.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l'Union Internationale des Transports publics.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Chronos, cabinet d’études et de prospective sur les mobilités.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357166"/>
            <a:ext cx="8785225" cy="57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Parlant de la gestion des hyperpointes dans les transports en commun, Léa Marzloff envisage deux solutions. Lesquelles ?									2 points</a:t>
            </a:r>
          </a:p>
          <a:p>
            <a:endParaRPr lang="fr-FR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4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LM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oui il faut faire avec et ça pose des questions / on pense notamment au territoire de l’Île-de France avec euh une vraie problématique de congestion à la fois sur les routes et dans les transports publics / donc le problème central est de gérer les hyperpointes / c’est-à-dire les moments de congestion très très dense qui se passent / sur quelques dizaine de minutes le matin et le soir et qui font / que les trajets de nos concitoyens sont assez insupportables / donc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comment on fait pour gérer ce trop-plein de mobilité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est-ce qu’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rajoute encore des infrastructures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ou est-ce qu’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repense / la façon d’organiser nos mobilités quotidiennes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357166"/>
            <a:ext cx="8785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Parlant de la gestion des hyperpointes dans les transports en commun, Léa Marzloff envisage deux solutions. Lesquelles ?									2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rajouter des infrastructures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repenser la façon d’organiser les mobilités quotidiennes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214290"/>
            <a:ext cx="8785225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Dominique Lebrun fait un éloge du vélo. Relevez 4 atouts / avantages mentionnés.					4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DL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je crois effectivement que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vélo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et la marche sont des solutions aux difficultés qui viennent d’être évoquées 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ça prend relativement peu de place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un vélo c’est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assez facile à stationner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ça pollue pas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ça coûte relativement peu cher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et on voit bien que c’est complémentaire avec les transports publics / donc voilà un mode de transports qu’il faut absolument développer dans les années qui viennent 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214290"/>
            <a:ext cx="8785225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Dominique Lebrun fait un éloge du vélo. Relevez 4 atouts / avantages mentionnés.					4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spcAft>
                <a:spcPts val="1200"/>
              </a:spcAft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vélo prend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peu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 place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spcAft>
                <a:spcPts val="1200"/>
              </a:spcAft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 est assez facile à stationner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spcAft>
                <a:spcPts val="1200"/>
              </a:spcAft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 ne pollue pas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spcAft>
                <a:spcPts val="1200"/>
              </a:spcAft>
              <a:buFont typeface="Wingdings" pitchFamily="2" charset="2"/>
              <a:buChar char="ü"/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 coûte relativement peu cher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28016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1492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</a:t>
                      </a:r>
                      <a:r>
                        <a:rPr lang="fr-FR" sz="2400" dirty="0" smtClean="0">
                          <a:latin typeface="Times New Roman"/>
                          <a:ea typeface="Calibri"/>
                        </a:rPr>
                        <a:t>L’émission </a:t>
                      </a:r>
                      <a:r>
                        <a:rPr lang="fr-FR" sz="2400" dirty="0">
                          <a:latin typeface="Times New Roman"/>
                          <a:ea typeface="Calibri"/>
                        </a:rPr>
                        <a:t>est en direct de l’endroit où se tient le Salon. </a:t>
                      </a:r>
                      <a:endParaRPr lang="ru-RU" sz="2400" dirty="0">
                        <a:latin typeface="Times New Roman"/>
                        <a:ea typeface="Calibri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3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71744"/>
            <a:ext cx="878681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nne-Cécile Bras ...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tous ces sujets ont été discutés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ici au Salon européen des transports publics où nous avons installé notre studio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dans le hall 1 du Parc des expositions de la Porte de Versailles à l’occasion de faire le point avec nos invités sur les enjeux du transport public durable 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42875" y="1357313"/>
            <a:ext cx="8785225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800" b="1" dirty="0"/>
              <a:t>Конкурс понимания устного текста (</a:t>
            </a:r>
            <a:r>
              <a:rPr lang="fr-FR" sz="2800" b="1" dirty="0"/>
              <a:t>B</a:t>
            </a:r>
            <a:r>
              <a:rPr lang="ru-RU" sz="2800" b="1" dirty="0"/>
              <a:t>2</a:t>
            </a:r>
            <a:r>
              <a:rPr lang="ru-RU" sz="2800" b="1" dirty="0" smtClean="0"/>
              <a:t>+)</a:t>
            </a:r>
            <a:endParaRPr lang="fr-FR" sz="2800" b="1" dirty="0" smtClean="0"/>
          </a:p>
          <a:p>
            <a:pPr marL="342900" indent="-342900" algn="ctr"/>
            <a:endParaRPr lang="ru-RU" sz="2800" b="1" dirty="0"/>
          </a:p>
          <a:p>
            <a:pPr marL="342900" indent="-342900" algn="ctr"/>
            <a:r>
              <a:rPr lang="fr-FR" sz="2400" b="1" dirty="0"/>
              <a:t>Durée de l’épreuve : 30 minutes		Note sur </a:t>
            </a:r>
            <a:r>
              <a:rPr lang="fr-FR" sz="2400" b="1" dirty="0" smtClean="0">
                <a:solidFill>
                  <a:schemeClr val="accent2"/>
                </a:solidFill>
              </a:rPr>
              <a:t>2</a:t>
            </a:r>
            <a:r>
              <a:rPr lang="ru-RU" sz="2400" b="1" dirty="0" smtClean="0">
                <a:solidFill>
                  <a:schemeClr val="accent2"/>
                </a:solidFill>
              </a:rPr>
              <a:t>7</a:t>
            </a:r>
            <a:endParaRPr lang="fr-FR" sz="2400" b="1" dirty="0">
              <a:solidFill>
                <a:schemeClr val="accent2"/>
              </a:solidFill>
            </a:endParaRPr>
          </a:p>
          <a:p>
            <a:pPr marL="342900" indent="-342900"/>
            <a:endParaRPr lang="fr-FR" sz="2400" b="1" i="1" dirty="0"/>
          </a:p>
          <a:p>
            <a:pPr marL="342900" indent="-342900"/>
            <a:r>
              <a:rPr lang="fr-FR" sz="2400" b="1" dirty="0"/>
              <a:t>Consigne: </a:t>
            </a:r>
            <a:r>
              <a:rPr lang="fr-FR" sz="2400" b="1" i="1" dirty="0"/>
              <a:t>Pour répondre aux questions: cocher la réponse jugée exacte ou l’écrire</a:t>
            </a:r>
            <a:r>
              <a:rPr lang="fr-FR" sz="2400" b="1" i="1" dirty="0" smtClean="0"/>
              <a:t>.</a:t>
            </a:r>
            <a:r>
              <a:rPr lang="fr-FR" sz="2400" b="1" dirty="0" smtClean="0"/>
              <a:t> </a:t>
            </a:r>
            <a:endParaRPr lang="ru-RU" sz="2400" b="1" dirty="0" smtClean="0"/>
          </a:p>
          <a:p>
            <a:pPr marL="342900" indent="-342900"/>
            <a:endParaRPr lang="ru-RU" sz="2400" b="1" dirty="0" smtClean="0"/>
          </a:p>
          <a:p>
            <a:pPr marL="342900" indent="-342900"/>
            <a:endParaRPr lang="ru-RU" sz="2400" b="1" dirty="0" smtClean="0"/>
          </a:p>
          <a:p>
            <a:pPr marL="342900" indent="-342900"/>
            <a:r>
              <a:rPr lang="fr-FR" sz="2400" b="1" dirty="0" smtClean="0"/>
              <a:t>Attention au vocabulaire</a:t>
            </a:r>
            <a:r>
              <a:rPr lang="fr-FR" sz="2400" dirty="0" smtClean="0"/>
              <a:t> : le littoral = le bord de mer = la région côtière = les côtes maritimes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4648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 Salon européen des transports publics est annuel. 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71744"/>
            <a:ext cx="8786813" cy="334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ACB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vous êtes président du Groupement d’Intérêts Européens objectif Transports publics qui organise donc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 salon qui a lieu tous les 2 ans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avec toujours plus de monde / parce qu’en fait la gestion de la mobilité ça a des conséquences directes sur le développement des territoires et la qualité de la vie quotidienne des citoyens /c’est pas simplement des techniques c’est aussi des enjeux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globaux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23444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</a:t>
                      </a:r>
                      <a:r>
                        <a:rPr lang="fr-FR" sz="24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 Salon est ouvert pour une durée de trois jours. </a:t>
                      </a:r>
                      <a:endParaRPr lang="ru-RU" sz="24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4648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 Europe l’augmentation de la population urbaine est plus rapide qu’en Afrique. 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142844" y="2285992"/>
            <a:ext cx="87868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JP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vous avez raison de faire la différence / par exemple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 Europe l’augmentation de la population urbaine est assez lente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ce qui fait que d’ici 2025 le nombre de déplacements n’augmentera plus de 10% / mais si on regarde l’Afrique subsaharienne / le nombre de déplacements augmentera de plus de 60% d’ici 10 ans 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la population urbaine en Afrique explose également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ce qui fait que d’ici 2025 beaucoup de citadins africains habiteront dans des villes qui n’existent pas aujourd’hui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28016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 nombre de citadins augmentera de 75 % dans le monde d’ici 2050.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92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En 2025 beaucoup de citadins africains habiteront dans des villes qui n’existent pas encore. 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142844" y="2285992"/>
            <a:ext cx="87868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JP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vous avez raison de faire la différence / par exemple en Europe l’augmentation de la population urbaine est assez lente / ce qui fait que d’ici 2025 le nombre de déplacements n’augmentera plus de 10% / mais si on regarde l’Afrique subsaharienne / le nombre de déplacements augmentera de plus de 60% d’ici 10 ans / et la population urbaine en Afrique explose également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 qui fait que d’ici 2025 beaucoup de citadins africains habiteront dans des villes qui n’existent pas aujourd’hui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6459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Les pays émergents qui connaissent une urbanisation galopante ont besoin des systèmes de mobilité collective très performants.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857496"/>
            <a:ext cx="8786813" cy="279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JP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...mais si on regarde l’Afrique subsaharienne 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nombre de déplacements augmentera de plus de 60% d’ici 10 ans /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 population urbaine en Afrique explose également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ce qui fait que d’ici 2025 beaucoup de citadins africains habiteront dans des villes qui n’existent pas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aujourd’hui...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6459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Les pays émergents qui connaissent une urbanisation galopante ont besoin des systèmes de mobilité collective très performants.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142844" y="2571744"/>
            <a:ext cx="8786813" cy="279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JP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...beaucoup de pays 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parle de l’Afrique mais aussi de l’Asie ou l’Amérique latine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ce sont des pays qui sont à la croisée des chemins / alors ils peuvent s’inspirer de bonnes ou de mauvaises pratiques qui ont été faites dans d’autres pays pour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essayer d’améliorer de façon plus rapide leur mobilité urbaine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6459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3533"/>
                <a:gridCol w="463533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Le développement du secteur des déplacements et des transports urbains pose les mêmes problèmes en Europe et en Afrique. 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00306"/>
            <a:ext cx="8786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JP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et à la fin ça nous donne une marge de manœuvre assez importante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 Europe on subit aujourd’hui les conséquences de choix qui ont été faits / il y a une 50taine d’années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alors que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beaucoup de pays / on parle de l’Afrique mais aussi de l’Asie ou l’Amérique latine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ce sont des pays qui sont à la croisée des chemins / alors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ils peuvent s’inspirer de bonnes ou de mauvaises pratiques qui ont été faites dans d’autres pays pour essayer d’améliorer de façon plus rapide leur mobilité urbaine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28016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5161"/>
                <a:gridCol w="461905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 croissance urbaine augmente le coût des transports. 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6459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5161"/>
                <a:gridCol w="461905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 gestion de la circulation devrait chercher à accroître la mobilité des personnes plutôt que celle des véhicules motorisés.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00306"/>
            <a:ext cx="8786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DL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...à une époque pas si lointaine que ça y avait beaucoup beaucoup de vélos puis bon progressivement la voiture a pris sa place 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mais la voiture ne peut pas prendre toute la place et donc ça nécessite un partage de la rue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et pour partager la rue ben la première des choses à faire c’est de réduire le différentiel de vitesses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le vélo n’a d’intérêt que si c’est un mode de transports choisi / et pour ça il faut se sentir à peu près en sécurité et la meilleure façon de se sentir en sécurité c’est que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différentiel de vitesses soit réduit entre les modes voiture moto et les modes actifs marche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et vélo et c’est toute la démarche / partage de la rue à voir et pour tous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4282" y="142852"/>
            <a:ext cx="8785225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 début de l’émission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Anne-Cécile Bras présente quelques problèmes liés aux </a:t>
            </a:r>
            <a:r>
              <a:rPr lang="fr-FR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transports en commun en France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: choisissez-en quatre dans la liste				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4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A. la pollution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B. la propreté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C. le bruit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D. la sécurité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E. les grèves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F. la tarification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G. la ponctualité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H. la fluidité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92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5161"/>
                <a:gridCol w="461905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Dans les villes l’encombrement de la circulation et la pollution atmosphérique s’aggravent.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00306"/>
            <a:ext cx="8786813" cy="281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ACB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donc plus de la moitié de la population mondiale vit déjà en ville on sait désormais qu’on sera aux alentours de 9 milliards en 2050 hein donc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cette pression démographique va avoir des conséquences / sur la qualité de notre vie en ville et les transports sont un maillon essentiel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donc quelles sont les grandes évolutions aujourd’hui par exemple en Europe et puis pour comparer en Afrique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92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5161"/>
                <a:gridCol w="461905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Dans les villes l’encombrement de la circulation et la pollution atmosphérique s’aggravent.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00306"/>
            <a:ext cx="8786813" cy="374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nne-Cécile Bras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 fluidité des transports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mais aussi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bruit la pollution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leurs impacts sur les changements climatiques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tous ces sujets ont été discutés ici au Salon européen des transports publics ...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défis sont immenses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dans les pays émergents ou en développement qui sont à l’heure des choix et dans les pays occidentaux qui ont hérité de structures à faire évoluer / alors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comment permettre à tous de profiter de transports publics de qualité dans des villes de plus en plus immenses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92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5161"/>
                <a:gridCol w="461905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Dans les villes l’encombrement de la circulation et la pollution atmosphérique s’aggravent.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00306"/>
            <a:ext cx="878681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ACB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 gestion de la mobilité ça a des conséquences directes sur le développement des territoires et la qualité de la vie quotidienne des citoyens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/c’est pas simplement des techniques c’est aussi des enjeux globaux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22"/>
          <p:cNvSpPr>
            <a:spLocks noChangeArrowheads="1"/>
          </p:cNvSpPr>
          <p:nvPr/>
        </p:nvSpPr>
        <p:spPr bwMode="auto">
          <a:xfrm>
            <a:off x="179388" y="9842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7-17.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Choisissez VRAI-FAUX-NON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MENTIONNÉ     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	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points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178" name="Group 890"/>
          <p:cNvGraphicFramePr>
            <a:graphicFrameLocks noGrp="1"/>
          </p:cNvGraphicFramePr>
          <p:nvPr/>
        </p:nvGraphicFramePr>
        <p:xfrm>
          <a:off x="214282" y="642918"/>
          <a:ext cx="8677275" cy="1379220"/>
        </p:xfrm>
        <a:graphic>
          <a:graphicData uri="http://schemas.openxmlformats.org/drawingml/2006/table">
            <a:tbl>
              <a:tblPr/>
              <a:tblGrid>
                <a:gridCol w="7286676"/>
                <a:gridCol w="463533"/>
                <a:gridCol w="465161"/>
                <a:gridCol w="461905"/>
              </a:tblGrid>
              <a:tr h="341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Reformulation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34000" algn="l"/>
                        </a:tabLst>
                      </a:pPr>
                      <a:r>
                        <a:rPr kumimoji="0" lang="fr-FR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fr-F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Dans les villes l’encombrement de la circulation et la pollution atmosphérique s’aggravent.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Times New Roman"/>
                          <a:ea typeface="Calibri"/>
                          <a:cs typeface="Times New Roman"/>
                        </a:rPr>
                        <a:t>*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5" name="Прямоугольник 52"/>
          <p:cNvSpPr>
            <a:spLocks noChangeArrowheads="1"/>
          </p:cNvSpPr>
          <p:nvPr/>
        </p:nvSpPr>
        <p:spPr bwMode="auto">
          <a:xfrm>
            <a:off x="214282" y="2500306"/>
            <a:ext cx="8786813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LM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...on pense notamment au territoire de l’Île-de France avec euh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une vraie problématique de congestion à la fois sur les routes et dans les transports publics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donc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problème central est de gérer les hyperpointes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c’est-à-dire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moments de congestion très très dense qui se passent / sur quelques dizaine de minutes le matin et le soir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et qui font / que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les trajets de nos concitoyens sont assez insupportables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4282" y="142852"/>
            <a:ext cx="878522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nne-Cécile Bras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bonjour cette semaine les Français ont subi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stress d’une grève des transports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/ moins de trains nationaux ou régionaux et de lignes urbaines résultat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le stress et la panique de ne pas être à l’heure au travail ou de na pas aller chercher les enfants à temps /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 fluidité des transports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mais aussi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bruit la pollution leurs impacts sur les changements climatiques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tous ces sujets ont été discutés ici au Salon européen des transports publics où nous avons installé notre studio dans le hall 1 du Parc des expositions de la Porte de Versailles à l’occasion de faire le point avec nos invités sur les enjeux du transport public durable...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4282" y="142852"/>
            <a:ext cx="8785225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Au début de l’émission Anne-Cécile Bras présente quelques problèmes liés aux transports en commun en France: choisissez-en quatre dans la liste				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4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A. la pollution*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B. la propreté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C. le bruit*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D. la sécurité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E. les grèves *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F. la tarification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G. la ponctualité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spcBef>
                <a:spcPts val="600"/>
              </a:spcBef>
              <a:spcAft>
                <a:spcPts val="1200"/>
              </a:spcAft>
            </a:pP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H. la fluidité *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357166"/>
            <a:ext cx="8785225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Relevez 4 informations sur le </a:t>
            </a:r>
            <a:r>
              <a:rPr lang="fr-FR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Salon européen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des transports publics :							4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Endroit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Nombre de participants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Nombre de pays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Durée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14282" y="142852"/>
            <a:ext cx="878522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nne-Cécile Bras :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... tous ces sujets ont été discutés ici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 Salon européen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des transports publics où nous avons installé notre studio dans le hall 1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du Parc des expositions de la Porte de Versailles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à l’occasion de faire le point avec nos invités sur les enjeux du transport public durable / car si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plus de 10 mille personnes sont venues de 55 pays pour participer à ce Salon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/ c’est que les défis sont immenses dans les pays émergents ou en développement qui sont à l’heure des choix et dans les pays occidentaux qui ont hérité de structures à faire évoluer /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357166"/>
            <a:ext cx="878522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Relevez 4 informations sur le Salon européen des transports publics :							4 points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Endroit: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Parc des expositions (de la Porte de Versailles/ à Paris)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Nombre de participants: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mille personnes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Nombre de pays: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55 pays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Durée: </a:t>
            </a:r>
            <a:r>
              <a:rPr lang="fr-FR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Non mentionné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spcBef>
                <a:spcPts val="600"/>
              </a:spcBef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2844" y="357166"/>
            <a:ext cx="8785225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L’émission a pour objectif de/d’				1 point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A. analyser le développement du transport public dans les pays émergents/en développement.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B. présenter les innovations dont le secteur des transports urbains a besoin en France.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C. constater que le système de mobilité existant dans le monde doit être optimisé.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D. faire le point sur les enjeux du transport public durable en France.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E. constater/informer que l’usage du vélo comme moyen de transport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reste limité. </a:t>
            </a:r>
          </a:p>
          <a:p>
            <a:pPr>
              <a:spcAft>
                <a:spcPts val="120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spcAft>
                <a:spcPts val="120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2295</TotalTime>
  <Words>648</Words>
  <Application>Microsoft Office PowerPoint</Application>
  <PresentationFormat>Экран (4:3)</PresentationFormat>
  <Paragraphs>213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CLF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ADMIN</cp:lastModifiedBy>
  <cp:revision>182</cp:revision>
  <dcterms:created xsi:type="dcterms:W3CDTF">2013-01-24T18:12:41Z</dcterms:created>
  <dcterms:modified xsi:type="dcterms:W3CDTF">2016-03-09T09:16:12Z</dcterms:modified>
</cp:coreProperties>
</file>