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307" r:id="rId2"/>
    <p:sldId id="436" r:id="rId3"/>
    <p:sldId id="438" r:id="rId4"/>
    <p:sldId id="443" r:id="rId5"/>
    <p:sldId id="444" r:id="rId6"/>
    <p:sldId id="445" r:id="rId7"/>
    <p:sldId id="437" r:id="rId8"/>
    <p:sldId id="417" r:id="rId9"/>
    <p:sldId id="452" r:id="rId10"/>
    <p:sldId id="409" r:id="rId11"/>
    <p:sldId id="416" r:id="rId12"/>
    <p:sldId id="451" r:id="rId13"/>
    <p:sldId id="453" r:id="rId14"/>
    <p:sldId id="449" r:id="rId15"/>
    <p:sldId id="454" r:id="rId16"/>
    <p:sldId id="457" r:id="rId17"/>
    <p:sldId id="450" r:id="rId18"/>
    <p:sldId id="412" r:id="rId19"/>
    <p:sldId id="448" r:id="rId20"/>
    <p:sldId id="269" r:id="rId21"/>
    <p:sldId id="455" r:id="rId22"/>
    <p:sldId id="456" r:id="rId23"/>
    <p:sldId id="419" r:id="rId24"/>
    <p:sldId id="326" r:id="rId25"/>
    <p:sldId id="420" r:id="rId26"/>
    <p:sldId id="323" r:id="rId27"/>
    <p:sldId id="421" r:id="rId28"/>
    <p:sldId id="340" r:id="rId2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FF"/>
    <a:srgbClr val="CC00CC"/>
    <a:srgbClr val="00CC00"/>
    <a:srgbClr val="007A37"/>
    <a:srgbClr val="00863D"/>
    <a:srgbClr val="9933FF"/>
    <a:srgbClr val="990033"/>
    <a:srgbClr val="008000"/>
    <a:srgbClr val="ABA0FE"/>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42" autoAdjust="0"/>
    <p:restoredTop sz="88578" autoAdjust="0"/>
  </p:normalViewPr>
  <p:slideViewPr>
    <p:cSldViewPr>
      <p:cViewPr varScale="1">
        <p:scale>
          <a:sx n="80" d="100"/>
          <a:sy n="80" d="100"/>
        </p:scale>
        <p:origin x="-78" y="-1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AB3AB53A-BD68-43CD-B728-D130F58D34B6}" type="datetimeFigureOut">
              <a:rPr lang="ru-RU"/>
              <a:pPr>
                <a:defRPr/>
              </a:pPr>
              <a:t>16.03.2016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390265E2-E17A-4FA4-A637-D4B8D020EA64}"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a:t>
            </a:fld>
            <a:endParaRPr lang="ru-RU"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10</a:t>
            </a:fld>
            <a:endParaRPr lang="ru-RU"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11</a:t>
            </a:fld>
            <a:endParaRPr lang="ru-RU"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12</a:t>
            </a:fld>
            <a:endParaRPr lang="ru-RU"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13</a:t>
            </a:fld>
            <a:endParaRPr lang="ru-RU"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14</a:t>
            </a:fld>
            <a:endParaRPr lang="ru-RU"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15</a:t>
            </a:fld>
            <a:endParaRPr lang="ru-RU"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16</a:t>
            </a:fld>
            <a:endParaRPr lang="ru-RU"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17</a:t>
            </a:fld>
            <a:endParaRPr lang="ru-RU"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18</a:t>
            </a:fld>
            <a:endParaRPr lang="ru-RU"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19</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a:t>
            </a:fld>
            <a:endParaRPr lang="ru-RU"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20</a:t>
            </a:fld>
            <a:endParaRPr lang="ru-RU"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21</a:t>
            </a:fld>
            <a:endParaRPr lang="ru-RU"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22</a:t>
            </a:fld>
            <a:endParaRPr lang="ru-RU"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23</a:t>
            </a:fld>
            <a:endParaRPr lang="ru-RU"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24</a:t>
            </a:fld>
            <a:endParaRPr lang="ru-RU"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25</a:t>
            </a:fld>
            <a:endParaRPr lang="ru-RU"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26</a:t>
            </a:fld>
            <a:endParaRPr lang="ru-R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27</a:t>
            </a:fld>
            <a:endParaRPr lang="ru-R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28</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a:t>
            </a:fld>
            <a:endParaRPr lang="ru-R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4</a:t>
            </a:fld>
            <a:endParaRPr lang="ru-RU"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5</a:t>
            </a:fld>
            <a:endParaRPr lang="ru-RU"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6</a:t>
            </a:fld>
            <a:endParaRPr lang="ru-RU"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7</a:t>
            </a:fld>
            <a:endParaRPr lang="ru-RU"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8</a:t>
            </a:fld>
            <a:endParaRPr lang="ru-RU"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9</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5B6F42A7-5F89-4136-ABD0-1D2A19D0E149}"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9846EDF-BAB1-4163-A95B-158408C684B9}"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A953F05-33D7-4575-9E60-61C9550910A5}"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4BDF849-C482-429F-90FE-581AC74B56E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E734580-FE82-4439-9611-8A79AF2E4BB9}"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6DC0F18-18D0-43A3-A589-27444ED21CA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13B038E6-EB08-49DF-956B-899C2608A38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9219C7C9-0345-4107-8530-C874FFBD1159}"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A3F7600F-9773-46E4-A00E-BF6C0E6B553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44EB0D10-D4BA-4792-96C9-5DFAF627A079}"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3629331D-FFDD-404C-A170-3FF2CC6DEC3E}"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7A15DFA-689C-4A25-99E6-67B72CBB291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descr="i?id=50347012-00-72&amp;n=21"/>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ru-RU" dirty="0"/>
          </a:p>
        </p:txBody>
      </p:sp>
      <p:pic>
        <p:nvPicPr>
          <p:cNvPr id="3075" name="Picture 6" descr="лого олимп"/>
          <p:cNvPicPr>
            <a:picLocks noChangeAspect="1" noChangeArrowheads="1"/>
          </p:cNvPicPr>
          <p:nvPr/>
        </p:nvPicPr>
        <p:blipFill>
          <a:blip r:embed="rId3" cstate="print"/>
          <a:srcRect/>
          <a:stretch>
            <a:fillRect/>
          </a:stretch>
        </p:blipFill>
        <p:spPr bwMode="auto">
          <a:xfrm>
            <a:off x="1979613" y="333375"/>
            <a:ext cx="5327650" cy="3833813"/>
          </a:xfrm>
          <a:prstGeom prst="rect">
            <a:avLst/>
          </a:prstGeom>
          <a:noFill/>
          <a:ln w="9525">
            <a:noFill/>
            <a:miter lim="800000"/>
            <a:headEnd/>
            <a:tailEnd/>
          </a:ln>
        </p:spPr>
      </p:pic>
      <p:sp>
        <p:nvSpPr>
          <p:cNvPr id="3076" name="Rectangle 7"/>
          <p:cNvSpPr>
            <a:spLocks noChangeArrowheads="1"/>
          </p:cNvSpPr>
          <p:nvPr/>
        </p:nvSpPr>
        <p:spPr bwMode="auto">
          <a:xfrm>
            <a:off x="285720" y="4429132"/>
            <a:ext cx="8712201" cy="2308324"/>
          </a:xfrm>
          <a:prstGeom prst="rect">
            <a:avLst/>
          </a:prstGeom>
          <a:noFill/>
          <a:ln w="9525">
            <a:noFill/>
            <a:miter lim="800000"/>
            <a:headEnd/>
            <a:tailEnd/>
          </a:ln>
        </p:spPr>
        <p:txBody>
          <a:bodyPr wrap="square">
            <a:spAutoFit/>
          </a:bodyPr>
          <a:lstStyle/>
          <a:p>
            <a:pPr algn="ctr"/>
            <a:r>
              <a:rPr lang="fr-FR" sz="2400" b="1" dirty="0" smtClean="0">
                <a:solidFill>
                  <a:schemeClr val="accent2"/>
                </a:solidFill>
              </a:rPr>
              <a:t>XIII </a:t>
            </a:r>
            <a:r>
              <a:rPr lang="ru-RU" sz="2400" b="1" dirty="0" smtClean="0">
                <a:solidFill>
                  <a:schemeClr val="accent2"/>
                </a:solidFill>
              </a:rPr>
              <a:t>Всероссийская </a:t>
            </a:r>
            <a:r>
              <a:rPr lang="ru-RU" sz="2400" b="1" dirty="0">
                <a:solidFill>
                  <a:schemeClr val="accent2"/>
                </a:solidFill>
              </a:rPr>
              <a:t>олимпиада школьников </a:t>
            </a:r>
          </a:p>
          <a:p>
            <a:pPr algn="ctr"/>
            <a:r>
              <a:rPr lang="ru-RU" sz="2400" b="1" dirty="0">
                <a:solidFill>
                  <a:schemeClr val="accent2"/>
                </a:solidFill>
              </a:rPr>
              <a:t>по французскому языку для учащихся 9-11 классов</a:t>
            </a:r>
          </a:p>
          <a:p>
            <a:pPr algn="ctr"/>
            <a:endParaRPr lang="ru-RU" sz="2400" b="1" dirty="0">
              <a:solidFill>
                <a:schemeClr val="accent2"/>
              </a:solidFill>
            </a:endParaRPr>
          </a:p>
          <a:p>
            <a:pPr algn="ctr"/>
            <a:r>
              <a:rPr lang="ru-RU" sz="2400" b="1" dirty="0" smtClean="0">
                <a:solidFill>
                  <a:schemeClr val="accent2"/>
                </a:solidFill>
              </a:rPr>
              <a:t>Заключительный </a:t>
            </a:r>
            <a:r>
              <a:rPr lang="ru-RU" sz="2400" b="1" dirty="0">
                <a:solidFill>
                  <a:schemeClr val="accent2"/>
                </a:solidFill>
              </a:rPr>
              <a:t>этап. Уровень сложности </a:t>
            </a:r>
            <a:r>
              <a:rPr lang="ru-RU" sz="2400" b="1" dirty="0" smtClean="0">
                <a:solidFill>
                  <a:schemeClr val="accent2"/>
                </a:solidFill>
              </a:rPr>
              <a:t>В2+.</a:t>
            </a:r>
            <a:endParaRPr lang="ru-RU" sz="2400" b="1" dirty="0">
              <a:solidFill>
                <a:schemeClr val="accent2"/>
              </a:solidFill>
            </a:endParaRPr>
          </a:p>
          <a:p>
            <a:pPr algn="ctr"/>
            <a:r>
              <a:rPr lang="ru-RU" sz="2400" b="1" dirty="0" smtClean="0">
                <a:solidFill>
                  <a:schemeClr val="accent2"/>
                </a:solidFill>
              </a:rPr>
              <a:t>27 марта-2 апреля 2016 года</a:t>
            </a:r>
          </a:p>
          <a:p>
            <a:pPr algn="ctr"/>
            <a:r>
              <a:rPr lang="ru-RU" sz="2400" b="1" dirty="0" smtClean="0">
                <a:solidFill>
                  <a:schemeClr val="accent2"/>
                </a:solidFill>
              </a:rPr>
              <a:t>Великий Новгород</a:t>
            </a:r>
            <a:endParaRPr lang="ru-RU" sz="2400" b="1" dirty="0">
              <a:solidFill>
                <a:schemeClr val="accent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75" y="357188"/>
          <a:ext cx="8643998" cy="2504440"/>
        </p:xfrm>
        <a:graphic>
          <a:graphicData uri="http://schemas.openxmlformats.org/drawingml/2006/table">
            <a:tbl>
              <a:tblPr/>
              <a:tblGrid>
                <a:gridCol w="2214547"/>
                <a:gridCol w="6429451"/>
              </a:tblGrid>
              <a:tr h="799225">
                <a:tc>
                  <a:txBody>
                    <a:bodyPr/>
                    <a:lstStyle/>
                    <a:p>
                      <a:pPr>
                        <a:spcBef>
                          <a:spcPts val="200"/>
                        </a:spcBef>
                        <a:spcAft>
                          <a:spcPts val="200"/>
                        </a:spcAft>
                      </a:pPr>
                      <a:r>
                        <a:rPr lang="fr-FR" sz="2800" dirty="0">
                          <a:latin typeface="Times New Roman"/>
                          <a:ea typeface="Times New Roman"/>
                        </a:rPr>
                        <a:t>Comment j</a:t>
                      </a:r>
                      <a:r>
                        <a:rPr lang="fr-FR" sz="2800" kern="1200" dirty="0">
                          <a:solidFill>
                            <a:srgbClr val="000000"/>
                          </a:solidFill>
                          <a:latin typeface="Times New Roman"/>
                          <a:ea typeface="Calibri"/>
                        </a:rPr>
                        <a:t>’organise ma réflexion ?</a:t>
                      </a:r>
                      <a:endParaRPr lang="ru-RU" sz="2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Bef>
                          <a:spcPts val="200"/>
                        </a:spcBef>
                        <a:spcAft>
                          <a:spcPts val="200"/>
                        </a:spcAft>
                        <a:buFont typeface="Wingdings"/>
                        <a:buChar char=""/>
                      </a:pPr>
                      <a:r>
                        <a:rPr lang="fr-FR" sz="2800" dirty="0">
                          <a:latin typeface="Times New Roman"/>
                          <a:ea typeface="Calibri"/>
                        </a:rPr>
                        <a:t>je </a:t>
                      </a:r>
                      <a:r>
                        <a:rPr lang="fr-FR" sz="2800" dirty="0" smtClean="0">
                          <a:latin typeface="Times New Roman"/>
                          <a:ea typeface="Calibri"/>
                        </a:rPr>
                        <a:t>réponds brièvement aux questions de</a:t>
                      </a:r>
                      <a:r>
                        <a:rPr lang="fr-FR" sz="2800" baseline="0" dirty="0" smtClean="0">
                          <a:latin typeface="Times New Roman"/>
                          <a:ea typeface="Calibri"/>
                        </a:rPr>
                        <a:t> la consigne (1) et (2)</a:t>
                      </a:r>
                      <a:endParaRPr lang="fr-FR" sz="2800" dirty="0" smtClean="0">
                        <a:latin typeface="Times New Roman"/>
                        <a:ea typeface="Calibri"/>
                      </a:endParaRPr>
                    </a:p>
                    <a:p>
                      <a:pPr marL="342900" lvl="0" indent="-342900">
                        <a:lnSpc>
                          <a:spcPct val="115000"/>
                        </a:lnSpc>
                        <a:spcBef>
                          <a:spcPts val="200"/>
                        </a:spcBef>
                        <a:spcAft>
                          <a:spcPts val="200"/>
                        </a:spcAft>
                        <a:buFont typeface="Wingdings"/>
                        <a:buChar char=""/>
                      </a:pPr>
                      <a:r>
                        <a:rPr lang="fr-FR" sz="2800" dirty="0" smtClean="0">
                          <a:latin typeface="Times New Roman"/>
                          <a:ea typeface="Calibri"/>
                        </a:rPr>
                        <a:t>je choisis mon angle d’attaque pour ma réflexion sur le </a:t>
                      </a:r>
                      <a:r>
                        <a:rPr lang="fr-FR" sz="2800" kern="1200" dirty="0" smtClean="0">
                          <a:solidFill>
                            <a:schemeClr val="tx1"/>
                          </a:solidFill>
                          <a:latin typeface="Times New Roman" pitchFamily="18" charset="0"/>
                          <a:ea typeface="+mn-ea"/>
                          <a:cs typeface="Times New Roman" pitchFamily="18" charset="0"/>
                        </a:rPr>
                        <a:t>sujet abordé dans le document (3)</a:t>
                      </a:r>
                      <a:endParaRPr lang="fr-FR" sz="1800" kern="1200" dirty="0" smtClean="0">
                        <a:solidFill>
                          <a:schemeClr val="tx1"/>
                        </a:solidFill>
                        <a:latin typeface="Times New Roman" pitchFamily="18" charset="0"/>
                        <a:ea typeface="+mn-ea"/>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2" y="500042"/>
          <a:ext cx="8786874" cy="4619752"/>
        </p:xfrm>
        <a:graphic>
          <a:graphicData uri="http://schemas.openxmlformats.org/drawingml/2006/table">
            <a:tbl>
              <a:tblPr/>
              <a:tblGrid>
                <a:gridCol w="2214578"/>
                <a:gridCol w="6572296"/>
              </a:tblGrid>
              <a:tr h="501941">
                <a:tc>
                  <a:txBody>
                    <a:bodyPr/>
                    <a:lstStyle/>
                    <a:p>
                      <a:pPr>
                        <a:lnSpc>
                          <a:spcPct val="115000"/>
                        </a:lnSpc>
                        <a:spcBef>
                          <a:spcPts val="200"/>
                        </a:spcBef>
                        <a:spcAft>
                          <a:spcPts val="200"/>
                        </a:spcAft>
                      </a:pPr>
                      <a:r>
                        <a:rPr lang="fr-FR" sz="2800" dirty="0">
                          <a:latin typeface="Times New Roman"/>
                          <a:ea typeface="Calibri"/>
                        </a:rPr>
                        <a:t>La structure de mon </a:t>
                      </a:r>
                      <a:r>
                        <a:rPr lang="fr-FR" sz="2800" dirty="0" smtClean="0">
                          <a:latin typeface="Times New Roman"/>
                          <a:ea typeface="Calibri"/>
                        </a:rPr>
                        <a:t>texte?</a:t>
                      </a:r>
                      <a:endParaRPr lang="ru-RU" sz="28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Bef>
                          <a:spcPts val="200"/>
                        </a:spcBef>
                        <a:spcAft>
                          <a:spcPts val="200"/>
                        </a:spcAft>
                        <a:buFont typeface="Wingdings"/>
                        <a:buChar char=""/>
                      </a:pPr>
                      <a:r>
                        <a:rPr lang="fr-FR" sz="2800" dirty="0" smtClean="0">
                          <a:latin typeface="Times New Roman"/>
                          <a:ea typeface="Calibri"/>
                        </a:rPr>
                        <a:t>l’introduction (questions du groupe 1)</a:t>
                      </a:r>
                      <a:endParaRPr lang="ru-RU" sz="2800" dirty="0">
                        <a:latin typeface="Times New Roman"/>
                        <a:ea typeface="Calibri"/>
                      </a:endParaRPr>
                    </a:p>
                    <a:p>
                      <a:pPr marL="342900" lvl="0" indent="-342900">
                        <a:lnSpc>
                          <a:spcPct val="115000"/>
                        </a:lnSpc>
                        <a:spcBef>
                          <a:spcPts val="200"/>
                        </a:spcBef>
                        <a:spcAft>
                          <a:spcPts val="200"/>
                        </a:spcAft>
                        <a:buFont typeface="Wingdings"/>
                        <a:buChar char=""/>
                      </a:pPr>
                      <a:r>
                        <a:rPr lang="fr-FR" sz="2800" dirty="0">
                          <a:latin typeface="Times New Roman"/>
                          <a:ea typeface="Calibri"/>
                        </a:rPr>
                        <a:t>le </a:t>
                      </a:r>
                      <a:r>
                        <a:rPr lang="fr-FR" sz="2800" dirty="0" smtClean="0">
                          <a:latin typeface="Times New Roman"/>
                          <a:ea typeface="Calibri"/>
                        </a:rPr>
                        <a:t>développement (questions du groupe 2)</a:t>
                      </a:r>
                      <a:endParaRPr lang="ru-RU" sz="2800" dirty="0">
                        <a:latin typeface="Times New Roman"/>
                        <a:ea typeface="Calibri"/>
                      </a:endParaRPr>
                    </a:p>
                    <a:p>
                      <a:pPr marL="342900" lvl="0" indent="-342900">
                        <a:lnSpc>
                          <a:spcPct val="115000"/>
                        </a:lnSpc>
                        <a:spcBef>
                          <a:spcPts val="200"/>
                        </a:spcBef>
                        <a:spcAft>
                          <a:spcPts val="200"/>
                        </a:spcAft>
                        <a:buFont typeface="Wingdings"/>
                        <a:buChar char=""/>
                      </a:pPr>
                      <a:r>
                        <a:rPr lang="fr-FR" sz="2800" dirty="0">
                          <a:latin typeface="Times New Roman"/>
                          <a:ea typeface="Calibri"/>
                        </a:rPr>
                        <a:t>la </a:t>
                      </a:r>
                      <a:r>
                        <a:rPr lang="fr-FR" sz="2800" dirty="0" smtClean="0">
                          <a:latin typeface="Times New Roman"/>
                          <a:ea typeface="Calibri"/>
                        </a:rPr>
                        <a:t>conclusion (questions du groupe 3)</a:t>
                      </a:r>
                      <a:endParaRPr lang="ru-RU" sz="28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9225">
                <a:tc>
                  <a:txBody>
                    <a:bodyPr/>
                    <a:lstStyle/>
                    <a:p>
                      <a:pPr>
                        <a:lnSpc>
                          <a:spcPct val="115000"/>
                        </a:lnSpc>
                        <a:spcBef>
                          <a:spcPts val="200"/>
                        </a:spcBef>
                        <a:spcAft>
                          <a:spcPts val="200"/>
                        </a:spcAft>
                      </a:pPr>
                      <a:r>
                        <a:rPr lang="fr-FR" sz="2800">
                          <a:latin typeface="Times New Roman"/>
                          <a:ea typeface="Calibri"/>
                        </a:rPr>
                        <a:t>La longueur du texte?</a:t>
                      </a:r>
                      <a:endParaRPr lang="ru-RU" sz="280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200"/>
                        </a:spcBef>
                        <a:spcAft>
                          <a:spcPts val="200"/>
                        </a:spcAft>
                      </a:pPr>
                      <a:r>
                        <a:rPr lang="fr-FR" sz="2800" dirty="0">
                          <a:latin typeface="Times New Roman"/>
                          <a:ea typeface="Calibri"/>
                        </a:rPr>
                        <a:t>230 </a:t>
                      </a:r>
                      <a:r>
                        <a:rPr lang="fr-FR" sz="2800" dirty="0">
                          <a:latin typeface="Times New Roman"/>
                          <a:ea typeface="Calibri"/>
                          <a:sym typeface="Symbol"/>
                        </a:rPr>
                        <a:t></a:t>
                      </a:r>
                      <a:r>
                        <a:rPr lang="fr-FR" sz="2800" dirty="0">
                          <a:latin typeface="Times New Roman"/>
                          <a:ea typeface="Calibri"/>
                        </a:rPr>
                        <a:t> 10% mots</a:t>
                      </a:r>
                      <a:endParaRPr lang="ru-RU" sz="28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9225">
                <a:tc>
                  <a:txBody>
                    <a:bodyPr/>
                    <a:lstStyle/>
                    <a:p>
                      <a:pPr>
                        <a:lnSpc>
                          <a:spcPct val="115000"/>
                        </a:lnSpc>
                        <a:spcBef>
                          <a:spcPts val="200"/>
                        </a:spcBef>
                        <a:spcAft>
                          <a:spcPts val="200"/>
                        </a:spcAft>
                      </a:pPr>
                      <a:r>
                        <a:rPr lang="fr-FR" sz="2800">
                          <a:latin typeface="Times New Roman"/>
                          <a:ea typeface="Calibri"/>
                        </a:rPr>
                        <a:t>La mise en page ?</a:t>
                      </a:r>
                      <a:endParaRPr lang="ru-RU" sz="280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Bef>
                          <a:spcPts val="200"/>
                        </a:spcBef>
                        <a:spcAft>
                          <a:spcPts val="200"/>
                        </a:spcAft>
                        <a:buFont typeface="Wingdings"/>
                        <a:buChar char=""/>
                      </a:pPr>
                      <a:r>
                        <a:rPr lang="fr-FR" sz="2800" dirty="0">
                          <a:latin typeface="Times New Roman"/>
                          <a:ea typeface="Calibri"/>
                        </a:rPr>
                        <a:t>je donne un tire à mon texte</a:t>
                      </a:r>
                      <a:endParaRPr lang="ru-RU" sz="2800" dirty="0">
                        <a:latin typeface="Times New Roman"/>
                        <a:ea typeface="Calibri"/>
                      </a:endParaRPr>
                    </a:p>
                    <a:p>
                      <a:pPr marL="342900" lvl="0" indent="-342900">
                        <a:lnSpc>
                          <a:spcPct val="115000"/>
                        </a:lnSpc>
                        <a:spcBef>
                          <a:spcPts val="200"/>
                        </a:spcBef>
                        <a:spcAft>
                          <a:spcPts val="200"/>
                        </a:spcAft>
                        <a:buFont typeface="Wingdings"/>
                        <a:buChar char=""/>
                      </a:pPr>
                      <a:r>
                        <a:rPr lang="fr-FR" sz="2800" dirty="0">
                          <a:latin typeface="Times New Roman"/>
                          <a:ea typeface="Calibri"/>
                        </a:rPr>
                        <a:t>je divise le texte en pargraphes</a:t>
                      </a:r>
                      <a:endParaRPr lang="ru-RU" sz="2800" dirty="0">
                        <a:latin typeface="Times New Roman"/>
                        <a:ea typeface="Calibri"/>
                      </a:endParaRPr>
                    </a:p>
                    <a:p>
                      <a:pPr marL="342900" lvl="0" indent="-342900">
                        <a:lnSpc>
                          <a:spcPct val="115000"/>
                        </a:lnSpc>
                        <a:spcBef>
                          <a:spcPts val="200"/>
                        </a:spcBef>
                        <a:spcAft>
                          <a:spcPts val="200"/>
                        </a:spcAft>
                        <a:buFont typeface="Wingdings"/>
                        <a:buChar char=""/>
                      </a:pPr>
                      <a:r>
                        <a:rPr lang="fr-FR" sz="2800" dirty="0">
                          <a:latin typeface="Times New Roman"/>
                          <a:ea typeface="Calibri"/>
                        </a:rPr>
                        <a:t>je note le nombre de mots en bas de la page</a:t>
                      </a:r>
                      <a:endParaRPr lang="ru-RU" sz="28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79"/>
          <p:cNvSpPr>
            <a:spLocks noChangeArrowheads="1"/>
          </p:cNvSpPr>
          <p:nvPr/>
        </p:nvSpPr>
        <p:spPr bwMode="auto">
          <a:xfrm>
            <a:off x="142844" y="112713"/>
            <a:ext cx="8858312" cy="5463034"/>
          </a:xfrm>
          <a:prstGeom prst="rect">
            <a:avLst/>
          </a:prstGeom>
          <a:noFill/>
          <a:ln w="9525">
            <a:noFill/>
            <a:miter lim="800000"/>
            <a:headEnd/>
            <a:tailEnd/>
          </a:ln>
        </p:spPr>
        <p:txBody>
          <a:bodyPr wrap="square" anchor="ctr">
            <a:spAutoFit/>
          </a:bodyPr>
          <a:lstStyle/>
          <a:p>
            <a:pPr marL="174625"/>
            <a:r>
              <a:rPr lang="fr-FR" sz="2400" b="1" dirty="0"/>
              <a:t>Scénario de mon travail : </a:t>
            </a:r>
            <a:endParaRPr lang="ru-RU" sz="2400" dirty="0"/>
          </a:p>
          <a:p>
            <a:pPr>
              <a:spcBef>
                <a:spcPts val="1200"/>
              </a:spcBef>
            </a:pPr>
            <a:r>
              <a:rPr lang="fr-FR" sz="2800" dirty="0" smtClean="0">
                <a:latin typeface="Times New Roman" pitchFamily="18" charset="0"/>
                <a:cs typeface="Times New Roman" pitchFamily="18" charset="0"/>
              </a:rPr>
              <a:t>Pour trouver mes idées j’étudie le document, le sujet, la consigne, les conseils d’écriture et je souligne /surligne/entoure les mots clé.</a:t>
            </a:r>
            <a:endParaRPr lang="ru-RU" sz="2800" dirty="0" smtClean="0">
              <a:latin typeface="Times New Roman" pitchFamily="18" charset="0"/>
              <a:cs typeface="Times New Roman" pitchFamily="18" charset="0"/>
            </a:endParaRPr>
          </a:p>
          <a:p>
            <a:pPr>
              <a:spcBef>
                <a:spcPts val="1200"/>
              </a:spcBef>
            </a:pPr>
            <a:endParaRPr lang="fr-FR" sz="2800" dirty="0" smtClean="0">
              <a:latin typeface="Times New Roman" pitchFamily="18" charset="0"/>
              <a:cs typeface="Times New Roman" pitchFamily="18" charset="0"/>
            </a:endParaRPr>
          </a:p>
          <a:p>
            <a:pPr>
              <a:spcBef>
                <a:spcPts val="1200"/>
              </a:spcBef>
            </a:pPr>
            <a:r>
              <a:rPr lang="fr-FR" sz="2800" dirty="0" smtClean="0">
                <a:latin typeface="Times New Roman" pitchFamily="18" charset="0"/>
                <a:cs typeface="Times New Roman" pitchFamily="18" charset="0"/>
              </a:rPr>
              <a:t>Pour présenter le document (texte + photo): (1)</a:t>
            </a:r>
            <a:endParaRPr lang="ru-RU" sz="2800" dirty="0" smtClean="0">
              <a:latin typeface="Times New Roman" pitchFamily="18" charset="0"/>
              <a:cs typeface="Times New Roman" pitchFamily="18" charset="0"/>
            </a:endParaRPr>
          </a:p>
          <a:p>
            <a:pPr marL="266700" lvl="0">
              <a:spcBef>
                <a:spcPts val="600"/>
              </a:spcBef>
              <a:buFont typeface="Wingdings" pitchFamily="2" charset="2"/>
              <a:buChar char="ü"/>
            </a:pPr>
            <a:r>
              <a:rPr lang="fr-FR" sz="2800" dirty="0" smtClean="0">
                <a:latin typeface="Times New Roman" pitchFamily="18" charset="0"/>
                <a:cs typeface="Times New Roman" pitchFamily="18" charset="0"/>
              </a:rPr>
              <a:t>Je décris ce que je vois sur la photo, quand et où elle a été prise.</a:t>
            </a:r>
            <a:endParaRPr lang="ru-RU" sz="2800" dirty="0" smtClean="0">
              <a:latin typeface="Times New Roman" pitchFamily="18" charset="0"/>
              <a:cs typeface="Times New Roman" pitchFamily="18" charset="0"/>
            </a:endParaRPr>
          </a:p>
          <a:p>
            <a:pPr marL="266700" lvl="0">
              <a:spcBef>
                <a:spcPts val="600"/>
              </a:spcBef>
              <a:buFont typeface="Wingdings" pitchFamily="2" charset="2"/>
              <a:buChar char="ü"/>
            </a:pPr>
            <a:r>
              <a:rPr lang="fr-FR" sz="2800" dirty="0" smtClean="0">
                <a:latin typeface="Times New Roman" pitchFamily="18" charset="0"/>
                <a:cs typeface="Times New Roman" pitchFamily="18" charset="0"/>
              </a:rPr>
              <a:t>J’explique le rapport entre le message verbal et le message visuel</a:t>
            </a:r>
            <a:endParaRPr lang="ru-RU" sz="2800" dirty="0" smtClean="0">
              <a:latin typeface="Times New Roman" pitchFamily="18" charset="0"/>
              <a:cs typeface="Times New Roman" pitchFamily="18" charset="0"/>
            </a:endParaRPr>
          </a:p>
          <a:p>
            <a:pPr marL="266700" lvl="0">
              <a:spcBef>
                <a:spcPts val="600"/>
              </a:spcBef>
              <a:buFont typeface="Wingdings" pitchFamily="2" charset="2"/>
              <a:buChar char="ü"/>
            </a:pPr>
            <a:r>
              <a:rPr lang="fr-FR" sz="2800" dirty="0" smtClean="0">
                <a:latin typeface="Times New Roman" pitchFamily="18" charset="0"/>
                <a:cs typeface="Times New Roman" pitchFamily="18" charset="0"/>
              </a:rPr>
              <a:t>Je caractérise l'atmosphère générale.</a:t>
            </a:r>
            <a:endParaRPr lang="ru-RU"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234060"/>
          <a:ext cx="8858312" cy="6365240"/>
        </p:xfrm>
        <a:graphic>
          <a:graphicData uri="http://schemas.openxmlformats.org/drawingml/2006/table">
            <a:tbl>
              <a:tblPr/>
              <a:tblGrid>
                <a:gridCol w="8858312"/>
              </a:tblGrid>
              <a:tr h="5695270">
                <a:tc>
                  <a:txBody>
                    <a:bodyPr/>
                    <a:lstStyle/>
                    <a:p>
                      <a:pPr marL="342900" lvl="0" indent="-342900">
                        <a:lnSpc>
                          <a:spcPct val="100000"/>
                        </a:lnSpc>
                        <a:spcBef>
                          <a:spcPts val="200"/>
                        </a:spcBef>
                        <a:spcAft>
                          <a:spcPts val="200"/>
                        </a:spcAft>
                        <a:buFont typeface="Wingdings"/>
                        <a:buNone/>
                      </a:pPr>
                      <a:r>
                        <a:rPr lang="fr-FR" sz="2400" b="1" dirty="0" smtClean="0">
                          <a:latin typeface="Times New Roman"/>
                          <a:ea typeface="Calibri"/>
                        </a:rPr>
                        <a:t>L’introduction:</a:t>
                      </a:r>
                      <a:endParaRPr lang="ru-RU" sz="2400" b="1" dirty="0">
                        <a:latin typeface="Times New Roman"/>
                        <a:ea typeface="Calibri"/>
                      </a:endParaRPr>
                    </a:p>
                    <a:p>
                      <a:pPr>
                        <a:lnSpc>
                          <a:spcPct val="100000"/>
                        </a:lnSpc>
                      </a:pPr>
                      <a:r>
                        <a:rPr lang="fr-FR" sz="2400" dirty="0" smtClean="0">
                          <a:latin typeface="Times New Roman" pitchFamily="18" charset="0"/>
                          <a:cs typeface="Times New Roman" pitchFamily="18" charset="0"/>
                        </a:rPr>
                        <a:t>Présenter le document (texte + photo). </a:t>
                      </a:r>
                    </a:p>
                    <a:p>
                      <a:pPr>
                        <a:lnSpc>
                          <a:spcPct val="100000"/>
                        </a:lnSpc>
                      </a:pPr>
                      <a:r>
                        <a:rPr lang="fr-FR" sz="2400" dirty="0" smtClean="0">
                          <a:solidFill>
                            <a:srgbClr val="0000FF"/>
                          </a:solidFill>
                          <a:latin typeface="Times New Roman" pitchFamily="18" charset="0"/>
                          <a:cs typeface="Times New Roman" pitchFamily="18" charset="0"/>
                        </a:rPr>
                        <a:t>Le</a:t>
                      </a:r>
                      <a:r>
                        <a:rPr lang="fr-FR" sz="2400" baseline="0" dirty="0" smtClean="0">
                          <a:solidFill>
                            <a:srgbClr val="0000FF"/>
                          </a:solidFill>
                          <a:latin typeface="Times New Roman" pitchFamily="18" charset="0"/>
                          <a:cs typeface="Times New Roman" pitchFamily="18" charset="0"/>
                        </a:rPr>
                        <a:t> </a:t>
                      </a:r>
                      <a:r>
                        <a:rPr lang="fr-FR" sz="2400" dirty="0" smtClean="0">
                          <a:solidFill>
                            <a:srgbClr val="0000FF"/>
                          </a:solidFill>
                          <a:latin typeface="Times New Roman" pitchFamily="18" charset="0"/>
                          <a:cs typeface="Times New Roman" pitchFamily="18" charset="0"/>
                        </a:rPr>
                        <a:t>document = photo + texte</a:t>
                      </a:r>
                    </a:p>
                    <a:p>
                      <a:pPr>
                        <a:lnSpc>
                          <a:spcPct val="100000"/>
                        </a:lnSpc>
                      </a:pPr>
                      <a:r>
                        <a:rPr lang="fr-FR" sz="2400" dirty="0" smtClean="0">
                          <a:latin typeface="Times New Roman" pitchFamily="18" charset="0"/>
                          <a:cs typeface="Times New Roman" pitchFamily="18" charset="0"/>
                        </a:rPr>
                        <a:t>Dites (avec vos propres mots) ce que vous voyez sur la photo, quand et où elle a été prise. </a:t>
                      </a:r>
                    </a:p>
                    <a:p>
                      <a:pPr>
                        <a:lnSpc>
                          <a:spcPct val="100000"/>
                        </a:lnSpc>
                      </a:pPr>
                      <a:r>
                        <a:rPr lang="fr-FR" sz="2400" kern="1200" dirty="0" smtClean="0">
                          <a:solidFill>
                            <a:srgbClr val="0000FF"/>
                          </a:solidFill>
                          <a:latin typeface="Times New Roman" pitchFamily="18" charset="0"/>
                          <a:ea typeface="+mn-ea"/>
                          <a:cs typeface="Times New Roman" pitchFamily="18" charset="0"/>
                        </a:rPr>
                        <a:t>photo = aérienne + </a:t>
                      </a:r>
                      <a:r>
                        <a:rPr lang="fr-FR" sz="2400" dirty="0" smtClean="0">
                          <a:solidFill>
                            <a:srgbClr val="0000FF"/>
                          </a:solidFill>
                          <a:latin typeface="Times New Roman" pitchFamily="18" charset="0"/>
                          <a:cs typeface="Times New Roman" pitchFamily="18" charset="0"/>
                        </a:rPr>
                        <a:t>prise au Brésil </a:t>
                      </a:r>
                      <a:endParaRPr lang="ru-RU" sz="2400" kern="1200" dirty="0" smtClean="0">
                        <a:solidFill>
                          <a:srgbClr val="0000FF"/>
                        </a:solidFill>
                        <a:latin typeface="Times New Roman" pitchFamily="18" charset="0"/>
                        <a:ea typeface="+mn-ea"/>
                        <a:cs typeface="Times New Roman" pitchFamily="18" charset="0"/>
                      </a:endParaRPr>
                    </a:p>
                    <a:p>
                      <a:pPr>
                        <a:lnSpc>
                          <a:spcPct val="100000"/>
                        </a:lnSpc>
                      </a:pPr>
                      <a:r>
                        <a:rPr lang="fr-FR" sz="2400" kern="1200" dirty="0" smtClean="0">
                          <a:solidFill>
                            <a:srgbClr val="0000FF"/>
                          </a:solidFill>
                          <a:latin typeface="Times New Roman" pitchFamily="18" charset="0"/>
                          <a:ea typeface="+mn-ea"/>
                          <a:cs typeface="Times New Roman" pitchFamily="18" charset="0"/>
                        </a:rPr>
                        <a:t>figure </a:t>
                      </a:r>
                      <a:r>
                        <a:rPr lang="fr-FR" sz="2400" kern="1200" dirty="0" smtClean="0">
                          <a:solidFill>
                            <a:srgbClr val="0000FF"/>
                          </a:solidFill>
                          <a:latin typeface="Times New Roman" pitchFamily="18" charset="0"/>
                          <a:ea typeface="+mn-ea"/>
                          <a:cs typeface="Times New Roman" pitchFamily="18" charset="0"/>
                        </a:rPr>
                        <a:t>géométrique faite de deux couleurs en </a:t>
                      </a:r>
                      <a:r>
                        <a:rPr lang="fr-FR" sz="2400" kern="1200" dirty="0" smtClean="0">
                          <a:solidFill>
                            <a:srgbClr val="0000FF"/>
                          </a:solidFill>
                          <a:latin typeface="Times New Roman" pitchFamily="18" charset="0"/>
                          <a:ea typeface="+mn-ea"/>
                          <a:cs typeface="Times New Roman" pitchFamily="18" charset="0"/>
                        </a:rPr>
                        <a:t>contraste:</a:t>
                      </a:r>
                      <a:endParaRPr lang="ru-RU" sz="2400" kern="1200" dirty="0" smtClean="0">
                        <a:solidFill>
                          <a:srgbClr val="0000FF"/>
                        </a:solidFill>
                        <a:latin typeface="Times New Roman" pitchFamily="18" charset="0"/>
                        <a:ea typeface="+mn-ea"/>
                        <a:cs typeface="Times New Roman" pitchFamily="18" charset="0"/>
                      </a:endParaRPr>
                    </a:p>
                    <a:p>
                      <a:pPr>
                        <a:lnSpc>
                          <a:spcPct val="100000"/>
                        </a:lnSpc>
                      </a:pPr>
                      <a:r>
                        <a:rPr lang="fr-FR" sz="2400" kern="1200" dirty="0" smtClean="0">
                          <a:solidFill>
                            <a:srgbClr val="0000FF"/>
                          </a:solidFill>
                          <a:latin typeface="Times New Roman" pitchFamily="18" charset="0"/>
                          <a:ea typeface="+mn-ea"/>
                          <a:cs typeface="Times New Roman" pitchFamily="18" charset="0"/>
                        </a:rPr>
                        <a:t>en </a:t>
                      </a:r>
                      <a:r>
                        <a:rPr lang="fr-FR" sz="2400" kern="1200" dirty="0" smtClean="0">
                          <a:solidFill>
                            <a:srgbClr val="0000FF"/>
                          </a:solidFill>
                          <a:latin typeface="Times New Roman" pitchFamily="18" charset="0"/>
                          <a:ea typeface="+mn-ea"/>
                          <a:cs typeface="Times New Roman" pitchFamily="18" charset="0"/>
                        </a:rPr>
                        <a:t>vert </a:t>
                      </a:r>
                      <a:r>
                        <a:rPr lang="ru-RU" sz="2400" kern="1200" dirty="0" smtClean="0">
                          <a:solidFill>
                            <a:srgbClr val="0000FF"/>
                          </a:solidFill>
                          <a:latin typeface="Times New Roman" pitchFamily="18" charset="0"/>
                          <a:ea typeface="+mn-ea"/>
                          <a:cs typeface="Times New Roman" pitchFamily="18" charset="0"/>
                        </a:rPr>
                        <a:t>–</a:t>
                      </a:r>
                      <a:r>
                        <a:rPr lang="ru-RU" sz="2400" kern="1200" baseline="0" dirty="0" smtClean="0">
                          <a:solidFill>
                            <a:srgbClr val="0000FF"/>
                          </a:solidFill>
                          <a:latin typeface="Times New Roman" pitchFamily="18" charset="0"/>
                          <a:ea typeface="+mn-ea"/>
                          <a:cs typeface="Times New Roman" pitchFamily="18" charset="0"/>
                        </a:rPr>
                        <a:t> </a:t>
                      </a:r>
                      <a:r>
                        <a:rPr lang="fr-FR" sz="2400" kern="1200" dirty="0" smtClean="0">
                          <a:solidFill>
                            <a:srgbClr val="0000FF"/>
                          </a:solidFill>
                          <a:latin typeface="Times New Roman" pitchFamily="18" charset="0"/>
                          <a:ea typeface="+mn-ea"/>
                          <a:cs typeface="Times New Roman" pitchFamily="18" charset="0"/>
                        </a:rPr>
                        <a:t>la </a:t>
                      </a:r>
                      <a:r>
                        <a:rPr lang="fr-FR" sz="2400" kern="1200" dirty="0" smtClean="0">
                          <a:solidFill>
                            <a:srgbClr val="0000FF"/>
                          </a:solidFill>
                          <a:latin typeface="Times New Roman" pitchFamily="18" charset="0"/>
                          <a:ea typeface="+mn-ea"/>
                          <a:cs typeface="Times New Roman" pitchFamily="18" charset="0"/>
                        </a:rPr>
                        <a:t>forêt, en orange – le terrain déboisé. </a:t>
                      </a:r>
                      <a:endParaRPr lang="ru-RU" sz="2400" kern="1200" dirty="0" smtClean="0">
                        <a:solidFill>
                          <a:srgbClr val="0000FF"/>
                        </a:solidFill>
                        <a:latin typeface="Times New Roman" pitchFamily="18" charset="0"/>
                        <a:ea typeface="+mn-ea"/>
                        <a:cs typeface="Times New Roman" pitchFamily="18" charset="0"/>
                      </a:endParaRPr>
                    </a:p>
                    <a:p>
                      <a:pPr>
                        <a:lnSpc>
                          <a:spcPct val="100000"/>
                        </a:lnSpc>
                      </a:pPr>
                      <a:r>
                        <a:rPr lang="fr-FR" sz="2400" dirty="0" smtClean="0">
                          <a:latin typeface="Times New Roman" pitchFamily="18" charset="0"/>
                          <a:cs typeface="Times New Roman" pitchFamily="18" charset="0"/>
                        </a:rPr>
                        <a:t>Quel </a:t>
                      </a:r>
                      <a:r>
                        <a:rPr lang="fr-FR" sz="2400" dirty="0" smtClean="0">
                          <a:latin typeface="Times New Roman" pitchFamily="18" charset="0"/>
                          <a:cs typeface="Times New Roman" pitchFamily="18" charset="0"/>
                        </a:rPr>
                        <a:t>rôle joue le message verbal ? </a:t>
                      </a:r>
                    </a:p>
                    <a:p>
                      <a:pPr marL="0" marR="0" indent="0" algn="l" defTabSz="914400" rtl="0" eaLnBrk="1" fontAlgn="auto" latinLnBrk="0" hangingPunct="1">
                        <a:lnSpc>
                          <a:spcPct val="100000"/>
                        </a:lnSpc>
                        <a:spcBef>
                          <a:spcPts val="0"/>
                        </a:spcBef>
                        <a:spcAft>
                          <a:spcPts val="0"/>
                        </a:spcAft>
                        <a:buClrTx/>
                        <a:buSzTx/>
                        <a:buFontTx/>
                        <a:buNone/>
                        <a:tabLst/>
                        <a:defRPr/>
                      </a:pPr>
                      <a:r>
                        <a:rPr lang="fr-FR" sz="2400" dirty="0" smtClean="0">
                          <a:solidFill>
                            <a:srgbClr val="0000FF"/>
                          </a:solidFill>
                          <a:latin typeface="Times New Roman" pitchFamily="18" charset="0"/>
                          <a:cs typeface="Times New Roman" pitchFamily="18" charset="0"/>
                        </a:rPr>
                        <a:t>Il dit </a:t>
                      </a:r>
                      <a:r>
                        <a:rPr lang="fr-FR" sz="2400" dirty="0" smtClean="0">
                          <a:solidFill>
                            <a:srgbClr val="0000FF"/>
                          </a:solidFill>
                          <a:latin typeface="Times New Roman" pitchFamily="18" charset="0"/>
                          <a:cs typeface="Times New Roman" pitchFamily="18" charset="0"/>
                        </a:rPr>
                        <a:t>pourquoi et comment P.Whitaker a pris cette photo, </a:t>
                      </a:r>
                      <a:r>
                        <a:rPr lang="fr-FR" sz="2400" dirty="0" smtClean="0">
                          <a:solidFill>
                            <a:srgbClr val="0000FF"/>
                          </a:solidFill>
                          <a:latin typeface="Times New Roman" pitchFamily="18" charset="0"/>
                          <a:cs typeface="Times New Roman" pitchFamily="18" charset="0"/>
                        </a:rPr>
                        <a:t>explique</a:t>
                      </a:r>
                      <a:r>
                        <a:rPr lang="ru-RU" sz="2400" dirty="0" smtClean="0">
                          <a:solidFill>
                            <a:srgbClr val="0000FF"/>
                          </a:solidFill>
                          <a:latin typeface="Times New Roman" pitchFamily="18" charset="0"/>
                          <a:cs typeface="Times New Roman" pitchFamily="18" charset="0"/>
                        </a:rPr>
                        <a:t> </a:t>
                      </a:r>
                      <a:r>
                        <a:rPr lang="fr-FR" sz="2400" dirty="0" smtClean="0">
                          <a:solidFill>
                            <a:srgbClr val="0000FF"/>
                          </a:solidFill>
                          <a:latin typeface="Times New Roman" pitchFamily="18" charset="0"/>
                          <a:cs typeface="Times New Roman" pitchFamily="18" charset="0"/>
                        </a:rPr>
                        <a:t>sa portée écologique et donne un signal d’alarme. </a:t>
                      </a:r>
                    </a:p>
                    <a:p>
                      <a:pPr>
                        <a:lnSpc>
                          <a:spcPct val="100000"/>
                        </a:lnSpc>
                      </a:pPr>
                      <a:r>
                        <a:rPr lang="fr-FR" sz="2400" dirty="0" smtClean="0">
                          <a:latin typeface="Times New Roman" pitchFamily="18" charset="0"/>
                          <a:cs typeface="Times New Roman" pitchFamily="18" charset="0"/>
                        </a:rPr>
                        <a:t>En quoi le message visuel est-il lié au message verbal et le renforce-t-il? </a:t>
                      </a:r>
                      <a:endParaRPr lang="fr-FR" sz="2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latin typeface="Times New Roman" pitchFamily="18" charset="0"/>
                          <a:cs typeface="Times New Roman" pitchFamily="18" charset="0"/>
                        </a:rPr>
                        <a:t>С</a:t>
                      </a:r>
                      <a:r>
                        <a:rPr lang="fr-FR" sz="2400" dirty="0" smtClean="0">
                          <a:latin typeface="Times New Roman" pitchFamily="18" charset="0"/>
                          <a:cs typeface="Times New Roman" pitchFamily="18" charset="0"/>
                        </a:rPr>
                        <a:t>aractérisez l'atmosphère générale. </a:t>
                      </a:r>
                      <a:endParaRPr lang="fr-FR" sz="2400"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2400" kern="1200" dirty="0" smtClean="0">
                          <a:solidFill>
                            <a:srgbClr val="0000FF"/>
                          </a:solidFill>
                          <a:latin typeface="Times New Roman" pitchFamily="18" charset="0"/>
                          <a:ea typeface="+mn-ea"/>
                          <a:cs typeface="Times New Roman" pitchFamily="18" charset="0"/>
                        </a:rPr>
                        <a:t>La forme et la couleur du triangle orage donnent une impression d’agressivité: il semble avancer pour détruire l’espace vert.</a:t>
                      </a:r>
                      <a:r>
                        <a:rPr lang="fr-FR" sz="3200" kern="1200" dirty="0" smtClean="0">
                          <a:solidFill>
                            <a:srgbClr val="0000FF"/>
                          </a:solidFill>
                          <a:latin typeface="Times New Roman" pitchFamily="18" charset="0"/>
                          <a:ea typeface="+mn-ea"/>
                          <a:cs typeface="Times New Roman" pitchFamily="18" charset="0"/>
                        </a:rPr>
                        <a:t> </a:t>
                      </a:r>
                      <a:endParaRPr lang="fr-FR" sz="2400" dirty="0" smtClean="0">
                        <a:solidFill>
                          <a:srgbClr val="0000FF"/>
                        </a:solidFill>
                        <a:latin typeface="Times New Roman" pitchFamily="18" charset="0"/>
                        <a:cs typeface="Times New Roman" pitchFamily="18" charset="0"/>
                      </a:endParaRPr>
                    </a:p>
                    <a:p>
                      <a:pPr>
                        <a:lnSpc>
                          <a:spcPct val="100000"/>
                        </a:lnSpc>
                      </a:pPr>
                      <a:endParaRPr lang="ru-RU" sz="2400" dirty="0" smtClean="0">
                        <a:latin typeface="Times New Roman" pitchFamily="18"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79"/>
          <p:cNvSpPr>
            <a:spLocks noChangeArrowheads="1"/>
          </p:cNvSpPr>
          <p:nvPr/>
        </p:nvSpPr>
        <p:spPr bwMode="auto">
          <a:xfrm>
            <a:off x="142844" y="112713"/>
            <a:ext cx="8858312" cy="2646878"/>
          </a:xfrm>
          <a:prstGeom prst="rect">
            <a:avLst/>
          </a:prstGeom>
          <a:noFill/>
          <a:ln w="9525">
            <a:noFill/>
            <a:miter lim="800000"/>
            <a:headEnd/>
            <a:tailEnd/>
          </a:ln>
        </p:spPr>
        <p:txBody>
          <a:bodyPr wrap="square" anchor="ctr">
            <a:spAutoFit/>
          </a:bodyPr>
          <a:lstStyle/>
          <a:p>
            <a:pPr marL="174625"/>
            <a:r>
              <a:rPr lang="fr-FR" sz="2400" b="1" dirty="0"/>
              <a:t>Scénario de mon travail : </a:t>
            </a:r>
            <a:endParaRPr lang="ru-RU" sz="2400" dirty="0"/>
          </a:p>
          <a:p>
            <a:pPr>
              <a:spcBef>
                <a:spcPts val="1200"/>
              </a:spcBef>
            </a:pPr>
            <a:r>
              <a:rPr lang="fr-FR" sz="2800" dirty="0" smtClean="0">
                <a:latin typeface="Times New Roman" pitchFamily="18" charset="0"/>
                <a:cs typeface="Times New Roman" pitchFamily="18" charset="0"/>
              </a:rPr>
              <a:t>Pour interpréter le document: (2)</a:t>
            </a:r>
            <a:endParaRPr lang="ru-RU" sz="2800" dirty="0" smtClean="0">
              <a:latin typeface="Times New Roman" pitchFamily="18" charset="0"/>
              <a:cs typeface="Times New Roman" pitchFamily="18" charset="0"/>
            </a:endParaRPr>
          </a:p>
          <a:p>
            <a:pPr marL="266700" lvl="0">
              <a:spcBef>
                <a:spcPts val="600"/>
              </a:spcBef>
              <a:buFont typeface="Wingdings" pitchFamily="2" charset="2"/>
              <a:buChar char="ü"/>
            </a:pPr>
            <a:r>
              <a:rPr lang="ru-RU" sz="2800" dirty="0" smtClean="0">
                <a:latin typeface="Times New Roman" pitchFamily="18" charset="0"/>
                <a:cs typeface="Times New Roman" pitchFamily="18" charset="0"/>
              </a:rPr>
              <a:t> </a:t>
            </a:r>
            <a:r>
              <a:rPr lang="fr-FR" sz="2800" dirty="0" smtClean="0">
                <a:latin typeface="Times New Roman" pitchFamily="18" charset="0"/>
                <a:cs typeface="Times New Roman" pitchFamily="18" charset="0"/>
              </a:rPr>
              <a:t>Je définis l’objectif des auteurs</a:t>
            </a:r>
          </a:p>
          <a:p>
            <a:pPr marL="266700" lvl="0">
              <a:spcBef>
                <a:spcPts val="600"/>
              </a:spcBef>
              <a:buFont typeface="Wingdings" pitchFamily="2" charset="2"/>
              <a:buChar char="ü"/>
            </a:pPr>
            <a:r>
              <a:rPr lang="fr-FR" sz="2800" dirty="0" smtClean="0">
                <a:latin typeface="Times New Roman" pitchFamily="18" charset="0"/>
                <a:cs typeface="Times New Roman" pitchFamily="18" charset="0"/>
              </a:rPr>
              <a:t>J’explique comment ils arrivent à le réaliser</a:t>
            </a:r>
          </a:p>
          <a:p>
            <a:pPr>
              <a:spcBef>
                <a:spcPts val="1200"/>
              </a:spcBef>
            </a:pPr>
            <a:endParaRPr lang="fr-FR"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79"/>
          <p:cNvSpPr>
            <a:spLocks noChangeArrowheads="1"/>
          </p:cNvSpPr>
          <p:nvPr/>
        </p:nvSpPr>
        <p:spPr bwMode="auto">
          <a:xfrm>
            <a:off x="142844" y="112713"/>
            <a:ext cx="8858312" cy="6186309"/>
          </a:xfrm>
          <a:prstGeom prst="rect">
            <a:avLst/>
          </a:prstGeom>
          <a:noFill/>
          <a:ln w="9525">
            <a:noFill/>
            <a:miter lim="800000"/>
            <a:headEnd/>
            <a:tailEnd/>
          </a:ln>
        </p:spPr>
        <p:txBody>
          <a:bodyPr wrap="square" anchor="ctr">
            <a:spAutoFit/>
          </a:bodyPr>
          <a:lstStyle/>
          <a:p>
            <a:pPr>
              <a:lnSpc>
                <a:spcPct val="150000"/>
              </a:lnSpc>
            </a:pPr>
            <a:r>
              <a:rPr lang="fr-FR" sz="2400" b="1" dirty="0" smtClean="0">
                <a:latin typeface="Times New Roman" pitchFamily="18" charset="0"/>
                <a:cs typeface="Times New Roman" pitchFamily="18" charset="0"/>
              </a:rPr>
              <a:t>2. Le développement</a:t>
            </a:r>
          </a:p>
          <a:p>
            <a:pPr>
              <a:lnSpc>
                <a:spcPct val="150000"/>
              </a:lnSpc>
            </a:pPr>
            <a:r>
              <a:rPr lang="fr-FR" sz="2400" dirty="0" smtClean="0">
                <a:latin typeface="Times New Roman" pitchFamily="18" charset="0"/>
                <a:cs typeface="Times New Roman" pitchFamily="18" charset="0"/>
              </a:rPr>
              <a:t>Interpréter le document. Cherche-t-il à informer, à expliquer, à argumenter, à convaincre, à faire de l’humour ? Y parvient-il ? Justifiez votre réponse.</a:t>
            </a:r>
          </a:p>
          <a:p>
            <a:pPr algn="just">
              <a:lnSpc>
                <a:spcPct val="150000"/>
              </a:lnSpc>
            </a:pPr>
            <a:r>
              <a:rPr lang="fr-FR" sz="2400" dirty="0" smtClean="0">
                <a:solidFill>
                  <a:srgbClr val="0000FF"/>
                </a:solidFill>
                <a:latin typeface="Times New Roman" pitchFamily="18" charset="0"/>
                <a:cs typeface="Times New Roman" pitchFamily="18" charset="0"/>
              </a:rPr>
              <a:t>La photo et le texte </a:t>
            </a:r>
            <a:r>
              <a:rPr lang="fr-FR" sz="2400" dirty="0" smtClean="0">
                <a:solidFill>
                  <a:srgbClr val="0000FF"/>
                </a:solidFill>
                <a:latin typeface="Times New Roman" pitchFamily="18" charset="0"/>
                <a:cs typeface="Times New Roman" pitchFamily="18" charset="0"/>
              </a:rPr>
              <a:t>sont liés </a:t>
            </a:r>
          </a:p>
          <a:p>
            <a:pPr algn="just">
              <a:lnSpc>
                <a:spcPct val="150000"/>
              </a:lnSpc>
            </a:pPr>
            <a:r>
              <a:rPr lang="fr-FR" sz="2400" dirty="0" smtClean="0">
                <a:solidFill>
                  <a:srgbClr val="0000FF"/>
                </a:solidFill>
                <a:latin typeface="Times New Roman" pitchFamily="18" charset="0"/>
                <a:cs typeface="Times New Roman" pitchFamily="18" charset="0"/>
              </a:rPr>
              <a:t>problème </a:t>
            </a:r>
            <a:r>
              <a:rPr lang="fr-FR" sz="2400" dirty="0" smtClean="0">
                <a:solidFill>
                  <a:srgbClr val="0000FF"/>
                </a:solidFill>
                <a:latin typeface="Times New Roman" pitchFamily="18" charset="0"/>
                <a:cs typeface="Times New Roman" pitchFamily="18" charset="0"/>
              </a:rPr>
              <a:t>écologique important: le </a:t>
            </a:r>
            <a:r>
              <a:rPr lang="fr-FR" sz="2400" dirty="0" smtClean="0">
                <a:solidFill>
                  <a:srgbClr val="0000FF"/>
                </a:solidFill>
                <a:latin typeface="Times New Roman" pitchFamily="18" charset="0"/>
                <a:cs typeface="Times New Roman" pitchFamily="18" charset="0"/>
              </a:rPr>
              <a:t>déboisement </a:t>
            </a:r>
          </a:p>
          <a:p>
            <a:pPr algn="just">
              <a:lnSpc>
                <a:spcPct val="150000"/>
              </a:lnSpc>
            </a:pPr>
            <a:r>
              <a:rPr lang="fr-FR" sz="2400" dirty="0" smtClean="0">
                <a:solidFill>
                  <a:srgbClr val="0000FF"/>
                </a:solidFill>
                <a:latin typeface="Times New Roman" pitchFamily="18" charset="0"/>
                <a:cs typeface="Times New Roman" pitchFamily="18" charset="0"/>
              </a:rPr>
              <a:t>texte – visée informative-explicative </a:t>
            </a:r>
          </a:p>
          <a:p>
            <a:pPr algn="just">
              <a:lnSpc>
                <a:spcPct val="150000"/>
              </a:lnSpc>
            </a:pPr>
            <a:r>
              <a:rPr lang="fr-FR" sz="2400" dirty="0" smtClean="0">
                <a:solidFill>
                  <a:srgbClr val="0000FF"/>
                </a:solidFill>
                <a:latin typeface="Times New Roman" pitchFamily="18" charset="0"/>
                <a:cs typeface="Times New Roman" pitchFamily="18" charset="0"/>
              </a:rPr>
              <a:t>photo – sensibilité </a:t>
            </a:r>
            <a:r>
              <a:rPr lang="fr-FR" sz="2400" dirty="0" smtClean="0">
                <a:solidFill>
                  <a:srgbClr val="0000FF"/>
                </a:solidFill>
                <a:latin typeface="Times New Roman" pitchFamily="18" charset="0"/>
                <a:cs typeface="Times New Roman" pitchFamily="18" charset="0"/>
              </a:rPr>
              <a:t>des lecteurs. </a:t>
            </a:r>
            <a:endParaRPr lang="fr-FR" sz="2400" dirty="0" smtClean="0">
              <a:solidFill>
                <a:srgbClr val="0000FF"/>
              </a:solidFill>
              <a:latin typeface="Times New Roman" pitchFamily="18" charset="0"/>
              <a:cs typeface="Times New Roman" pitchFamily="18" charset="0"/>
            </a:endParaRPr>
          </a:p>
          <a:p>
            <a:pPr algn="just">
              <a:lnSpc>
                <a:spcPct val="150000"/>
              </a:lnSpc>
            </a:pPr>
            <a:r>
              <a:rPr lang="fr-FR" sz="2400" dirty="0" smtClean="0">
                <a:solidFill>
                  <a:srgbClr val="0000FF"/>
                </a:solidFill>
                <a:latin typeface="Times New Roman" pitchFamily="18" charset="0"/>
                <a:cs typeface="Times New Roman" pitchFamily="18" charset="0"/>
              </a:rPr>
              <a:t>la </a:t>
            </a:r>
            <a:r>
              <a:rPr lang="fr-FR" sz="2400" dirty="0" smtClean="0">
                <a:solidFill>
                  <a:srgbClr val="0000FF"/>
                </a:solidFill>
                <a:latin typeface="Times New Roman" pitchFamily="18" charset="0"/>
                <a:cs typeface="Times New Roman" pitchFamily="18" charset="0"/>
              </a:rPr>
              <a:t>conduite concrète de chacun de nous </a:t>
            </a:r>
            <a:r>
              <a:rPr lang="fr-FR" sz="2400" dirty="0" smtClean="0">
                <a:solidFill>
                  <a:srgbClr val="0000FF"/>
                </a:solidFill>
                <a:latin typeface="Times New Roman" pitchFamily="18" charset="0"/>
                <a:cs typeface="Times New Roman" pitchFamily="18" charset="0"/>
              </a:rPr>
              <a:t>= sensibilité +  </a:t>
            </a:r>
            <a:r>
              <a:rPr lang="fr-FR" sz="2400" dirty="0" smtClean="0">
                <a:solidFill>
                  <a:srgbClr val="0000FF"/>
                </a:solidFill>
                <a:latin typeface="Times New Roman" pitchFamily="18" charset="0"/>
                <a:cs typeface="Times New Roman" pitchFamily="18" charset="0"/>
              </a:rPr>
              <a:t>raison </a:t>
            </a:r>
            <a:endParaRPr lang="fr-FR" sz="2400" dirty="0" smtClean="0">
              <a:solidFill>
                <a:srgbClr val="0000FF"/>
              </a:solidFill>
              <a:latin typeface="Times New Roman" pitchFamily="18" charset="0"/>
              <a:cs typeface="Times New Roman" pitchFamily="18" charset="0"/>
            </a:endParaRPr>
          </a:p>
          <a:p>
            <a:pPr algn="just">
              <a:lnSpc>
                <a:spcPct val="150000"/>
              </a:lnSpc>
            </a:pPr>
            <a:r>
              <a:rPr lang="fr-FR" sz="2400" dirty="0" smtClean="0">
                <a:solidFill>
                  <a:srgbClr val="0000FF"/>
                </a:solidFill>
                <a:latin typeface="Times New Roman" pitchFamily="18" charset="0"/>
                <a:cs typeface="Times New Roman" pitchFamily="18" charset="0"/>
              </a:rPr>
              <a:t>pouvoir </a:t>
            </a:r>
            <a:r>
              <a:rPr lang="fr-FR" sz="2400" dirty="0" smtClean="0">
                <a:solidFill>
                  <a:srgbClr val="0000FF"/>
                </a:solidFill>
                <a:latin typeface="Times New Roman" pitchFamily="18" charset="0"/>
                <a:cs typeface="Times New Roman" pitchFamily="18" charset="0"/>
              </a:rPr>
              <a:t>de persuasion </a:t>
            </a:r>
            <a:r>
              <a:rPr lang="fr-FR" sz="2400" dirty="0" smtClean="0">
                <a:solidFill>
                  <a:srgbClr val="0000FF"/>
                </a:solidFill>
                <a:latin typeface="Times New Roman" pitchFamily="18" charset="0"/>
                <a:cs typeface="Times New Roman" pitchFamily="18" charset="0"/>
              </a:rPr>
              <a:t>important</a:t>
            </a:r>
            <a:endParaRPr lang="fr-FR" sz="2400" dirty="0" smtClean="0">
              <a:solidFill>
                <a:srgbClr val="0000FF"/>
              </a:solidFill>
              <a:latin typeface="Times New Roman" pitchFamily="18" charset="0"/>
              <a:cs typeface="Times New Roman" pitchFamily="18" charset="0"/>
            </a:endParaRPr>
          </a:p>
          <a:p>
            <a:pPr>
              <a:lnSpc>
                <a:spcPct val="150000"/>
              </a:lnSpc>
            </a:pP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79"/>
          <p:cNvSpPr>
            <a:spLocks noChangeArrowheads="1"/>
          </p:cNvSpPr>
          <p:nvPr/>
        </p:nvSpPr>
        <p:spPr bwMode="auto">
          <a:xfrm>
            <a:off x="142844" y="112713"/>
            <a:ext cx="8858312" cy="3862596"/>
          </a:xfrm>
          <a:prstGeom prst="rect">
            <a:avLst/>
          </a:prstGeom>
          <a:noFill/>
          <a:ln w="9525">
            <a:noFill/>
            <a:miter lim="800000"/>
            <a:headEnd/>
            <a:tailEnd/>
          </a:ln>
        </p:spPr>
        <p:txBody>
          <a:bodyPr wrap="square" anchor="ctr">
            <a:spAutoFit/>
          </a:bodyPr>
          <a:lstStyle/>
          <a:p>
            <a:pPr marL="174625"/>
            <a:r>
              <a:rPr lang="fr-FR" sz="2400" b="1" dirty="0"/>
              <a:t>Scénario de mon travail : </a:t>
            </a:r>
            <a:endParaRPr lang="fr-FR" sz="2800" dirty="0" smtClean="0">
              <a:latin typeface="Times New Roman" pitchFamily="18" charset="0"/>
              <a:cs typeface="Times New Roman" pitchFamily="18" charset="0"/>
            </a:endParaRPr>
          </a:p>
          <a:p>
            <a:pPr>
              <a:spcBef>
                <a:spcPts val="1200"/>
              </a:spcBef>
            </a:pPr>
            <a:r>
              <a:rPr lang="fr-FR" sz="2800" dirty="0" smtClean="0">
                <a:latin typeface="Times New Roman" pitchFamily="18" charset="0"/>
                <a:cs typeface="Times New Roman" pitchFamily="18" charset="0"/>
              </a:rPr>
              <a:t>Pour présenter ma réflexion: (3)</a:t>
            </a:r>
            <a:endParaRPr lang="ru-RU" sz="2800" dirty="0" smtClean="0">
              <a:latin typeface="Times New Roman" pitchFamily="18" charset="0"/>
              <a:cs typeface="Times New Roman" pitchFamily="18" charset="0"/>
            </a:endParaRPr>
          </a:p>
          <a:p>
            <a:pPr>
              <a:lnSpc>
                <a:spcPct val="150000"/>
              </a:lnSpc>
              <a:buFont typeface="Wingdings" pitchFamily="2" charset="2"/>
              <a:buChar char="ü"/>
            </a:pPr>
            <a:r>
              <a:rPr lang="fr-FR" sz="2800" dirty="0" smtClean="0">
                <a:latin typeface="Times New Roman" pitchFamily="18" charset="0"/>
                <a:cs typeface="Times New Roman" pitchFamily="18" charset="0"/>
              </a:rPr>
              <a:t> Je présente le déboisement en tant que problème écologique</a:t>
            </a:r>
          </a:p>
          <a:p>
            <a:pPr marL="266700" lvl="0">
              <a:spcBef>
                <a:spcPts val="600"/>
              </a:spcBef>
              <a:buFont typeface="Wingdings" pitchFamily="2" charset="2"/>
              <a:buChar char="ü"/>
            </a:pPr>
            <a:r>
              <a:rPr lang="fr-FR" sz="2800" dirty="0" smtClean="0">
                <a:latin typeface="Times New Roman" pitchFamily="18" charset="0"/>
                <a:cs typeface="Times New Roman" pitchFamily="18" charset="0"/>
              </a:rPr>
              <a:t>J’explique les conséquences écologiques</a:t>
            </a:r>
          </a:p>
          <a:p>
            <a:pPr marL="266700" lvl="0">
              <a:spcBef>
                <a:spcPts val="600"/>
              </a:spcBef>
              <a:buFont typeface="Wingdings" pitchFamily="2" charset="2"/>
              <a:buChar char="ü"/>
            </a:pPr>
            <a:r>
              <a:rPr lang="fr-FR" sz="2800" dirty="0" smtClean="0">
                <a:latin typeface="Times New Roman" pitchFamily="18" charset="0"/>
                <a:cs typeface="Times New Roman" pitchFamily="18" charset="0"/>
              </a:rPr>
              <a:t>Je conclus en donnant mon opinion</a:t>
            </a:r>
          </a:p>
          <a:p>
            <a:pPr marL="266700" lvl="0">
              <a:spcBef>
                <a:spcPts val="600"/>
              </a:spcBef>
              <a:buFont typeface="Wingdings" pitchFamily="2" charset="2"/>
              <a:buChar char="ü"/>
            </a:pPr>
            <a:endParaRPr lang="ru-RU"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79"/>
          <p:cNvSpPr>
            <a:spLocks noChangeArrowheads="1"/>
          </p:cNvSpPr>
          <p:nvPr/>
        </p:nvSpPr>
        <p:spPr bwMode="auto">
          <a:xfrm>
            <a:off x="142844" y="112713"/>
            <a:ext cx="8858312" cy="5970865"/>
          </a:xfrm>
          <a:prstGeom prst="rect">
            <a:avLst/>
          </a:prstGeom>
          <a:noFill/>
          <a:ln w="9525">
            <a:noFill/>
            <a:miter lim="800000"/>
            <a:headEnd/>
            <a:tailEnd/>
          </a:ln>
        </p:spPr>
        <p:txBody>
          <a:bodyPr wrap="square" anchor="ctr">
            <a:spAutoFit/>
          </a:bodyPr>
          <a:lstStyle/>
          <a:p>
            <a:r>
              <a:rPr lang="fr-FR" sz="2400" b="1" dirty="0" smtClean="0">
                <a:latin typeface="Times New Roman" pitchFamily="18" charset="0"/>
                <a:cs typeface="Times New Roman" pitchFamily="18" charset="0"/>
              </a:rPr>
              <a:t>3. La </a:t>
            </a:r>
            <a:r>
              <a:rPr lang="fr-FR" sz="2400" b="1" dirty="0" smtClean="0">
                <a:latin typeface="Times New Roman" pitchFamily="18" charset="0"/>
                <a:cs typeface="Times New Roman" pitchFamily="18" charset="0"/>
              </a:rPr>
              <a:t>conclusion</a:t>
            </a:r>
          </a:p>
          <a:p>
            <a:r>
              <a:rPr lang="fr-FR" sz="2400" dirty="0" smtClean="0">
                <a:latin typeface="Times New Roman" pitchFamily="18" charset="0"/>
                <a:cs typeface="Times New Roman" pitchFamily="18" charset="0"/>
              </a:rPr>
              <a:t>Expliquer </a:t>
            </a:r>
            <a:r>
              <a:rPr lang="fr-FR" sz="2400" dirty="0" smtClean="0">
                <a:latin typeface="Times New Roman" pitchFamily="18" charset="0"/>
                <a:cs typeface="Times New Roman" pitchFamily="18" charset="0"/>
              </a:rPr>
              <a:t>ce que vous pensez du sujet abordé dans le document. Vous présenterez votre réflexion dans un développement organisé en vous appuyant sur des exemples précis.</a:t>
            </a:r>
            <a:endParaRPr lang="ru-RU" sz="2400" dirty="0" smtClean="0">
              <a:latin typeface="Times New Roman" pitchFamily="18" charset="0"/>
              <a:cs typeface="Times New Roman" pitchFamily="18" charset="0"/>
            </a:endParaRPr>
          </a:p>
          <a:p>
            <a:pPr>
              <a:spcBef>
                <a:spcPts val="600"/>
              </a:spcBef>
              <a:spcAft>
                <a:spcPts val="900"/>
              </a:spcAft>
            </a:pPr>
            <a:r>
              <a:rPr lang="fr-FR" sz="2400" dirty="0" smtClean="0">
                <a:solidFill>
                  <a:srgbClr val="0000FF"/>
                </a:solidFill>
                <a:latin typeface="Times New Roman" pitchFamily="18" charset="0"/>
                <a:cs typeface="Times New Roman" pitchFamily="18" charset="0"/>
              </a:rPr>
              <a:t>la </a:t>
            </a:r>
            <a:r>
              <a:rPr lang="fr-FR" sz="2400" dirty="0" smtClean="0">
                <a:solidFill>
                  <a:srgbClr val="0000FF"/>
                </a:solidFill>
                <a:latin typeface="Times New Roman" pitchFamily="18" charset="0"/>
                <a:cs typeface="Times New Roman" pitchFamily="18" charset="0"/>
              </a:rPr>
              <a:t>déforestation </a:t>
            </a:r>
            <a:r>
              <a:rPr lang="fr-FR" sz="2400" dirty="0" smtClean="0">
                <a:solidFill>
                  <a:srgbClr val="0000FF"/>
                </a:solidFill>
                <a:latin typeface="Times New Roman" pitchFamily="18" charset="0"/>
                <a:cs typeface="Times New Roman" pitchFamily="18" charset="0"/>
              </a:rPr>
              <a:t>– problème important: équilibre </a:t>
            </a:r>
            <a:r>
              <a:rPr lang="fr-FR" sz="2400" dirty="0" smtClean="0">
                <a:solidFill>
                  <a:srgbClr val="0000FF"/>
                </a:solidFill>
                <a:latin typeface="Times New Roman" pitchFamily="18" charset="0"/>
                <a:cs typeface="Times New Roman" pitchFamily="18" charset="0"/>
              </a:rPr>
              <a:t>de la vie sur la </a:t>
            </a:r>
            <a:r>
              <a:rPr lang="fr-FR" sz="2400" dirty="0" smtClean="0">
                <a:solidFill>
                  <a:srgbClr val="0000FF"/>
                </a:solidFill>
                <a:latin typeface="Times New Roman" pitchFamily="18" charset="0"/>
                <a:cs typeface="Times New Roman" pitchFamily="18" charset="0"/>
              </a:rPr>
              <a:t>terre </a:t>
            </a:r>
          </a:p>
          <a:p>
            <a:pPr>
              <a:spcBef>
                <a:spcPts val="0"/>
              </a:spcBef>
              <a:spcAft>
                <a:spcPts val="900"/>
              </a:spcAft>
            </a:pPr>
            <a:r>
              <a:rPr lang="fr-FR" sz="2400" dirty="0" smtClean="0">
                <a:solidFill>
                  <a:srgbClr val="0000FF"/>
                </a:solidFill>
                <a:latin typeface="Times New Roman" pitchFamily="18" charset="0"/>
                <a:cs typeface="Times New Roman" pitchFamily="18" charset="0"/>
              </a:rPr>
              <a:t>pourquoi</a:t>
            </a:r>
            <a:r>
              <a:rPr lang="fr-FR" sz="2400" dirty="0" smtClean="0">
                <a:solidFill>
                  <a:srgbClr val="0000FF"/>
                </a:solidFill>
                <a:latin typeface="Times New Roman" pitchFamily="18" charset="0"/>
                <a:cs typeface="Times New Roman" pitchFamily="18" charset="0"/>
              </a:rPr>
              <a:t>? </a:t>
            </a:r>
            <a:endParaRPr lang="fr-FR" sz="2400" dirty="0" smtClean="0">
              <a:solidFill>
                <a:srgbClr val="0000FF"/>
              </a:solidFill>
              <a:latin typeface="Times New Roman" pitchFamily="18" charset="0"/>
              <a:cs typeface="Times New Roman" pitchFamily="18" charset="0"/>
            </a:endParaRPr>
          </a:p>
          <a:p>
            <a:pPr>
              <a:spcAft>
                <a:spcPts val="900"/>
              </a:spcAft>
            </a:pPr>
            <a:r>
              <a:rPr lang="fr-FR" sz="2400" dirty="0" smtClean="0">
                <a:solidFill>
                  <a:srgbClr val="0000FF"/>
                </a:solidFill>
                <a:latin typeface="Times New Roman" pitchFamily="18" charset="0"/>
                <a:cs typeface="Times New Roman" pitchFamily="18" charset="0"/>
              </a:rPr>
              <a:t>les </a:t>
            </a:r>
            <a:r>
              <a:rPr lang="fr-FR" sz="2400" dirty="0" smtClean="0">
                <a:solidFill>
                  <a:srgbClr val="0000FF"/>
                </a:solidFill>
                <a:latin typeface="Times New Roman" pitchFamily="18" charset="0"/>
                <a:cs typeface="Times New Roman" pitchFamily="18" charset="0"/>
              </a:rPr>
              <a:t>animaux, </a:t>
            </a:r>
            <a:r>
              <a:rPr lang="fr-FR" sz="2400" dirty="0" smtClean="0">
                <a:solidFill>
                  <a:srgbClr val="0000FF"/>
                </a:solidFill>
                <a:latin typeface="Times New Roman" pitchFamily="18" charset="0"/>
                <a:cs typeface="Times New Roman" pitchFamily="18" charset="0"/>
              </a:rPr>
              <a:t>les plantes </a:t>
            </a:r>
            <a:r>
              <a:rPr lang="fr-FR" sz="2400" dirty="0" smtClean="0">
                <a:solidFill>
                  <a:srgbClr val="0000FF"/>
                </a:solidFill>
                <a:latin typeface="Times New Roman" pitchFamily="18" charset="0"/>
                <a:cs typeface="Times New Roman" pitchFamily="18" charset="0"/>
              </a:rPr>
              <a:t>sont </a:t>
            </a:r>
            <a:r>
              <a:rPr lang="fr-FR" sz="2400" dirty="0" smtClean="0">
                <a:solidFill>
                  <a:srgbClr val="0000FF"/>
                </a:solidFill>
                <a:latin typeface="Times New Roman" pitchFamily="18" charset="0"/>
                <a:cs typeface="Times New Roman" pitchFamily="18" charset="0"/>
              </a:rPr>
              <a:t>menacés de </a:t>
            </a:r>
            <a:r>
              <a:rPr lang="fr-FR" sz="2400" dirty="0" smtClean="0">
                <a:solidFill>
                  <a:srgbClr val="0000FF"/>
                </a:solidFill>
                <a:latin typeface="Times New Roman" pitchFamily="18" charset="0"/>
                <a:cs typeface="Times New Roman" pitchFamily="18" charset="0"/>
              </a:rPr>
              <a:t>disparition</a:t>
            </a:r>
          </a:p>
          <a:p>
            <a:pPr>
              <a:spcAft>
                <a:spcPts val="900"/>
              </a:spcAft>
            </a:pPr>
            <a:r>
              <a:rPr lang="fr-FR" sz="2400" dirty="0" smtClean="0">
                <a:solidFill>
                  <a:srgbClr val="0000FF"/>
                </a:solidFill>
                <a:latin typeface="Times New Roman" pitchFamily="18" charset="0"/>
                <a:cs typeface="Times New Roman" pitchFamily="18" charset="0"/>
              </a:rPr>
              <a:t>les forêts absorbent les </a:t>
            </a:r>
            <a:r>
              <a:rPr lang="fr-FR" sz="2400" dirty="0" smtClean="0">
                <a:solidFill>
                  <a:srgbClr val="0000FF"/>
                </a:solidFill>
                <a:latin typeface="Times New Roman" pitchFamily="18" charset="0"/>
                <a:cs typeface="Times New Roman" pitchFamily="18" charset="0"/>
              </a:rPr>
              <a:t>gaz à effet de </a:t>
            </a:r>
            <a:r>
              <a:rPr lang="fr-FR" sz="2400" dirty="0" smtClean="0">
                <a:solidFill>
                  <a:srgbClr val="0000FF"/>
                </a:solidFill>
                <a:latin typeface="Times New Roman" pitchFamily="18" charset="0"/>
                <a:cs typeface="Times New Roman" pitchFamily="18" charset="0"/>
              </a:rPr>
              <a:t>serre, diminuent le réchauffement</a:t>
            </a:r>
          </a:p>
          <a:p>
            <a:pPr>
              <a:spcAft>
                <a:spcPts val="900"/>
              </a:spcAft>
            </a:pPr>
            <a:r>
              <a:rPr lang="fr-FR" sz="2400" dirty="0" smtClean="0">
                <a:solidFill>
                  <a:srgbClr val="0000FF"/>
                </a:solidFill>
                <a:latin typeface="Times New Roman" pitchFamily="18" charset="0"/>
                <a:cs typeface="Times New Roman" pitchFamily="18" charset="0"/>
              </a:rPr>
              <a:t>Résultat</a:t>
            </a:r>
            <a:r>
              <a:rPr lang="fr-FR" sz="2400" dirty="0" smtClean="0">
                <a:solidFill>
                  <a:srgbClr val="0000FF"/>
                </a:solidFill>
                <a:latin typeface="Times New Roman" pitchFamily="18" charset="0"/>
                <a:cs typeface="Times New Roman" pitchFamily="18" charset="0"/>
              </a:rPr>
              <a:t>: dérèglement du </a:t>
            </a:r>
            <a:r>
              <a:rPr lang="fr-FR" sz="2400" dirty="0" smtClean="0">
                <a:solidFill>
                  <a:srgbClr val="0000FF"/>
                </a:solidFill>
                <a:latin typeface="Times New Roman" pitchFamily="18" charset="0"/>
                <a:cs typeface="Times New Roman" pitchFamily="18" charset="0"/>
              </a:rPr>
              <a:t>climat</a:t>
            </a:r>
          </a:p>
          <a:p>
            <a:pPr>
              <a:spcAft>
                <a:spcPts val="900"/>
              </a:spcAft>
            </a:pPr>
            <a:r>
              <a:rPr lang="fr-FR" sz="2400" dirty="0" smtClean="0">
                <a:solidFill>
                  <a:srgbClr val="0000FF"/>
                </a:solidFill>
                <a:latin typeface="Times New Roman" pitchFamily="18" charset="0"/>
                <a:cs typeface="Times New Roman" pitchFamily="18" charset="0"/>
              </a:rPr>
              <a:t>augmentation </a:t>
            </a:r>
            <a:r>
              <a:rPr lang="fr-FR" sz="2400" dirty="0" smtClean="0">
                <a:solidFill>
                  <a:srgbClr val="0000FF"/>
                </a:solidFill>
                <a:latin typeface="Times New Roman" pitchFamily="18" charset="0"/>
                <a:cs typeface="Times New Roman" pitchFamily="18" charset="0"/>
              </a:rPr>
              <a:t>de catastrophes </a:t>
            </a:r>
            <a:r>
              <a:rPr lang="fr-FR" sz="2400" dirty="0" smtClean="0">
                <a:solidFill>
                  <a:srgbClr val="0000FF"/>
                </a:solidFill>
                <a:latin typeface="Times New Roman" pitchFamily="18" charset="0"/>
                <a:cs typeface="Times New Roman" pitchFamily="18" charset="0"/>
              </a:rPr>
              <a:t>naturelles</a:t>
            </a:r>
          </a:p>
          <a:p>
            <a:pPr>
              <a:spcAft>
                <a:spcPts val="900"/>
              </a:spcAft>
            </a:pPr>
            <a:r>
              <a:rPr lang="fr-FR" sz="2400" dirty="0" smtClean="0">
                <a:solidFill>
                  <a:srgbClr val="0000FF"/>
                </a:solidFill>
                <a:latin typeface="Times New Roman" pitchFamily="18" charset="0"/>
                <a:cs typeface="Times New Roman" pitchFamily="18" charset="0"/>
              </a:rPr>
              <a:t>épuisement </a:t>
            </a:r>
            <a:r>
              <a:rPr lang="fr-FR" sz="2400" dirty="0" smtClean="0">
                <a:solidFill>
                  <a:srgbClr val="0000FF"/>
                </a:solidFill>
                <a:latin typeface="Times New Roman" pitchFamily="18" charset="0"/>
                <a:cs typeface="Times New Roman" pitchFamily="18" charset="0"/>
              </a:rPr>
              <a:t>de réserves </a:t>
            </a:r>
            <a:r>
              <a:rPr lang="fr-FR" sz="2400" dirty="0" smtClean="0">
                <a:solidFill>
                  <a:srgbClr val="0000FF"/>
                </a:solidFill>
                <a:latin typeface="Times New Roman" pitchFamily="18" charset="0"/>
                <a:cs typeface="Times New Roman" pitchFamily="18" charset="0"/>
              </a:rPr>
              <a:t>d'eau</a:t>
            </a:r>
          </a:p>
          <a:p>
            <a:pPr>
              <a:spcAft>
                <a:spcPts val="900"/>
              </a:spcAft>
            </a:pPr>
            <a:r>
              <a:rPr lang="fr-FR" sz="2400" dirty="0" smtClean="0">
                <a:solidFill>
                  <a:srgbClr val="0000FF"/>
                </a:solidFill>
                <a:latin typeface="Times New Roman" pitchFamily="18" charset="0"/>
                <a:cs typeface="Times New Roman" pitchFamily="18" charset="0"/>
              </a:rPr>
              <a:t>disparition </a:t>
            </a:r>
            <a:r>
              <a:rPr lang="fr-FR" sz="2400" dirty="0" smtClean="0">
                <a:solidFill>
                  <a:srgbClr val="0000FF"/>
                </a:solidFill>
                <a:latin typeface="Times New Roman" pitchFamily="18" charset="0"/>
                <a:cs typeface="Times New Roman" pitchFamily="18" charset="0"/>
              </a:rPr>
              <a:t>d'animaux et de </a:t>
            </a:r>
            <a:r>
              <a:rPr lang="fr-FR" sz="2400" dirty="0" smtClean="0">
                <a:solidFill>
                  <a:srgbClr val="0000FF"/>
                </a:solidFill>
                <a:latin typeface="Times New Roman" pitchFamily="18" charset="0"/>
                <a:cs typeface="Times New Roman" pitchFamily="18" charset="0"/>
              </a:rPr>
              <a:t>plantes</a:t>
            </a:r>
          </a:p>
          <a:p>
            <a:pPr>
              <a:spcAft>
                <a:spcPts val="900"/>
              </a:spcAft>
            </a:pPr>
            <a:r>
              <a:rPr lang="fr-FR" sz="2400" dirty="0" smtClean="0">
                <a:solidFill>
                  <a:srgbClr val="0000FF"/>
                </a:solidFill>
                <a:latin typeface="Times New Roman" pitchFamily="18" charset="0"/>
                <a:cs typeface="Times New Roman" pitchFamily="18" charset="0"/>
              </a:rPr>
              <a:t>urgent </a:t>
            </a:r>
            <a:r>
              <a:rPr lang="fr-FR" sz="2400" dirty="0" smtClean="0">
                <a:solidFill>
                  <a:srgbClr val="0000FF"/>
                </a:solidFill>
                <a:latin typeface="Times New Roman" pitchFamily="18" charset="0"/>
                <a:cs typeface="Times New Roman" pitchFamily="18" charset="0"/>
              </a:rPr>
              <a:t>d’arrêter cette </a:t>
            </a:r>
            <a:r>
              <a:rPr lang="fr-FR" sz="2400" dirty="0" smtClean="0">
                <a:solidFill>
                  <a:srgbClr val="0000FF"/>
                </a:solidFill>
                <a:latin typeface="Times New Roman" pitchFamily="18" charset="0"/>
                <a:cs typeface="Times New Roman" pitchFamily="18" charset="0"/>
              </a:rPr>
              <a:t>pratique</a:t>
            </a:r>
            <a:endParaRPr lang="fr-FR" sz="2400" dirty="0" smtClean="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79"/>
          <p:cNvSpPr>
            <a:spLocks noChangeArrowheads="1"/>
          </p:cNvSpPr>
          <p:nvPr/>
        </p:nvSpPr>
        <p:spPr bwMode="auto">
          <a:xfrm>
            <a:off x="142844" y="112713"/>
            <a:ext cx="9001156" cy="6586418"/>
          </a:xfrm>
          <a:prstGeom prst="rect">
            <a:avLst/>
          </a:prstGeom>
          <a:noFill/>
          <a:ln w="9525">
            <a:noFill/>
            <a:miter lim="800000"/>
            <a:headEnd/>
            <a:tailEnd/>
          </a:ln>
        </p:spPr>
        <p:txBody>
          <a:bodyPr wrap="square" anchor="ctr">
            <a:spAutoFit/>
          </a:bodyPr>
          <a:lstStyle/>
          <a:p>
            <a:r>
              <a:rPr lang="fr-FR" sz="2800" dirty="0" smtClean="0">
                <a:latin typeface="Times New Roman" pitchFamily="18" charset="0"/>
                <a:cs typeface="Times New Roman" pitchFamily="18" charset="0"/>
              </a:rPr>
              <a:t>Je rédige mon texte (je n’oublie pas de compter les mots après chaque ligne) :</a:t>
            </a:r>
            <a:endParaRPr lang="ru-RU" sz="2800" dirty="0" smtClean="0">
              <a:latin typeface="Times New Roman" pitchFamily="18" charset="0"/>
              <a:cs typeface="Times New Roman" pitchFamily="18" charset="0"/>
            </a:endParaRPr>
          </a:p>
          <a:p>
            <a:pPr marL="452438" lvl="0" indent="-277813">
              <a:spcBef>
                <a:spcPts val="1200"/>
              </a:spcBef>
              <a:buFont typeface="Arial" pitchFamily="34" charset="0"/>
              <a:buChar char="•"/>
              <a:tabLst>
                <a:tab pos="174625" algn="l"/>
                <a:tab pos="452438" algn="l"/>
              </a:tabLst>
            </a:pPr>
            <a:r>
              <a:rPr lang="ru-RU" sz="2800" dirty="0" smtClean="0">
                <a:latin typeface="Times New Roman" pitchFamily="18" charset="0"/>
                <a:cs typeface="Times New Roman" pitchFamily="18" charset="0"/>
              </a:rPr>
              <a:t> </a:t>
            </a:r>
            <a:r>
              <a:rPr lang="fr-FR" sz="2800" dirty="0" smtClean="0">
                <a:latin typeface="Times New Roman" pitchFamily="18" charset="0"/>
                <a:cs typeface="Times New Roman" pitchFamily="18" charset="0"/>
              </a:rPr>
              <a:t>je donne un titre à mon texte</a:t>
            </a:r>
            <a:endParaRPr lang="ru-RU" sz="2800" dirty="0" smtClean="0">
              <a:latin typeface="Times New Roman" pitchFamily="18" charset="0"/>
              <a:cs typeface="Times New Roman" pitchFamily="18" charset="0"/>
            </a:endParaRPr>
          </a:p>
          <a:p>
            <a:pPr marL="452438" lvl="0" indent="-277813">
              <a:spcBef>
                <a:spcPts val="600"/>
              </a:spcBef>
              <a:buFont typeface="Arial" pitchFamily="34" charset="0"/>
              <a:buChar char="•"/>
              <a:tabLst>
                <a:tab pos="174625" algn="l"/>
                <a:tab pos="452438" algn="l"/>
              </a:tabLst>
            </a:pPr>
            <a:r>
              <a:rPr lang="ru-RU" sz="2800" dirty="0" smtClean="0">
                <a:latin typeface="Times New Roman" pitchFamily="18" charset="0"/>
                <a:cs typeface="Times New Roman" pitchFamily="18" charset="0"/>
              </a:rPr>
              <a:t> </a:t>
            </a:r>
            <a:r>
              <a:rPr lang="fr-FR" sz="2800" dirty="0" smtClean="0">
                <a:latin typeface="Times New Roman" pitchFamily="18" charset="0"/>
                <a:cs typeface="Times New Roman" pitchFamily="18" charset="0"/>
              </a:rPr>
              <a:t>j’utilise la première personne : on peut donc introduire ses idées par des formules (à mon avis, selon moi) ou des verbes (je crois, je suis persuadé, je considère) exprimant une opinion personnelle</a:t>
            </a:r>
            <a:endParaRPr lang="ru-RU" sz="2800" dirty="0" smtClean="0">
              <a:latin typeface="Times New Roman" pitchFamily="18" charset="0"/>
              <a:cs typeface="Times New Roman" pitchFamily="18" charset="0"/>
            </a:endParaRPr>
          </a:p>
          <a:p>
            <a:pPr marL="452438" lvl="0" indent="-277813">
              <a:spcBef>
                <a:spcPts val="600"/>
              </a:spcBef>
              <a:buFont typeface="Arial" pitchFamily="34" charset="0"/>
              <a:buChar char="•"/>
              <a:tabLst>
                <a:tab pos="174625" algn="l"/>
                <a:tab pos="452438" algn="l"/>
              </a:tabLst>
            </a:pPr>
            <a:r>
              <a:rPr lang="ru-RU" sz="2800" dirty="0" smtClean="0">
                <a:latin typeface="Times New Roman" pitchFamily="18" charset="0"/>
                <a:cs typeface="Times New Roman" pitchFamily="18" charset="0"/>
              </a:rPr>
              <a:t> </a:t>
            </a:r>
            <a:r>
              <a:rPr lang="fr-FR" sz="2800" dirty="0" smtClean="0">
                <a:latin typeface="Times New Roman" pitchFamily="18" charset="0"/>
                <a:cs typeface="Times New Roman" pitchFamily="18" charset="0"/>
              </a:rPr>
              <a:t>je structure mon texte : introduction, développement, conclusion</a:t>
            </a:r>
            <a:endParaRPr lang="ru-RU" sz="2800" dirty="0" smtClean="0">
              <a:latin typeface="Times New Roman" pitchFamily="18" charset="0"/>
              <a:cs typeface="Times New Roman" pitchFamily="18" charset="0"/>
            </a:endParaRPr>
          </a:p>
          <a:p>
            <a:pPr marL="452438" lvl="0" indent="-277813">
              <a:spcBef>
                <a:spcPts val="600"/>
              </a:spcBef>
              <a:buFont typeface="Arial" pitchFamily="34" charset="0"/>
              <a:buChar char="•"/>
              <a:tabLst>
                <a:tab pos="174625" algn="l"/>
                <a:tab pos="452438" algn="l"/>
              </a:tabLst>
            </a:pPr>
            <a:r>
              <a:rPr lang="ru-RU" sz="2800" dirty="0" smtClean="0">
                <a:latin typeface="Times New Roman" pitchFamily="18" charset="0"/>
                <a:cs typeface="Times New Roman" pitchFamily="18" charset="0"/>
              </a:rPr>
              <a:t> </a:t>
            </a:r>
            <a:r>
              <a:rPr lang="fr-FR" sz="2800" dirty="0" smtClean="0">
                <a:latin typeface="Times New Roman" pitchFamily="18" charset="0"/>
                <a:cs typeface="Times New Roman" pitchFamily="18" charset="0"/>
              </a:rPr>
              <a:t>je fais des paragraphes et je les relie à l’aide des connecteurs logiques</a:t>
            </a:r>
            <a:endParaRPr lang="ru-RU" sz="2800" dirty="0" smtClean="0">
              <a:latin typeface="Times New Roman" pitchFamily="18" charset="0"/>
              <a:cs typeface="Times New Roman" pitchFamily="18" charset="0"/>
            </a:endParaRPr>
          </a:p>
          <a:p>
            <a:pPr marL="452438" lvl="0" indent="-277813">
              <a:spcBef>
                <a:spcPts val="600"/>
              </a:spcBef>
              <a:buFont typeface="Arial" pitchFamily="34" charset="0"/>
              <a:buChar char="•"/>
              <a:tabLst>
                <a:tab pos="174625" algn="l"/>
                <a:tab pos="452438" algn="l"/>
              </a:tabLst>
            </a:pPr>
            <a:r>
              <a:rPr lang="ru-RU" sz="2800" dirty="0" smtClean="0">
                <a:latin typeface="Times New Roman" pitchFamily="18" charset="0"/>
                <a:cs typeface="Times New Roman" pitchFamily="18" charset="0"/>
              </a:rPr>
              <a:t> </a:t>
            </a:r>
            <a:r>
              <a:rPr lang="fr-FR" sz="2800" dirty="0" smtClean="0">
                <a:latin typeface="Times New Roman" pitchFamily="18" charset="0"/>
                <a:cs typeface="Times New Roman" pitchFamily="18" charset="0"/>
              </a:rPr>
              <a:t>j’utilise des exemples précis et concrets, tirés de l'actualité, de la culture générale, de la vie quotidienne, de l'histoire, etc.</a:t>
            </a:r>
            <a:endParaRPr lang="ru-RU"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234060"/>
          <a:ext cx="8858312" cy="6365240"/>
        </p:xfrm>
        <a:graphic>
          <a:graphicData uri="http://schemas.openxmlformats.org/drawingml/2006/table">
            <a:tbl>
              <a:tblPr/>
              <a:tblGrid>
                <a:gridCol w="8858312"/>
              </a:tblGrid>
              <a:tr h="5695270">
                <a:tc>
                  <a:txBody>
                    <a:bodyPr/>
                    <a:lstStyle/>
                    <a:p>
                      <a:pPr marL="342900" lvl="0" indent="-342900">
                        <a:lnSpc>
                          <a:spcPct val="100000"/>
                        </a:lnSpc>
                        <a:spcBef>
                          <a:spcPts val="200"/>
                        </a:spcBef>
                        <a:spcAft>
                          <a:spcPts val="200"/>
                        </a:spcAft>
                        <a:buFont typeface="Wingdings"/>
                        <a:buNone/>
                      </a:pPr>
                      <a:r>
                        <a:rPr lang="fr-FR" sz="2400" b="1" dirty="0" smtClean="0">
                          <a:latin typeface="Times New Roman"/>
                          <a:ea typeface="Calibri"/>
                        </a:rPr>
                        <a:t>L’introduction:</a:t>
                      </a:r>
                      <a:endParaRPr lang="ru-RU" sz="2400" b="1" dirty="0">
                        <a:latin typeface="Times New Roman"/>
                        <a:ea typeface="Calibri"/>
                      </a:endParaRPr>
                    </a:p>
                    <a:p>
                      <a:pPr>
                        <a:lnSpc>
                          <a:spcPct val="100000"/>
                        </a:lnSpc>
                      </a:pPr>
                      <a:r>
                        <a:rPr lang="fr-FR" sz="2400" dirty="0" smtClean="0">
                          <a:latin typeface="Times New Roman" pitchFamily="18" charset="0"/>
                          <a:cs typeface="Times New Roman" pitchFamily="18" charset="0"/>
                        </a:rPr>
                        <a:t>Présenter le document (texte + photo). </a:t>
                      </a:r>
                    </a:p>
                    <a:p>
                      <a:pPr>
                        <a:lnSpc>
                          <a:spcPct val="100000"/>
                        </a:lnSpc>
                      </a:pPr>
                      <a:r>
                        <a:rPr lang="fr-FR" sz="2400" dirty="0" smtClean="0">
                          <a:solidFill>
                            <a:srgbClr val="FF0000"/>
                          </a:solidFill>
                          <a:latin typeface="Times New Roman" pitchFamily="18" charset="0"/>
                          <a:cs typeface="Times New Roman" pitchFamily="18" charset="0"/>
                        </a:rPr>
                        <a:t>Le</a:t>
                      </a:r>
                      <a:r>
                        <a:rPr lang="fr-FR" sz="2400" baseline="0" dirty="0" smtClean="0">
                          <a:solidFill>
                            <a:srgbClr val="FF0000"/>
                          </a:solidFill>
                          <a:latin typeface="Times New Roman" pitchFamily="18" charset="0"/>
                          <a:cs typeface="Times New Roman" pitchFamily="18" charset="0"/>
                        </a:rPr>
                        <a:t> </a:t>
                      </a:r>
                      <a:r>
                        <a:rPr lang="fr-FR" sz="2400" dirty="0" smtClean="0">
                          <a:solidFill>
                            <a:srgbClr val="FF0000"/>
                          </a:solidFill>
                          <a:latin typeface="Times New Roman" pitchFamily="18" charset="0"/>
                          <a:cs typeface="Times New Roman" pitchFamily="18" charset="0"/>
                        </a:rPr>
                        <a:t>document </a:t>
                      </a:r>
                      <a:r>
                        <a:rPr lang="fr-FR" sz="2400" dirty="0" smtClean="0">
                          <a:solidFill>
                            <a:srgbClr val="FF00FF"/>
                          </a:solidFill>
                          <a:latin typeface="Times New Roman" pitchFamily="18" charset="0"/>
                          <a:cs typeface="Times New Roman" pitchFamily="18" charset="0"/>
                        </a:rPr>
                        <a:t>que je vais commenter </a:t>
                      </a:r>
                      <a:r>
                        <a:rPr lang="fr-FR" sz="2400" dirty="0" smtClean="0">
                          <a:solidFill>
                            <a:srgbClr val="FF0000"/>
                          </a:solidFill>
                          <a:latin typeface="Times New Roman" pitchFamily="18" charset="0"/>
                          <a:cs typeface="Times New Roman" pitchFamily="18" charset="0"/>
                        </a:rPr>
                        <a:t>contient une photo prise au Brésil et un texte </a:t>
                      </a:r>
                      <a:r>
                        <a:rPr lang="fr-FR" sz="2400" dirty="0" smtClean="0">
                          <a:solidFill>
                            <a:srgbClr val="FF00FF"/>
                          </a:solidFill>
                          <a:latin typeface="Times New Roman" pitchFamily="18" charset="0"/>
                          <a:cs typeface="Times New Roman" pitchFamily="18" charset="0"/>
                        </a:rPr>
                        <a:t>qui l’accompagne</a:t>
                      </a:r>
                      <a:r>
                        <a:rPr lang="fr-FR" sz="2400" dirty="0" smtClean="0">
                          <a:solidFill>
                            <a:srgbClr val="FF0000"/>
                          </a:solidFill>
                          <a:latin typeface="Times New Roman" pitchFamily="18" charset="0"/>
                          <a:cs typeface="Times New Roman" pitchFamily="18" charset="0"/>
                        </a:rPr>
                        <a:t>. (17 mots)</a:t>
                      </a:r>
                    </a:p>
                    <a:p>
                      <a:pPr>
                        <a:lnSpc>
                          <a:spcPct val="100000"/>
                        </a:lnSpc>
                      </a:pPr>
                      <a:r>
                        <a:rPr lang="fr-FR" sz="2400" dirty="0" smtClean="0">
                          <a:latin typeface="Times New Roman" pitchFamily="18" charset="0"/>
                          <a:cs typeface="Times New Roman" pitchFamily="18" charset="0"/>
                        </a:rPr>
                        <a:t>Dites (avec vos propres mots) ce que vous voyez sur la photo, quand et où elle a été prise. </a:t>
                      </a:r>
                    </a:p>
                    <a:p>
                      <a:pPr>
                        <a:lnSpc>
                          <a:spcPct val="100000"/>
                        </a:lnSpc>
                      </a:pPr>
                      <a:r>
                        <a:rPr lang="fr-FR" sz="2400" kern="1200" dirty="0" smtClean="0">
                          <a:solidFill>
                            <a:srgbClr val="FF0000"/>
                          </a:solidFill>
                          <a:latin typeface="Times New Roman" pitchFamily="18" charset="0"/>
                          <a:ea typeface="+mn-ea"/>
                          <a:cs typeface="Times New Roman" pitchFamily="18" charset="0"/>
                        </a:rPr>
                        <a:t>Cette photo aérienne rappelle une figure géométrique faite de deux couleurs en contraste. En vert </a:t>
                      </a:r>
                      <a:r>
                        <a:rPr lang="fr-FR" sz="2400" kern="1200" dirty="0" smtClean="0">
                          <a:solidFill>
                            <a:srgbClr val="FF00FF"/>
                          </a:solidFill>
                          <a:latin typeface="Times New Roman" pitchFamily="18" charset="0"/>
                          <a:ea typeface="+mn-ea"/>
                          <a:cs typeface="Times New Roman" pitchFamily="18" charset="0"/>
                        </a:rPr>
                        <a:t>nous </a:t>
                      </a:r>
                      <a:r>
                        <a:rPr lang="fr-FR" sz="2400" kern="1200" dirty="0" smtClean="0">
                          <a:solidFill>
                            <a:srgbClr val="FF00FF"/>
                          </a:solidFill>
                          <a:latin typeface="Times New Roman" pitchFamily="18" charset="0"/>
                          <a:ea typeface="+mn-ea"/>
                          <a:cs typeface="Times New Roman" pitchFamily="18" charset="0"/>
                        </a:rPr>
                        <a:t>voyons/je vois </a:t>
                      </a:r>
                      <a:r>
                        <a:rPr lang="fr-FR" sz="2400" kern="1200" dirty="0" smtClean="0">
                          <a:solidFill>
                            <a:srgbClr val="FF0000"/>
                          </a:solidFill>
                          <a:latin typeface="Times New Roman" pitchFamily="18" charset="0"/>
                          <a:ea typeface="+mn-ea"/>
                          <a:cs typeface="Times New Roman" pitchFamily="18" charset="0"/>
                        </a:rPr>
                        <a:t>ce qui reste de la forêt, en orange – le terrain déboisé. </a:t>
                      </a:r>
                      <a:r>
                        <a:rPr lang="fr-FR" sz="2400" kern="1200" dirty="0" smtClean="0">
                          <a:solidFill>
                            <a:srgbClr val="FF0000"/>
                          </a:solidFill>
                          <a:latin typeface="Times New Roman" pitchFamily="18" charset="0"/>
                          <a:ea typeface="+mn-ea"/>
                          <a:cs typeface="Times New Roman" pitchFamily="18" charset="0"/>
                        </a:rPr>
                        <a:t>La forme et la couleur du triangle orage donnent une impression d’agressivité: il semble avancer pour détruire l’espace vert.</a:t>
                      </a:r>
                      <a:r>
                        <a:rPr lang="fr-FR" sz="3200" kern="1200" dirty="0" smtClean="0">
                          <a:solidFill>
                            <a:srgbClr val="FF0000"/>
                          </a:solidFill>
                          <a:latin typeface="Times New Roman" pitchFamily="18" charset="0"/>
                          <a:ea typeface="+mn-ea"/>
                          <a:cs typeface="Times New Roman" pitchFamily="18" charset="0"/>
                        </a:rPr>
                        <a:t> </a:t>
                      </a:r>
                      <a:r>
                        <a:rPr lang="fr-FR" sz="2400" baseline="0" dirty="0" smtClean="0">
                          <a:solidFill>
                            <a:srgbClr val="FF0000"/>
                          </a:solidFill>
                          <a:latin typeface="Times New Roman" pitchFamily="18" charset="0"/>
                          <a:cs typeface="Times New Roman" pitchFamily="18" charset="0"/>
                        </a:rPr>
                        <a:t>(</a:t>
                      </a:r>
                      <a:r>
                        <a:rPr lang="fr-FR" sz="2400" baseline="0" dirty="0" smtClean="0">
                          <a:solidFill>
                            <a:srgbClr val="FF0000"/>
                          </a:solidFill>
                          <a:latin typeface="Times New Roman" pitchFamily="18" charset="0"/>
                          <a:cs typeface="Times New Roman" pitchFamily="18" charset="0"/>
                        </a:rPr>
                        <a:t>47 mots) </a:t>
                      </a:r>
                      <a:endParaRPr lang="fr-FR" sz="2400" dirty="0" smtClean="0">
                        <a:latin typeface="Times New Roman" pitchFamily="18" charset="0"/>
                        <a:cs typeface="Times New Roman" pitchFamily="18" charset="0"/>
                      </a:endParaRPr>
                    </a:p>
                    <a:p>
                      <a:pPr>
                        <a:lnSpc>
                          <a:spcPct val="100000"/>
                        </a:lnSpc>
                      </a:pPr>
                      <a:r>
                        <a:rPr lang="fr-FR" sz="2400" dirty="0" smtClean="0">
                          <a:latin typeface="Times New Roman" pitchFamily="18" charset="0"/>
                          <a:cs typeface="Times New Roman" pitchFamily="18" charset="0"/>
                        </a:rPr>
                        <a:t>Quel rôle joue le message verbal ? </a:t>
                      </a:r>
                    </a:p>
                    <a:p>
                      <a:pPr marL="0" marR="0" indent="0" algn="l" defTabSz="914400" rtl="0" eaLnBrk="1" fontAlgn="auto" latinLnBrk="0" hangingPunct="1">
                        <a:lnSpc>
                          <a:spcPct val="100000"/>
                        </a:lnSpc>
                        <a:spcBef>
                          <a:spcPts val="0"/>
                        </a:spcBef>
                        <a:spcAft>
                          <a:spcPts val="0"/>
                        </a:spcAft>
                        <a:buClrTx/>
                        <a:buSzTx/>
                        <a:buFontTx/>
                        <a:buNone/>
                        <a:tabLst/>
                        <a:defRPr/>
                      </a:pPr>
                      <a:r>
                        <a:rPr lang="fr-FR" sz="2400" dirty="0" smtClean="0">
                          <a:solidFill>
                            <a:srgbClr val="FF0000"/>
                          </a:solidFill>
                          <a:latin typeface="Times New Roman" pitchFamily="18" charset="0"/>
                          <a:cs typeface="Times New Roman" pitchFamily="18" charset="0"/>
                        </a:rPr>
                        <a:t>Le message verbal dit pourquoi </a:t>
                      </a:r>
                      <a:r>
                        <a:rPr lang="fr-FR" sz="2400" dirty="0" smtClean="0">
                          <a:solidFill>
                            <a:srgbClr val="FF0000"/>
                          </a:solidFill>
                          <a:latin typeface="Times New Roman" pitchFamily="18" charset="0"/>
                          <a:cs typeface="Times New Roman" pitchFamily="18" charset="0"/>
                        </a:rPr>
                        <a:t>et comment P.Whitaker a pris cette photo, </a:t>
                      </a:r>
                      <a:r>
                        <a:rPr lang="fr-FR" sz="2400" dirty="0" smtClean="0">
                          <a:solidFill>
                            <a:srgbClr val="FF00FF"/>
                          </a:solidFill>
                          <a:latin typeface="Times New Roman" pitchFamily="18" charset="0"/>
                          <a:cs typeface="Times New Roman" pitchFamily="18" charset="0"/>
                        </a:rPr>
                        <a:t>en fait un commentaire qui </a:t>
                      </a:r>
                      <a:r>
                        <a:rPr lang="fr-FR" sz="2400" dirty="0" smtClean="0">
                          <a:solidFill>
                            <a:srgbClr val="FF0000"/>
                          </a:solidFill>
                          <a:latin typeface="Times New Roman" pitchFamily="18" charset="0"/>
                          <a:cs typeface="Times New Roman" pitchFamily="18" charset="0"/>
                        </a:rPr>
                        <a:t>explique</a:t>
                      </a:r>
                      <a:r>
                        <a:rPr lang="ru-RU" sz="2400" dirty="0" smtClean="0">
                          <a:solidFill>
                            <a:srgbClr val="FF0000"/>
                          </a:solidFill>
                          <a:latin typeface="Times New Roman" pitchFamily="18" charset="0"/>
                          <a:cs typeface="Times New Roman" pitchFamily="18" charset="0"/>
                        </a:rPr>
                        <a:t> </a:t>
                      </a:r>
                      <a:r>
                        <a:rPr lang="fr-FR" sz="2400" dirty="0" smtClean="0">
                          <a:solidFill>
                            <a:srgbClr val="FF0000"/>
                          </a:solidFill>
                          <a:latin typeface="Times New Roman" pitchFamily="18" charset="0"/>
                          <a:cs typeface="Times New Roman" pitchFamily="18" charset="0"/>
                        </a:rPr>
                        <a:t>sa portée écologique et donne un signal d’alarme. </a:t>
                      </a:r>
                      <a:r>
                        <a:rPr lang="fr-FR" sz="2400" dirty="0" smtClean="0">
                          <a:solidFill>
                            <a:srgbClr val="FF0000"/>
                          </a:solidFill>
                          <a:latin typeface="Times New Roman" pitchFamily="18" charset="0"/>
                          <a:cs typeface="Times New Roman" pitchFamily="18" charset="0"/>
                        </a:rPr>
                        <a:t>(26 mots)</a:t>
                      </a:r>
                      <a:endParaRPr lang="fr-FR" sz="2400" dirty="0" smtClean="0">
                        <a:solidFill>
                          <a:srgbClr val="FF0000"/>
                        </a:solidFill>
                        <a:latin typeface="Times New Roman" pitchFamily="18" charset="0"/>
                        <a:cs typeface="Times New Roman" pitchFamily="18" charset="0"/>
                      </a:endParaRPr>
                    </a:p>
                    <a:p>
                      <a:pPr>
                        <a:lnSpc>
                          <a:spcPct val="100000"/>
                        </a:lnSpc>
                      </a:pPr>
                      <a:r>
                        <a:rPr lang="fr-FR" sz="2400" dirty="0" smtClean="0">
                          <a:latin typeface="Times New Roman" pitchFamily="18" charset="0"/>
                          <a:cs typeface="Times New Roman" pitchFamily="18" charset="0"/>
                        </a:rPr>
                        <a:t>En quoi le message visuel est-il lié au message verbal et le renforce-t-il? </a:t>
                      </a:r>
                      <a:r>
                        <a:rPr lang="ru-RU" sz="2400" dirty="0" smtClean="0">
                          <a:latin typeface="Times New Roman" pitchFamily="18" charset="0"/>
                          <a:cs typeface="Times New Roman" pitchFamily="18" charset="0"/>
                        </a:rPr>
                        <a:t>С</a:t>
                      </a:r>
                      <a:r>
                        <a:rPr lang="fr-FR" sz="2400" dirty="0" smtClean="0">
                          <a:latin typeface="Times New Roman" pitchFamily="18" charset="0"/>
                          <a:cs typeface="Times New Roman" pitchFamily="18" charset="0"/>
                        </a:rPr>
                        <a:t>aractérisez l'atmosphère générale. </a:t>
                      </a:r>
                      <a:endParaRPr lang="ru-RU" sz="2400" dirty="0" smtClean="0">
                        <a:latin typeface="Times New Roman" pitchFamily="18" charset="0"/>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250825" y="260350"/>
            <a:ext cx="8642350" cy="3508653"/>
          </a:xfrm>
          <a:prstGeom prst="rect">
            <a:avLst/>
          </a:prstGeom>
          <a:noFill/>
          <a:ln w="9525">
            <a:noFill/>
            <a:miter lim="800000"/>
            <a:headEnd/>
            <a:tailEnd/>
          </a:ln>
        </p:spPr>
        <p:txBody>
          <a:bodyPr>
            <a:spAutoFit/>
          </a:bodyPr>
          <a:lstStyle/>
          <a:p>
            <a:pPr algn="ctr">
              <a:defRPr/>
            </a:pPr>
            <a:r>
              <a:rPr lang="ru-RU" sz="2400" b="1" dirty="0">
                <a:latin typeface="Times New Roman" pitchFamily="18" charset="0"/>
                <a:cs typeface="Times New Roman" pitchFamily="18" charset="0"/>
              </a:rPr>
              <a:t>Конкурс</a:t>
            </a:r>
            <a:r>
              <a:rPr lang="fr-FR" sz="2400" b="1" dirty="0">
                <a:latin typeface="Times New Roman" pitchFamily="18" charset="0"/>
                <a:cs typeface="Times New Roman" pitchFamily="18" charset="0"/>
              </a:rPr>
              <a:t> </a:t>
            </a:r>
            <a:r>
              <a:rPr lang="ru-RU" sz="2400" b="1" dirty="0">
                <a:latin typeface="Times New Roman" pitchFamily="18" charset="0"/>
                <a:cs typeface="Times New Roman" pitchFamily="18" charset="0"/>
              </a:rPr>
              <a:t>письменной</a:t>
            </a:r>
            <a:r>
              <a:rPr lang="fr-FR" sz="2400" b="1" dirty="0">
                <a:latin typeface="Times New Roman" pitchFamily="18" charset="0"/>
                <a:cs typeface="Times New Roman" pitchFamily="18" charset="0"/>
              </a:rPr>
              <a:t> </a:t>
            </a:r>
            <a:r>
              <a:rPr lang="ru-RU" sz="2400" b="1" dirty="0" smtClean="0">
                <a:latin typeface="Times New Roman" pitchFamily="18" charset="0"/>
                <a:cs typeface="Times New Roman" pitchFamily="18" charset="0"/>
              </a:rPr>
              <a:t>речи</a:t>
            </a:r>
          </a:p>
          <a:p>
            <a:pPr algn="ctr">
              <a:defRPr/>
            </a:pPr>
            <a:endParaRPr lang="ru-RU" sz="2400" b="1" dirty="0" smtClean="0">
              <a:latin typeface="Times New Roman" pitchFamily="18" charset="0"/>
              <a:cs typeface="Times New Roman" pitchFamily="18" charset="0"/>
            </a:endParaRPr>
          </a:p>
          <a:p>
            <a:pPr>
              <a:spcAft>
                <a:spcPts val="1200"/>
              </a:spcAft>
            </a:pPr>
            <a:r>
              <a:rPr lang="fr-FR" sz="2400" b="1" dirty="0" smtClean="0">
                <a:latin typeface="Times New Roman" pitchFamily="18" charset="0"/>
                <a:cs typeface="Times New Roman" pitchFamily="18" charset="0"/>
              </a:rPr>
              <a:t>Durée de l’épreuve : 1h 30 minutes	</a:t>
            </a:r>
            <a:r>
              <a:rPr lang="fr-FR" sz="2400" b="1" smtClean="0">
                <a:latin typeface="Times New Roman" pitchFamily="18" charset="0"/>
                <a:cs typeface="Times New Roman" pitchFamily="18" charset="0"/>
              </a:rPr>
              <a:t>		Note </a:t>
            </a:r>
            <a:r>
              <a:rPr lang="fr-FR" sz="2400" b="1" dirty="0" smtClean="0">
                <a:latin typeface="Times New Roman" pitchFamily="18" charset="0"/>
                <a:cs typeface="Times New Roman" pitchFamily="18" charset="0"/>
              </a:rPr>
              <a:t>sur 25</a:t>
            </a:r>
            <a:endParaRPr lang="ru-RU" sz="2400" dirty="0" smtClean="0">
              <a:latin typeface="Times New Roman" pitchFamily="18" charset="0"/>
              <a:cs typeface="Times New Roman" pitchFamily="18" charset="0"/>
            </a:endParaRPr>
          </a:p>
          <a:p>
            <a:pPr>
              <a:spcAft>
                <a:spcPts val="0"/>
              </a:spcAft>
            </a:pPr>
            <a:r>
              <a:rPr lang="fr-FR" sz="2400" b="1" dirty="0" smtClean="0">
                <a:latin typeface="Times New Roman" pitchFamily="18" charset="0"/>
                <a:cs typeface="Times New Roman" pitchFamily="18" charset="0"/>
              </a:rPr>
              <a:t>Situation</a:t>
            </a:r>
            <a:r>
              <a:rPr lang="fr-FR" sz="2400" dirty="0" smtClean="0">
                <a:latin typeface="Times New Roman" pitchFamily="18" charset="0"/>
                <a:cs typeface="Times New Roman" pitchFamily="18" charset="0"/>
              </a:rPr>
              <a:t> : </a:t>
            </a:r>
            <a:endParaRPr lang="ru-RU" sz="2400" dirty="0" smtClean="0">
              <a:latin typeface="Times New Roman" pitchFamily="18" charset="0"/>
              <a:cs typeface="Times New Roman" pitchFamily="18" charset="0"/>
            </a:endParaRPr>
          </a:p>
          <a:p>
            <a:pPr>
              <a:spcAft>
                <a:spcPts val="1200"/>
              </a:spcAft>
            </a:pPr>
            <a:r>
              <a:rPr lang="fr-FR" sz="2400" dirty="0" smtClean="0">
                <a:latin typeface="Times New Roman" pitchFamily="18" charset="0"/>
                <a:cs typeface="Times New Roman" pitchFamily="18" charset="0"/>
              </a:rPr>
              <a:t>Vous participez au concours d’écriture « Plume Ado ». </a:t>
            </a:r>
            <a:endParaRPr lang="ru-RU" sz="2400" dirty="0" smtClean="0">
              <a:latin typeface="Times New Roman" pitchFamily="18" charset="0"/>
              <a:cs typeface="Times New Roman" pitchFamily="18" charset="0"/>
            </a:endParaRPr>
          </a:p>
          <a:p>
            <a:pPr>
              <a:spcAft>
                <a:spcPts val="1200"/>
              </a:spcAft>
            </a:pPr>
            <a:r>
              <a:rPr lang="fr-FR" sz="2400" b="1" dirty="0" smtClean="0">
                <a:latin typeface="Times New Roman" pitchFamily="18" charset="0"/>
                <a:cs typeface="Times New Roman" pitchFamily="18" charset="0"/>
              </a:rPr>
              <a:t>Le thème :</a:t>
            </a:r>
            <a:r>
              <a:rPr lang="fr-FR" sz="2400" dirty="0" smtClean="0">
                <a:latin typeface="Times New Roman" pitchFamily="18" charset="0"/>
                <a:cs typeface="Times New Roman" pitchFamily="18" charset="0"/>
              </a:rPr>
              <a:t> L’image décodée.</a:t>
            </a:r>
            <a:endParaRPr lang="ru-RU" sz="2400" dirty="0" smtClean="0">
              <a:latin typeface="Times New Roman" pitchFamily="18" charset="0"/>
              <a:cs typeface="Times New Roman" pitchFamily="18" charset="0"/>
            </a:endParaRPr>
          </a:p>
          <a:p>
            <a:pPr>
              <a:spcAft>
                <a:spcPts val="0"/>
              </a:spcAft>
            </a:pPr>
            <a:r>
              <a:rPr lang="fr-FR" sz="2400" b="1" dirty="0" smtClean="0">
                <a:latin typeface="Times New Roman" pitchFamily="18" charset="0"/>
                <a:cs typeface="Times New Roman" pitchFamily="18" charset="0"/>
              </a:rPr>
              <a:t>Consigne : </a:t>
            </a:r>
            <a:endParaRPr lang="ru-RU" sz="2400" b="1" dirty="0" smtClean="0">
              <a:latin typeface="Times New Roman" pitchFamily="18" charset="0"/>
              <a:cs typeface="Times New Roman" pitchFamily="18" charset="0"/>
            </a:endParaRPr>
          </a:p>
          <a:p>
            <a:pPr>
              <a:spcAft>
                <a:spcPts val="1200"/>
              </a:spcAft>
            </a:pPr>
            <a:r>
              <a:rPr lang="fr-FR" sz="2400" i="1" dirty="0" smtClean="0">
                <a:latin typeface="Times New Roman" pitchFamily="18" charset="0"/>
                <a:cs typeface="Times New Roman" pitchFamily="18" charset="0"/>
              </a:rPr>
              <a:t>Écrivez un commentaire du document fourni en 3 parties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79"/>
          <p:cNvSpPr>
            <a:spLocks noChangeArrowheads="1"/>
          </p:cNvSpPr>
          <p:nvPr/>
        </p:nvSpPr>
        <p:spPr bwMode="auto">
          <a:xfrm>
            <a:off x="142844" y="112713"/>
            <a:ext cx="8858312" cy="6740307"/>
          </a:xfrm>
          <a:prstGeom prst="rect">
            <a:avLst/>
          </a:prstGeom>
          <a:noFill/>
          <a:ln w="9525">
            <a:noFill/>
            <a:miter lim="800000"/>
            <a:headEnd/>
            <a:tailEnd/>
          </a:ln>
        </p:spPr>
        <p:txBody>
          <a:bodyPr wrap="square" anchor="ctr">
            <a:spAutoFit/>
          </a:bodyPr>
          <a:lstStyle/>
          <a:p>
            <a:pPr>
              <a:lnSpc>
                <a:spcPct val="150000"/>
              </a:lnSpc>
            </a:pPr>
            <a:r>
              <a:rPr lang="fr-FR" sz="2400" b="1" dirty="0" smtClean="0">
                <a:latin typeface="Times New Roman" pitchFamily="18" charset="0"/>
                <a:cs typeface="Times New Roman" pitchFamily="18" charset="0"/>
              </a:rPr>
              <a:t>2. Le développement</a:t>
            </a:r>
          </a:p>
          <a:p>
            <a:pPr>
              <a:lnSpc>
                <a:spcPct val="150000"/>
              </a:lnSpc>
            </a:pPr>
            <a:r>
              <a:rPr lang="fr-FR" sz="2400" dirty="0" smtClean="0">
                <a:latin typeface="Times New Roman" pitchFamily="18" charset="0"/>
                <a:cs typeface="Times New Roman" pitchFamily="18" charset="0"/>
              </a:rPr>
              <a:t>Interpréter le document. Cherche-t-il à informer, à expliquer, à argumenter, à convaincre, à faire de l’humour ? Y parvient-il ? Justifiez votre réponse.</a:t>
            </a:r>
          </a:p>
          <a:p>
            <a:pPr algn="just">
              <a:lnSpc>
                <a:spcPct val="150000"/>
              </a:lnSpc>
            </a:pPr>
            <a:r>
              <a:rPr lang="fr-FR" sz="2400" dirty="0" smtClean="0">
                <a:solidFill>
                  <a:srgbClr val="FF0000"/>
                </a:solidFill>
                <a:latin typeface="Times New Roman" pitchFamily="18" charset="0"/>
                <a:cs typeface="Times New Roman" pitchFamily="18" charset="0"/>
              </a:rPr>
              <a:t>La photo et le texte interagissent pour parler d’un problème écologique important: le déboisement. </a:t>
            </a:r>
            <a:r>
              <a:rPr lang="fr-FR" sz="2400" dirty="0" smtClean="0">
                <a:solidFill>
                  <a:srgbClr val="FF00FF"/>
                </a:solidFill>
                <a:latin typeface="Times New Roman" pitchFamily="18" charset="0"/>
                <a:cs typeface="Times New Roman" pitchFamily="18" charset="0"/>
              </a:rPr>
              <a:t>Je crois que </a:t>
            </a:r>
            <a:r>
              <a:rPr lang="fr-FR" sz="2400" dirty="0" smtClean="0">
                <a:solidFill>
                  <a:srgbClr val="FF0000"/>
                </a:solidFill>
                <a:latin typeface="Times New Roman" pitchFamily="18" charset="0"/>
                <a:cs typeface="Times New Roman" pitchFamily="18" charset="0"/>
              </a:rPr>
              <a:t>le texte a une visée informative-explicative, tandis que la photo vise </a:t>
            </a:r>
            <a:r>
              <a:rPr lang="fr-FR" sz="2400" dirty="0" smtClean="0">
                <a:solidFill>
                  <a:srgbClr val="FF00FF"/>
                </a:solidFill>
                <a:latin typeface="Times New Roman" pitchFamily="18" charset="0"/>
                <a:cs typeface="Times New Roman" pitchFamily="18" charset="0"/>
              </a:rPr>
              <a:t>surtout </a:t>
            </a:r>
            <a:r>
              <a:rPr lang="fr-FR" sz="2400" dirty="0" smtClean="0">
                <a:solidFill>
                  <a:srgbClr val="FF0000"/>
                </a:solidFill>
                <a:latin typeface="Times New Roman" pitchFamily="18" charset="0"/>
                <a:cs typeface="Times New Roman" pitchFamily="18" charset="0"/>
              </a:rPr>
              <a:t>à atteindre la sensibilité des lecteurs. </a:t>
            </a:r>
            <a:r>
              <a:rPr lang="fr-FR" sz="2400" dirty="0" smtClean="0">
                <a:solidFill>
                  <a:srgbClr val="FF00FF"/>
                </a:solidFill>
                <a:latin typeface="Times New Roman" pitchFamily="18" charset="0"/>
                <a:cs typeface="Times New Roman" pitchFamily="18" charset="0"/>
              </a:rPr>
              <a:t>Compte tenu du fait que </a:t>
            </a:r>
            <a:r>
              <a:rPr lang="fr-FR" sz="2400" dirty="0" smtClean="0">
                <a:solidFill>
                  <a:srgbClr val="FF0000"/>
                </a:solidFill>
                <a:latin typeface="Times New Roman" pitchFamily="18" charset="0"/>
                <a:cs typeface="Times New Roman" pitchFamily="18" charset="0"/>
              </a:rPr>
              <a:t>dans la conduite concrète de chacun de nous la sensibilité et la raison sont indissociables, les auteurs obtiennent un pouvoir de persuasion important. (63 mots)</a:t>
            </a:r>
          </a:p>
          <a:p>
            <a:pPr>
              <a:lnSpc>
                <a:spcPct val="150000"/>
              </a:lnSpc>
            </a:pP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79"/>
          <p:cNvSpPr>
            <a:spLocks noChangeArrowheads="1"/>
          </p:cNvSpPr>
          <p:nvPr/>
        </p:nvSpPr>
        <p:spPr bwMode="auto">
          <a:xfrm>
            <a:off x="142844" y="112713"/>
            <a:ext cx="8858312" cy="6555641"/>
          </a:xfrm>
          <a:prstGeom prst="rect">
            <a:avLst/>
          </a:prstGeom>
          <a:noFill/>
          <a:ln w="9525">
            <a:noFill/>
            <a:miter lim="800000"/>
            <a:headEnd/>
            <a:tailEnd/>
          </a:ln>
        </p:spPr>
        <p:txBody>
          <a:bodyPr wrap="square" anchor="ctr">
            <a:spAutoFit/>
          </a:bodyPr>
          <a:lstStyle/>
          <a:p>
            <a:r>
              <a:rPr lang="fr-FR" sz="2400" b="1" dirty="0" smtClean="0">
                <a:latin typeface="Times New Roman" pitchFamily="18" charset="0"/>
                <a:cs typeface="Times New Roman" pitchFamily="18" charset="0"/>
              </a:rPr>
              <a:t>3. La conclusion</a:t>
            </a:r>
          </a:p>
          <a:p>
            <a:r>
              <a:rPr lang="fr-FR" sz="2400" dirty="0" smtClean="0">
                <a:latin typeface="Times New Roman" pitchFamily="18" charset="0"/>
                <a:cs typeface="Times New Roman" pitchFamily="18" charset="0"/>
              </a:rPr>
              <a:t>Expliquer </a:t>
            </a:r>
            <a:r>
              <a:rPr lang="fr-FR" sz="2400" dirty="0" smtClean="0">
                <a:latin typeface="Times New Roman" pitchFamily="18" charset="0"/>
                <a:cs typeface="Times New Roman" pitchFamily="18" charset="0"/>
              </a:rPr>
              <a:t>ce que vous pensez du sujet abordé dans le document. Vous présenterez votre réflexion dans un développement organisé en vous appuyant sur des exemples précis.</a:t>
            </a:r>
            <a:endParaRPr lang="ru-RU" sz="2400" dirty="0" smtClean="0">
              <a:latin typeface="Times New Roman" pitchFamily="18" charset="0"/>
              <a:cs typeface="Times New Roman" pitchFamily="18" charset="0"/>
            </a:endParaRPr>
          </a:p>
          <a:p>
            <a:pPr>
              <a:lnSpc>
                <a:spcPct val="150000"/>
              </a:lnSpc>
            </a:pPr>
            <a:r>
              <a:rPr lang="fr-FR" sz="2400" dirty="0" smtClean="0">
                <a:solidFill>
                  <a:srgbClr val="FF0000"/>
                </a:solidFill>
                <a:latin typeface="Times New Roman" pitchFamily="18" charset="0"/>
                <a:cs typeface="Times New Roman" pitchFamily="18" charset="0"/>
              </a:rPr>
              <a:t>La déforestation est un problème important pour l'équilibre de la vie sur la terre. Pourquoi? Les animaux, chassés de leur habitat naturel, sont menacés de disparition. Les gaz à effet de serre, absorbés par les forêts, resteront dans l'atmosphère en aggravant le réchauffement de la Terre. Résultat: dérèglement du climat, augmentation de catastrophes naturelles, épuisement de réserves d'eau, disparition d'animaux et de plantes. Il est donc urgent d’arrêter cette pratique, illustrée par le document qui nous est fourni. (83 mots)</a:t>
            </a:r>
          </a:p>
          <a:p>
            <a:pPr>
              <a:lnSpc>
                <a:spcPct val="150000"/>
              </a:lnSpc>
            </a:pPr>
            <a:r>
              <a:rPr lang="fr-FR" sz="2400" dirty="0" smtClean="0">
                <a:solidFill>
                  <a:srgbClr val="0000FF"/>
                </a:solidFill>
                <a:latin typeface="Times New Roman" pitchFamily="18" charset="0"/>
                <a:cs typeface="Times New Roman" pitchFamily="18" charset="0"/>
              </a:rPr>
              <a:t>Le titre: la sauvagerie orange de l’homme/des humains</a:t>
            </a:r>
            <a:endParaRPr lang="ru-RU" sz="3600" dirty="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79"/>
          <p:cNvSpPr>
            <a:spLocks noChangeArrowheads="1"/>
          </p:cNvSpPr>
          <p:nvPr/>
        </p:nvSpPr>
        <p:spPr bwMode="auto">
          <a:xfrm>
            <a:off x="142844" y="112713"/>
            <a:ext cx="8858312" cy="579967"/>
          </a:xfrm>
          <a:prstGeom prst="rect">
            <a:avLst/>
          </a:prstGeom>
          <a:noFill/>
          <a:ln w="9525">
            <a:noFill/>
            <a:miter lim="800000"/>
            <a:headEnd/>
            <a:tailEnd/>
          </a:ln>
        </p:spPr>
        <p:txBody>
          <a:bodyPr wrap="square" anchor="ctr">
            <a:spAutoFit/>
          </a:bodyPr>
          <a:lstStyle/>
          <a:p>
            <a:pPr>
              <a:lnSpc>
                <a:spcPct val="150000"/>
              </a:lnSpc>
            </a:pPr>
            <a:r>
              <a:rPr lang="fr-FR" sz="2400" dirty="0" smtClean="0">
                <a:solidFill>
                  <a:srgbClr val="0000FF"/>
                </a:solidFill>
                <a:latin typeface="Times New Roman" pitchFamily="18" charset="0"/>
                <a:cs typeface="Times New Roman" pitchFamily="18" charset="0"/>
              </a:rPr>
              <a:t>Le </a:t>
            </a:r>
            <a:r>
              <a:rPr lang="fr-FR" sz="2400" dirty="0" smtClean="0">
                <a:solidFill>
                  <a:srgbClr val="0000FF"/>
                </a:solidFill>
                <a:latin typeface="Times New Roman" pitchFamily="18" charset="0"/>
                <a:cs typeface="Times New Roman" pitchFamily="18" charset="0"/>
              </a:rPr>
              <a:t>titre: la sauvagerie orange de l’homme/des humains</a:t>
            </a:r>
            <a:endParaRPr lang="ru-RU" sz="3600" dirty="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p:cNvSpPr>
            <a:spLocks noChangeArrowheads="1"/>
          </p:cNvSpPr>
          <p:nvPr/>
        </p:nvSpPr>
        <p:spPr bwMode="auto">
          <a:xfrm>
            <a:off x="214282" y="500042"/>
            <a:ext cx="8713788" cy="2123658"/>
          </a:xfrm>
          <a:prstGeom prst="rect">
            <a:avLst/>
          </a:prstGeom>
          <a:noFill/>
          <a:ln w="9525">
            <a:noFill/>
            <a:miter lim="800000"/>
            <a:headEnd/>
            <a:tailEnd/>
          </a:ln>
        </p:spPr>
        <p:txBody>
          <a:bodyPr wrap="square" anchor="ctr">
            <a:spAutoFit/>
          </a:bodyPr>
          <a:lstStyle/>
          <a:p>
            <a:pPr algn="just">
              <a:tabLst>
                <a:tab pos="1166813" algn="l"/>
              </a:tabLst>
            </a:pPr>
            <a:r>
              <a:rPr lang="ru-RU" sz="2800" b="1" dirty="0">
                <a:latin typeface="Times New Roman" pitchFamily="18" charset="0"/>
                <a:ea typeface="Calibri" pitchFamily="34" charset="0"/>
                <a:cs typeface="Times New Roman" pitchFamily="18" charset="0"/>
              </a:rPr>
              <a:t>Критерии оценивания письменного </a:t>
            </a:r>
            <a:r>
              <a:rPr lang="ru-RU" sz="2800" b="1" dirty="0" smtClean="0">
                <a:latin typeface="Times New Roman" pitchFamily="18" charset="0"/>
                <a:ea typeface="Calibri" pitchFamily="34" charset="0"/>
                <a:cs typeface="Times New Roman" pitchFamily="18" charset="0"/>
              </a:rPr>
              <a:t>ответа</a:t>
            </a:r>
            <a:r>
              <a:rPr lang="fr-FR" sz="2800" b="1" smtClean="0">
                <a:latin typeface="Times New Roman" pitchFamily="18" charset="0"/>
                <a:ea typeface="Calibri" pitchFamily="34" charset="0"/>
                <a:cs typeface="Times New Roman" pitchFamily="18" charset="0"/>
              </a:rPr>
              <a:t>*</a:t>
            </a:r>
            <a:r>
              <a:rPr lang="ru-RU" sz="2800" b="1" smtClean="0">
                <a:latin typeface="Times New Roman" pitchFamily="18" charset="0"/>
                <a:ea typeface="Calibri" pitchFamily="34" charset="0"/>
                <a:cs typeface="Times New Roman" pitchFamily="18" charset="0"/>
              </a:rPr>
              <a:t>:</a:t>
            </a:r>
            <a:endParaRPr lang="fr-FR" sz="2800" b="1" dirty="0" smtClean="0">
              <a:latin typeface="Times New Roman" pitchFamily="18" charset="0"/>
              <a:ea typeface="Calibri" pitchFamily="34" charset="0"/>
              <a:cs typeface="Times New Roman" pitchFamily="18" charset="0"/>
            </a:endParaRPr>
          </a:p>
          <a:p>
            <a:pPr algn="just">
              <a:tabLst>
                <a:tab pos="1166813" algn="l"/>
              </a:tabLst>
            </a:pPr>
            <a:endParaRPr lang="fr-FR" sz="2800" b="1" dirty="0" smtClean="0">
              <a:latin typeface="Times New Roman" pitchFamily="18" charset="0"/>
              <a:ea typeface="Calibri" pitchFamily="34" charset="0"/>
              <a:cs typeface="Times New Roman" pitchFamily="18" charset="0"/>
            </a:endParaRPr>
          </a:p>
          <a:p>
            <a:pPr algn="just">
              <a:tabLst>
                <a:tab pos="1166813" algn="l"/>
              </a:tabLst>
            </a:pPr>
            <a:r>
              <a:rPr lang="fr-FR" sz="2400" b="1" i="1" dirty="0" smtClean="0">
                <a:latin typeface="Times New Roman" pitchFamily="18" charset="0"/>
                <a:cs typeface="Times New Roman" pitchFamily="18" charset="0"/>
              </a:rPr>
              <a:t>NB </a:t>
            </a:r>
            <a:r>
              <a:rPr lang="ru-RU" sz="2400" b="1" i="1"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*За каждую взятую из текста фразу или фрагмент фразы объемом в 5 и более слов снимается 1 балл.</a:t>
            </a:r>
          </a:p>
          <a:p>
            <a:pPr algn="just">
              <a:tabLst>
                <a:tab pos="1166813" algn="l"/>
              </a:tabLst>
            </a:pPr>
            <a:r>
              <a:rPr lang="ru-RU" sz="2800" b="1" dirty="0" smtClean="0">
                <a:latin typeface="Times New Roman" pitchFamily="18" charset="0"/>
                <a:ea typeface="Calibri" pitchFamily="34" charset="0"/>
                <a:cs typeface="Times New Roman" pitchFamily="18" charset="0"/>
              </a:rPr>
              <a:t> </a:t>
            </a:r>
            <a:endParaRPr lang="fr-FR" sz="2800" b="1" dirty="0">
              <a:latin typeface="Times New Roman" pitchFamily="18" charset="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p:cNvSpPr>
            <a:spLocks noChangeArrowheads="1"/>
          </p:cNvSpPr>
          <p:nvPr/>
        </p:nvSpPr>
        <p:spPr bwMode="auto">
          <a:xfrm>
            <a:off x="250825" y="188913"/>
            <a:ext cx="8713788" cy="2677656"/>
          </a:xfrm>
          <a:prstGeom prst="rect">
            <a:avLst/>
          </a:prstGeom>
          <a:noFill/>
          <a:ln w="9525">
            <a:noFill/>
            <a:miter lim="800000"/>
            <a:headEnd/>
            <a:tailEnd/>
          </a:ln>
        </p:spPr>
        <p:txBody>
          <a:bodyPr wrap="square" anchor="ctr">
            <a:spAutoFit/>
          </a:bodyPr>
          <a:lstStyle/>
          <a:p>
            <a:pPr algn="just">
              <a:tabLst>
                <a:tab pos="1166813" algn="l"/>
              </a:tabLst>
            </a:pPr>
            <a:r>
              <a:rPr lang="ru-RU" sz="2800" dirty="0" smtClean="0">
                <a:latin typeface="Times New Roman" pitchFamily="18" charset="0"/>
                <a:ea typeface="Calibri" pitchFamily="34" charset="0"/>
                <a:cs typeface="Times New Roman" pitchFamily="18" charset="0"/>
              </a:rPr>
              <a:t>Для </a:t>
            </a:r>
            <a:r>
              <a:rPr lang="ru-RU" sz="2800" dirty="0">
                <a:latin typeface="Times New Roman" pitchFamily="18" charset="0"/>
                <a:ea typeface="Calibri" pitchFamily="34" charset="0"/>
                <a:cs typeface="Times New Roman" pitchFamily="18" charset="0"/>
              </a:rPr>
              <a:t>оценивания продуктивной речевой деятельности (как письменной, так и устной) разработаны шкалы оценивания, которые </a:t>
            </a:r>
            <a:r>
              <a:rPr lang="ru-RU" sz="2800" dirty="0" smtClean="0">
                <a:latin typeface="Times New Roman" pitchFamily="18" charset="0"/>
                <a:ea typeface="Calibri" pitchFamily="34" charset="0"/>
                <a:cs typeface="Times New Roman" pitchFamily="18" charset="0"/>
              </a:rPr>
              <a:t>включают </a:t>
            </a:r>
            <a:r>
              <a:rPr lang="ru-RU" sz="2800" dirty="0">
                <a:latin typeface="Times New Roman" pitchFamily="18" charset="0"/>
                <a:ea typeface="Calibri" pitchFamily="34" charset="0"/>
                <a:cs typeface="Times New Roman" pitchFamily="18" charset="0"/>
              </a:rPr>
              <a:t>два практически равновеликих по баллам блока: решение коммуникативной задачи (50%) и языковая правильность (50%).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5"/>
          <p:cNvSpPr>
            <a:spLocks noChangeArrowheads="1"/>
          </p:cNvSpPr>
          <p:nvPr/>
        </p:nvSpPr>
        <p:spPr bwMode="auto">
          <a:xfrm>
            <a:off x="214282" y="285728"/>
            <a:ext cx="8713788" cy="6124754"/>
          </a:xfrm>
          <a:prstGeom prst="rect">
            <a:avLst/>
          </a:prstGeom>
          <a:noFill/>
          <a:ln w="9525">
            <a:noFill/>
            <a:miter lim="800000"/>
            <a:headEnd/>
            <a:tailEnd/>
          </a:ln>
        </p:spPr>
        <p:txBody>
          <a:bodyPr anchor="ctr">
            <a:spAutoFit/>
          </a:bodyPr>
          <a:lstStyle/>
          <a:p>
            <a:pPr indent="269875">
              <a:tabLst>
                <a:tab pos="381000" algn="l"/>
              </a:tabLst>
            </a:pPr>
            <a:r>
              <a:rPr lang="ru-RU" sz="2800" dirty="0">
                <a:latin typeface="Times New Roman" pitchFamily="18" charset="0"/>
                <a:cs typeface="Times New Roman" pitchFamily="18" charset="0"/>
              </a:rPr>
              <a:t>Процедура оценивания</a:t>
            </a:r>
            <a:r>
              <a:rPr lang="ru-RU" sz="2800" b="1" dirty="0">
                <a:latin typeface="Times New Roman" pitchFamily="18" charset="0"/>
                <a:cs typeface="Times New Roman" pitchFamily="18" charset="0"/>
              </a:rPr>
              <a:t> письменных работ</a:t>
            </a:r>
            <a:r>
              <a:rPr lang="ru-RU" sz="2800" dirty="0">
                <a:latin typeface="Times New Roman" pitchFamily="18" charset="0"/>
                <a:cs typeface="Times New Roman" pitchFamily="18" charset="0"/>
              </a:rPr>
              <a:t> включает следующие этапы:</a:t>
            </a:r>
          </a:p>
          <a:p>
            <a:pPr indent="269875">
              <a:tabLst>
                <a:tab pos="381000" algn="l"/>
              </a:tabLst>
            </a:pPr>
            <a:r>
              <a:rPr lang="fr-FR" sz="2800" dirty="0">
                <a:latin typeface="Times New Roman" pitchFamily="18" charset="0"/>
                <a:cs typeface="Times New Roman" pitchFamily="18" charset="0"/>
              </a:rPr>
              <a:t>- </a:t>
            </a:r>
            <a:r>
              <a:rPr lang="ru-RU" sz="2800" dirty="0">
                <a:latin typeface="Times New Roman" pitchFamily="18" charset="0"/>
                <a:cs typeface="Times New Roman" pitchFamily="18" charset="0"/>
              </a:rPr>
              <a:t>фронтальная проверка одной (случайно выбранной и отксерокопированной для всех членов жюри) работы;</a:t>
            </a:r>
          </a:p>
          <a:p>
            <a:pPr indent="269875">
              <a:tabLst>
                <a:tab pos="381000" algn="l"/>
              </a:tabLst>
            </a:pPr>
            <a:r>
              <a:rPr lang="fr-FR" sz="2800" dirty="0">
                <a:latin typeface="Times New Roman" pitchFamily="18" charset="0"/>
                <a:cs typeface="Times New Roman" pitchFamily="18" charset="0"/>
              </a:rPr>
              <a:t>- </a:t>
            </a:r>
            <a:r>
              <a:rPr lang="ru-RU" sz="2800" dirty="0">
                <a:latin typeface="Times New Roman" pitchFamily="18" charset="0"/>
                <a:cs typeface="Times New Roman" pitchFamily="18" charset="0"/>
              </a:rPr>
              <a:t>обсуждение выставленных оценок с целью выработки сбалансированной модели проверки;</a:t>
            </a:r>
          </a:p>
          <a:p>
            <a:pPr indent="269875">
              <a:tabLst>
                <a:tab pos="381000" algn="l"/>
              </a:tabLst>
            </a:pPr>
            <a:r>
              <a:rPr lang="fr-FR" sz="2800" dirty="0">
                <a:latin typeface="Times New Roman" pitchFamily="18" charset="0"/>
                <a:cs typeface="Times New Roman" pitchFamily="18" charset="0"/>
              </a:rPr>
              <a:t>- </a:t>
            </a:r>
            <a:r>
              <a:rPr lang="ru-RU" sz="2800" dirty="0">
                <a:latin typeface="Times New Roman" pitchFamily="18" charset="0"/>
                <a:cs typeface="Times New Roman" pitchFamily="18" charset="0"/>
              </a:rPr>
              <a:t>индивидуальная проверка работ: каждая работа проверяется в обязательном порядке двумя членами жюри (никаких пометок на работах не допускается), </a:t>
            </a:r>
          </a:p>
          <a:p>
            <a:pPr indent="269875">
              <a:tabLst>
                <a:tab pos="381000" algn="l"/>
              </a:tabLst>
            </a:pPr>
            <a:r>
              <a:rPr lang="ru-RU" sz="2800" dirty="0">
                <a:latin typeface="Times New Roman" pitchFamily="18" charset="0"/>
                <a:cs typeface="Times New Roman" pitchFamily="18" charset="0"/>
              </a:rPr>
              <a:t>в случае расхождения оценок, выставленных экспертами, в 3 и более баллов, назначается еще одна проверка,</a:t>
            </a:r>
          </a:p>
          <a:p>
            <a:pPr indent="269875">
              <a:tabLst>
                <a:tab pos="381000" algn="l"/>
              </a:tabLst>
            </a:pPr>
            <a:r>
              <a:rPr lang="fr-FR" sz="2800" dirty="0">
                <a:latin typeface="Times New Roman" pitchFamily="18" charset="0"/>
                <a:cs typeface="Times New Roman" pitchFamily="18" charset="0"/>
              </a:rPr>
              <a:t>- </a:t>
            </a:r>
            <a:r>
              <a:rPr lang="ru-RU" sz="2800" dirty="0">
                <a:latin typeface="Times New Roman" pitchFamily="18" charset="0"/>
                <a:cs typeface="Times New Roman" pitchFamily="18" charset="0"/>
              </a:rPr>
              <a:t>«спорные» работы проверяются и обсуждаются коллективно.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857" name="Group 153"/>
          <p:cNvGraphicFramePr>
            <a:graphicFrameLocks noGrp="1"/>
          </p:cNvGraphicFramePr>
          <p:nvPr/>
        </p:nvGraphicFramePr>
        <p:xfrm>
          <a:off x="179388" y="142852"/>
          <a:ext cx="8821768" cy="6629400"/>
        </p:xfrm>
        <a:graphic>
          <a:graphicData uri="http://schemas.openxmlformats.org/drawingml/2006/table">
            <a:tbl>
              <a:tblPr/>
              <a:tblGrid>
                <a:gridCol w="8189102"/>
                <a:gridCol w="632666"/>
              </a:tblGrid>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mn-lt"/>
                          <a:ea typeface="Calibri" pitchFamily="34" charset="0"/>
                          <a:cs typeface="Times New Roman" pitchFamily="18" charset="0"/>
                        </a:rPr>
                        <a:t>Решение коммуникативной задачи</a:t>
                      </a:r>
                      <a:endParaRPr kumimoji="0" lang="ru-RU" sz="2000" b="0" i="0" u="none" strike="noStrike" cap="none" normalizeH="0" baseline="0" dirty="0" smtClean="0">
                        <a:ln>
                          <a:noFill/>
                        </a:ln>
                        <a:solidFill>
                          <a:schemeClr val="tx1"/>
                        </a:solidFill>
                        <a:effectLst/>
                        <a:latin typeface="+mn-lt"/>
                        <a:ea typeface="Calibri"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mn-lt"/>
                          <a:ea typeface="Calibri" pitchFamily="34" charset="0"/>
                          <a:cs typeface="Times New Roman" pitchFamily="18" charset="0"/>
                        </a:rPr>
                        <a:t>13</a:t>
                      </a:r>
                      <a:endParaRPr kumimoji="0" lang="ru-RU" sz="2000" b="0" i="0" u="none" strike="noStrike" cap="none" normalizeH="0" baseline="0" dirty="0" smtClean="0">
                        <a:ln>
                          <a:noFill/>
                        </a:ln>
                        <a:solidFill>
                          <a:schemeClr val="tx1"/>
                        </a:solidFill>
                        <a:effectLst/>
                        <a:latin typeface="+mn-lt"/>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342900" lvl="0" indent="-342900">
                        <a:spcBef>
                          <a:spcPts val="300"/>
                        </a:spcBef>
                        <a:spcAft>
                          <a:spcPts val="300"/>
                        </a:spcAft>
                        <a:buFont typeface="Times New Roman"/>
                        <a:buChar char="•"/>
                        <a:tabLst>
                          <a:tab pos="144145" algn="l"/>
                        </a:tabLst>
                      </a:pPr>
                      <a:r>
                        <a:rPr lang="ru-RU" sz="1900" dirty="0">
                          <a:latin typeface="Times New Roman"/>
                          <a:ea typeface="Times New Roman"/>
                        </a:rPr>
                        <a:t>Выполнение требований, сформулированных в задании, соблюдение социолингвистических параметров речи</a:t>
                      </a:r>
                    </a:p>
                    <a:p>
                      <a:pPr>
                        <a:spcBef>
                          <a:spcPts val="300"/>
                        </a:spcBef>
                        <a:spcAft>
                          <a:spcPts val="0"/>
                        </a:spcAft>
                      </a:pPr>
                      <a:r>
                        <a:rPr lang="ru-RU" sz="1900" dirty="0">
                          <a:latin typeface="Times New Roman"/>
                          <a:ea typeface="Times New Roman"/>
                        </a:rPr>
                        <a:t>Комментарий сложного документа, указанное количество слов (190-250 слов), расположение текста на странице, заголовок </a:t>
                      </a:r>
                    </a:p>
                    <a:p>
                      <a:pPr>
                        <a:spcAft>
                          <a:spcPts val="300"/>
                        </a:spcAft>
                      </a:pPr>
                      <a:r>
                        <a:rPr lang="ru-RU" sz="1900" dirty="0">
                          <a:latin typeface="Times New Roman"/>
                          <a:ea typeface="Times New Roman"/>
                        </a:rPr>
                        <a:t>Учитывает ситуацию (конкурс) и получателя сообщения (члены жюри), оформляет текст в соответствии с предложенными обстоятельствами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600"/>
                        </a:spcBef>
                        <a:spcAft>
                          <a:spcPts val="600"/>
                        </a:spcAft>
                      </a:pPr>
                      <a:r>
                        <a:rPr lang="fr-FR" sz="1900" b="1">
                          <a:latin typeface="Times New Roman"/>
                          <a:ea typeface="Times New Roman"/>
                        </a:rPr>
                        <a:t>1</a:t>
                      </a:r>
                      <a:endParaRPr lang="ru-RU" sz="19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342900" lvl="0" indent="-342900">
                        <a:spcBef>
                          <a:spcPts val="300"/>
                        </a:spcBef>
                        <a:spcAft>
                          <a:spcPts val="300"/>
                        </a:spcAft>
                        <a:buFont typeface="Times New Roman"/>
                        <a:buChar char="•"/>
                        <a:tabLst>
                          <a:tab pos="144145" algn="l"/>
                        </a:tabLst>
                      </a:pPr>
                      <a:r>
                        <a:rPr lang="ru-RU" sz="1900" dirty="0">
                          <a:latin typeface="Times New Roman"/>
                          <a:ea typeface="Times New Roman"/>
                        </a:rPr>
                        <a:t>Представляет основную информацию о документе</a:t>
                      </a:r>
                    </a:p>
                    <a:p>
                      <a:pPr>
                        <a:spcBef>
                          <a:spcPts val="300"/>
                        </a:spcBef>
                        <a:spcAft>
                          <a:spcPts val="300"/>
                        </a:spcAft>
                      </a:pPr>
                      <a:r>
                        <a:rPr lang="ru-RU" sz="1900" dirty="0">
                          <a:solidFill>
                            <a:srgbClr val="000000"/>
                          </a:solidFill>
                          <a:latin typeface="Times New Roman"/>
                          <a:ea typeface="Times New Roman"/>
                        </a:rPr>
                        <a:t>Может найти и сообщить запрошенную информацию о фото и тексте, объяснить, как они связаны между собой, охарактеризовать общее впечатление о документе</a:t>
                      </a:r>
                      <a:endParaRPr lang="ru-RU" sz="19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1900" b="1">
                          <a:latin typeface="Times New Roman"/>
                          <a:ea typeface="Times New Roman"/>
                        </a:rPr>
                        <a:t>3</a:t>
                      </a:r>
                      <a:endParaRPr lang="ru-RU" sz="19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342900" lvl="0" indent="-342900">
                        <a:spcBef>
                          <a:spcPts val="300"/>
                        </a:spcBef>
                        <a:spcAft>
                          <a:spcPts val="300"/>
                        </a:spcAft>
                        <a:buFont typeface="Times New Roman"/>
                        <a:buChar char="•"/>
                        <a:tabLst>
                          <a:tab pos="144145" algn="l"/>
                        </a:tabLst>
                      </a:pPr>
                      <a:r>
                        <a:rPr lang="ru-RU" sz="1900" dirty="0">
                          <a:solidFill>
                            <a:srgbClr val="000000"/>
                          </a:solidFill>
                          <a:latin typeface="Times New Roman"/>
                          <a:ea typeface="Times New Roman"/>
                        </a:rPr>
                        <a:t>Адекватно интерпретирует документ, отвечая на поставленные в задании вопросы</a:t>
                      </a:r>
                      <a:endParaRPr lang="ru-RU" sz="1900" dirty="0">
                        <a:latin typeface="Times New Roman"/>
                        <a:ea typeface="Times New Roman"/>
                      </a:endParaRPr>
                    </a:p>
                    <a:p>
                      <a:pPr marL="36195">
                        <a:spcBef>
                          <a:spcPts val="300"/>
                        </a:spcBef>
                        <a:spcAft>
                          <a:spcPts val="300"/>
                        </a:spcAft>
                      </a:pPr>
                      <a:r>
                        <a:rPr lang="ru-RU" sz="1900" dirty="0">
                          <a:solidFill>
                            <a:srgbClr val="000000"/>
                          </a:solidFill>
                          <a:latin typeface="Times New Roman"/>
                          <a:ea typeface="Times New Roman"/>
                        </a:rPr>
                        <a:t>Может объяснить решаемую документом задачу и оценить его эффективность, аргументируя свои выводы</a:t>
                      </a:r>
                      <a:endParaRPr lang="ru-RU" sz="19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1900" b="1">
                          <a:latin typeface="Times New Roman"/>
                          <a:ea typeface="Times New Roman"/>
                        </a:rPr>
                        <a:t>3</a:t>
                      </a:r>
                      <a:endParaRPr lang="ru-RU" sz="19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342900" lvl="0" indent="-342900">
                        <a:spcBef>
                          <a:spcPts val="300"/>
                        </a:spcBef>
                        <a:spcAft>
                          <a:spcPts val="300"/>
                        </a:spcAft>
                        <a:buFont typeface="Times New Roman"/>
                        <a:buChar char="•"/>
                        <a:tabLst>
                          <a:tab pos="144145" algn="l"/>
                        </a:tabLst>
                      </a:pPr>
                      <a:r>
                        <a:rPr lang="ru-RU" sz="1900" dirty="0">
                          <a:solidFill>
                            <a:srgbClr val="000000"/>
                          </a:solidFill>
                          <a:latin typeface="Times New Roman"/>
                          <a:ea typeface="Times New Roman"/>
                        </a:rPr>
                        <a:t>Высказывает свою точку зрения по затронутой в документе проблеме</a:t>
                      </a:r>
                      <a:endParaRPr lang="ru-RU" sz="1900" dirty="0">
                        <a:latin typeface="Times New Roman"/>
                        <a:ea typeface="Times New Roman"/>
                      </a:endParaRPr>
                    </a:p>
                    <a:p>
                      <a:pPr>
                        <a:spcBef>
                          <a:spcPts val="300"/>
                        </a:spcBef>
                        <a:spcAft>
                          <a:spcPts val="300"/>
                        </a:spcAft>
                      </a:pPr>
                      <a:r>
                        <a:rPr lang="ru-RU" sz="1900" dirty="0">
                          <a:solidFill>
                            <a:srgbClr val="000000"/>
                          </a:solidFill>
                          <a:latin typeface="Times New Roman"/>
                          <a:ea typeface="Times New Roman"/>
                        </a:rPr>
                        <a:t>Может сформулировать собственную точку зрения, обосновывать свои мысли, приведя аргументы и подтверждающие их примеры </a:t>
                      </a:r>
                      <a:endParaRPr lang="ru-RU" sz="19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1900" b="1">
                          <a:latin typeface="Times New Roman"/>
                          <a:ea typeface="Times New Roman"/>
                        </a:rPr>
                        <a:t>3</a:t>
                      </a:r>
                      <a:endParaRPr lang="ru-RU" sz="19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342900" lvl="0" indent="-342900">
                        <a:spcBef>
                          <a:spcPts val="300"/>
                        </a:spcBef>
                        <a:spcAft>
                          <a:spcPts val="300"/>
                        </a:spcAft>
                        <a:buFont typeface="Times New Roman"/>
                        <a:buChar char="•"/>
                        <a:tabLst>
                          <a:tab pos="144145" algn="l"/>
                        </a:tabLst>
                      </a:pPr>
                      <a:r>
                        <a:rPr lang="ru-RU" sz="1900" dirty="0">
                          <a:solidFill>
                            <a:srgbClr val="000000"/>
                          </a:solidFill>
                          <a:latin typeface="Times New Roman"/>
                          <a:ea typeface="Times New Roman"/>
                        </a:rPr>
                        <a:t>Правильно и логично оформляет свое высказывание</a:t>
                      </a:r>
                      <a:endParaRPr lang="ru-RU" sz="1900" dirty="0">
                        <a:latin typeface="Times New Roman"/>
                        <a:ea typeface="Times New Roman"/>
                      </a:endParaRPr>
                    </a:p>
                    <a:p>
                      <a:pPr>
                        <a:spcBef>
                          <a:spcPts val="300"/>
                        </a:spcBef>
                        <a:spcAft>
                          <a:spcPts val="300"/>
                        </a:spcAft>
                      </a:pPr>
                      <a:r>
                        <a:rPr lang="ru-RU" sz="1900" dirty="0">
                          <a:solidFill>
                            <a:srgbClr val="000000"/>
                          </a:solidFill>
                          <a:latin typeface="Times New Roman"/>
                          <a:ea typeface="Times New Roman"/>
                        </a:rPr>
                        <a:t>Может сформулировать и развить тему своего высказывания, следуя разработанному плану</a:t>
                      </a:r>
                      <a:endParaRPr lang="ru-RU" sz="19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1900" b="1" dirty="0">
                          <a:latin typeface="Times New Roman"/>
                          <a:ea typeface="Times New Roman"/>
                        </a:rPr>
                        <a:t>3</a:t>
                      </a:r>
                      <a:endParaRPr lang="ru-RU" sz="19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 name="Rectangle 4"/>
          <p:cNvSpPr>
            <a:spLocks noChangeArrowheads="1"/>
          </p:cNvSpPr>
          <p:nvPr/>
        </p:nvSpPr>
        <p:spPr bwMode="auto">
          <a:xfrm>
            <a:off x="250825" y="188913"/>
            <a:ext cx="8713788" cy="523220"/>
          </a:xfrm>
          <a:prstGeom prst="rect">
            <a:avLst/>
          </a:prstGeom>
          <a:noFill/>
          <a:ln w="9525">
            <a:noFill/>
            <a:miter lim="800000"/>
            <a:headEnd/>
            <a:tailEnd/>
          </a:ln>
        </p:spPr>
        <p:txBody>
          <a:bodyPr wrap="square" anchor="ctr">
            <a:spAutoFit/>
          </a:bodyPr>
          <a:lstStyle/>
          <a:p>
            <a:pPr algn="just">
              <a:tabLst>
                <a:tab pos="1166813" algn="l"/>
              </a:tabLst>
            </a:pPr>
            <a:endParaRPr lang="ru-RU" sz="2800" dirty="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857" name="Group 153"/>
          <p:cNvGraphicFramePr>
            <a:graphicFrameLocks noGrp="1"/>
          </p:cNvGraphicFramePr>
          <p:nvPr/>
        </p:nvGraphicFramePr>
        <p:xfrm>
          <a:off x="214282" y="0"/>
          <a:ext cx="8697912" cy="6697643"/>
        </p:xfrm>
        <a:graphic>
          <a:graphicData uri="http://schemas.openxmlformats.org/drawingml/2006/table">
            <a:tbl>
              <a:tblPr/>
              <a:tblGrid>
                <a:gridCol w="7705725"/>
                <a:gridCol w="992187"/>
              </a:tblGrid>
              <a:tr h="52544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mn-lt"/>
                          <a:ea typeface="Calibri" pitchFamily="34" charset="0"/>
                          <a:cs typeface="Times New Roman" pitchFamily="18" charset="0"/>
                        </a:rPr>
                        <a:t>Языковая компетенция</a:t>
                      </a:r>
                      <a:r>
                        <a:rPr kumimoji="0" lang="fr-FR" sz="2000" b="1" i="0" u="none" strike="noStrike" cap="none" normalizeH="0" baseline="0" dirty="0" smtClean="0">
                          <a:ln>
                            <a:noFill/>
                          </a:ln>
                          <a:solidFill>
                            <a:schemeClr val="tx1"/>
                          </a:solidFill>
                          <a:effectLst/>
                          <a:latin typeface="+mn-lt"/>
                          <a:ea typeface="Calibri" pitchFamily="34" charset="0"/>
                          <a:cs typeface="Times New Roman" pitchFamily="18" charset="0"/>
                        </a:rPr>
                        <a:t> </a:t>
                      </a:r>
                      <a:endParaRPr kumimoji="0" lang="fr-FR" sz="2000" b="0" i="0" u="none" strike="noStrike" cap="none" normalizeH="0" baseline="0" dirty="0" smtClean="0">
                        <a:ln>
                          <a:noFill/>
                        </a:ln>
                        <a:solidFill>
                          <a:schemeClr val="tx1"/>
                        </a:solidFill>
                        <a:effectLst/>
                        <a:latin typeface="+mn-lt"/>
                        <a:ea typeface="Calibri" pitchFamily="34"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mn-lt"/>
                          <a:ea typeface="Calibri" pitchFamily="34" charset="0"/>
                          <a:cs typeface="Times New Roman" pitchFamily="18" charset="0"/>
                        </a:rPr>
                        <a:t>12</a:t>
                      </a:r>
                      <a:endParaRPr kumimoji="0" lang="ru-RU" sz="2000" b="0" i="0" u="none" strike="noStrike" cap="none" normalizeH="0" baseline="0" dirty="0" smtClean="0">
                        <a:ln>
                          <a:noFill/>
                        </a:ln>
                        <a:solidFill>
                          <a:schemeClr val="tx1"/>
                        </a:solidFill>
                        <a:effectLst/>
                        <a:latin typeface="+mn-lt"/>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342900" lvl="0" indent="-342900">
                        <a:spcBef>
                          <a:spcPts val="300"/>
                        </a:spcBef>
                        <a:spcAft>
                          <a:spcPts val="300"/>
                        </a:spcAft>
                        <a:buFont typeface="Times New Roman"/>
                        <a:buChar char="•"/>
                        <a:tabLst>
                          <a:tab pos="144145" algn="l"/>
                        </a:tabLst>
                      </a:pPr>
                      <a:r>
                        <a:rPr lang="ru-RU" sz="1900" b="1" dirty="0" err="1">
                          <a:latin typeface="Times New Roman"/>
                          <a:ea typeface="Times New Roman"/>
                        </a:rPr>
                        <a:t>Морфо-синтаксис</a:t>
                      </a:r>
                      <a:r>
                        <a:rPr lang="ru-RU" sz="1900" b="1" dirty="0">
                          <a:latin typeface="Times New Roman"/>
                          <a:ea typeface="Times New Roman"/>
                        </a:rPr>
                        <a:t> </a:t>
                      </a:r>
                      <a:endParaRPr lang="ru-RU" sz="1900" dirty="0">
                        <a:latin typeface="Times New Roman"/>
                        <a:ea typeface="Times New Roman"/>
                      </a:endParaRPr>
                    </a:p>
                    <a:p>
                      <a:pPr>
                        <a:spcBef>
                          <a:spcPts val="300"/>
                        </a:spcBef>
                        <a:spcAft>
                          <a:spcPts val="300"/>
                        </a:spcAft>
                      </a:pPr>
                      <a:r>
                        <a:rPr lang="ru-RU" sz="1900" dirty="0">
                          <a:solidFill>
                            <a:srgbClr val="000000"/>
                          </a:solidFill>
                          <a:latin typeface="Times New Roman"/>
                          <a:ea typeface="Times New Roman"/>
                        </a:rPr>
                        <a:t>Правильно употребляет глагольные времена и наклонения, местоимения, детерминанты, </a:t>
                      </a:r>
                      <a:r>
                        <a:rPr lang="ru-RU" sz="1900" dirty="0" err="1">
                          <a:solidFill>
                            <a:srgbClr val="000000"/>
                          </a:solidFill>
                          <a:latin typeface="Times New Roman"/>
                          <a:ea typeface="Times New Roman"/>
                        </a:rPr>
                        <a:t>коннекторы</a:t>
                      </a:r>
                      <a:r>
                        <a:rPr lang="ru-RU" sz="1900" dirty="0">
                          <a:solidFill>
                            <a:srgbClr val="000000"/>
                          </a:solidFill>
                          <a:latin typeface="Times New Roman"/>
                          <a:ea typeface="Times New Roman"/>
                        </a:rPr>
                        <a:t> и т.д.</a:t>
                      </a:r>
                      <a:endParaRPr lang="ru-RU" sz="19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tabLst>
                          <a:tab pos="1167130" algn="l"/>
                        </a:tabLst>
                      </a:pPr>
                      <a:r>
                        <a:rPr lang="ru-RU" sz="1900" b="1">
                          <a:latin typeface="Times New Roman"/>
                          <a:ea typeface="Times New Roman"/>
                        </a:rPr>
                        <a:t>3</a:t>
                      </a:r>
                      <a:endParaRPr lang="ru-RU" sz="1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342900" lvl="0" indent="-342900">
                        <a:spcBef>
                          <a:spcPts val="300"/>
                        </a:spcBef>
                        <a:spcAft>
                          <a:spcPts val="300"/>
                        </a:spcAft>
                        <a:buFont typeface="Times New Roman"/>
                        <a:buChar char="•"/>
                        <a:tabLst>
                          <a:tab pos="144145" algn="l"/>
                        </a:tabLst>
                      </a:pPr>
                      <a:r>
                        <a:rPr lang="ru-RU" sz="1900" b="1" dirty="0">
                          <a:latin typeface="Times New Roman"/>
                          <a:ea typeface="Times New Roman"/>
                        </a:rPr>
                        <a:t>Владение письменной фразой</a:t>
                      </a:r>
                      <a:endParaRPr lang="ru-RU" sz="1900" dirty="0">
                        <a:latin typeface="Times New Roman"/>
                        <a:ea typeface="Times New Roman"/>
                      </a:endParaRPr>
                    </a:p>
                    <a:p>
                      <a:pPr marL="0" indent="0">
                        <a:spcBef>
                          <a:spcPts val="300"/>
                        </a:spcBef>
                        <a:spcAft>
                          <a:spcPts val="300"/>
                        </a:spcAft>
                      </a:pPr>
                      <a:r>
                        <a:rPr lang="ru-RU" sz="1900" dirty="0">
                          <a:solidFill>
                            <a:srgbClr val="000000"/>
                          </a:solidFill>
                          <a:latin typeface="Times New Roman"/>
                          <a:ea typeface="Times New Roman"/>
                        </a:rPr>
                        <a:t>Правильно строит простые и сложные фразы. Владеет </a:t>
                      </a:r>
                      <a:r>
                        <a:rPr lang="ru-RU" sz="1900" dirty="0">
                          <a:latin typeface="Times New Roman"/>
                          <a:ea typeface="Times New Roman"/>
                        </a:rPr>
                        <a:t>синтаксической вариативностью на фразовом уровне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tabLst>
                          <a:tab pos="1167130" algn="l"/>
                        </a:tabLst>
                      </a:pPr>
                      <a:r>
                        <a:rPr lang="ru-RU" sz="1900" b="1">
                          <a:latin typeface="Times New Roman"/>
                          <a:ea typeface="Times New Roman"/>
                        </a:rPr>
                        <a:t>2</a:t>
                      </a:r>
                      <a:endParaRPr lang="ru-RU" sz="1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2325">
                <a:tc>
                  <a:txBody>
                    <a:bodyPr/>
                    <a:lstStyle/>
                    <a:p>
                      <a:pPr marL="127000" indent="-127000">
                        <a:spcBef>
                          <a:spcPts val="300"/>
                        </a:spcBef>
                        <a:spcAft>
                          <a:spcPts val="300"/>
                        </a:spcAft>
                        <a:buFont typeface="Arial" pitchFamily="34" charset="0"/>
                        <a:buChar char="•"/>
                      </a:pPr>
                      <a:r>
                        <a:rPr lang="fr-FR" sz="1900" b="1" dirty="0" smtClean="0">
                          <a:solidFill>
                            <a:srgbClr val="000000"/>
                          </a:solidFill>
                          <a:latin typeface="Times New Roman"/>
                          <a:ea typeface="Times New Roman"/>
                        </a:rPr>
                        <a:t>   </a:t>
                      </a:r>
                      <a:r>
                        <a:rPr lang="ru-RU" sz="1900" b="1" dirty="0" smtClean="0">
                          <a:solidFill>
                            <a:srgbClr val="000000"/>
                          </a:solidFill>
                          <a:latin typeface="Times New Roman"/>
                          <a:ea typeface="Times New Roman"/>
                        </a:rPr>
                        <a:t>Лексика</a:t>
                      </a:r>
                      <a:endParaRPr lang="ru-RU" sz="1900" dirty="0">
                        <a:latin typeface="Times New Roman"/>
                        <a:ea typeface="Times New Roman"/>
                      </a:endParaRPr>
                    </a:p>
                    <a:p>
                      <a:pPr marL="0" lvl="0" indent="0">
                        <a:spcBef>
                          <a:spcPts val="300"/>
                        </a:spcBef>
                        <a:spcAft>
                          <a:spcPts val="300"/>
                        </a:spcAft>
                        <a:buFont typeface="Times New Roman"/>
                        <a:buNone/>
                        <a:tabLst>
                          <a:tab pos="144145" algn="l"/>
                        </a:tabLst>
                      </a:pPr>
                      <a:r>
                        <a:rPr lang="ru-RU" sz="1900" dirty="0">
                          <a:solidFill>
                            <a:srgbClr val="000000"/>
                          </a:solidFill>
                          <a:latin typeface="Times New Roman"/>
                          <a:ea typeface="Times New Roman"/>
                        </a:rPr>
                        <a:t>Владеет лексическим запасом, позволяющим высказаться </a:t>
                      </a:r>
                      <a:r>
                        <a:rPr lang="ru-RU" sz="1900" dirty="0" smtClean="0">
                          <a:solidFill>
                            <a:srgbClr val="000000"/>
                          </a:solidFill>
                          <a:latin typeface="Times New Roman"/>
                          <a:ea typeface="Times New Roman"/>
                        </a:rPr>
                        <a:t>по</a:t>
                      </a:r>
                      <a:r>
                        <a:rPr lang="fr-FR" sz="1900" baseline="0" dirty="0" smtClean="0">
                          <a:solidFill>
                            <a:srgbClr val="000000"/>
                          </a:solidFill>
                          <a:latin typeface="Times New Roman"/>
                          <a:ea typeface="Times New Roman"/>
                        </a:rPr>
                        <a:t> </a:t>
                      </a:r>
                      <a:r>
                        <a:rPr lang="ru-RU" sz="1900" dirty="0" smtClean="0">
                          <a:solidFill>
                            <a:srgbClr val="000000"/>
                          </a:solidFill>
                          <a:latin typeface="Times New Roman"/>
                          <a:ea typeface="Times New Roman"/>
                        </a:rPr>
                        <a:t>предложенной </a:t>
                      </a:r>
                      <a:r>
                        <a:rPr lang="ru-RU" sz="1900" dirty="0">
                          <a:solidFill>
                            <a:srgbClr val="000000"/>
                          </a:solidFill>
                          <a:latin typeface="Times New Roman"/>
                          <a:ea typeface="Times New Roman"/>
                        </a:rPr>
                        <a:t>теме, обеспечивающим точное выражение мысли и отсутствие неоправданных повторов. Употребляет слова в их точном лексическом значении, в случае необходимости легко использует перифразы для заполнения </a:t>
                      </a:r>
                      <a:r>
                        <a:rPr lang="ru-RU" sz="1900" dirty="0" err="1">
                          <a:solidFill>
                            <a:srgbClr val="000000"/>
                          </a:solidFill>
                          <a:latin typeface="Times New Roman"/>
                          <a:ea typeface="Times New Roman"/>
                        </a:rPr>
                        <a:t>ситуативно</a:t>
                      </a:r>
                      <a:r>
                        <a:rPr lang="ru-RU" sz="1900" dirty="0">
                          <a:solidFill>
                            <a:srgbClr val="000000"/>
                          </a:solidFill>
                          <a:latin typeface="Times New Roman"/>
                          <a:ea typeface="Times New Roman"/>
                        </a:rPr>
                        <a:t> возникающих лексических лакун. Допустимо незначительное количество ошибок в выборе слов, если это не затрудняет понимания текста (2% от заданного объема)</a:t>
                      </a:r>
                      <a:endParaRPr lang="ru-RU" sz="19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tabLst>
                          <a:tab pos="1167130" algn="l"/>
                        </a:tabLst>
                      </a:pPr>
                      <a:r>
                        <a:rPr lang="ru-RU" sz="1900" b="1">
                          <a:latin typeface="Times New Roman"/>
                          <a:ea typeface="Times New Roman"/>
                        </a:rPr>
                        <a:t>5</a:t>
                      </a:r>
                      <a:endParaRPr lang="ru-RU" sz="19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342900" lvl="0" indent="-342900">
                        <a:spcBef>
                          <a:spcPts val="300"/>
                        </a:spcBef>
                        <a:spcAft>
                          <a:spcPts val="300"/>
                        </a:spcAft>
                        <a:buFont typeface="Times New Roman"/>
                        <a:buChar char="•"/>
                        <a:tabLst>
                          <a:tab pos="144145" algn="l"/>
                        </a:tabLst>
                      </a:pPr>
                      <a:r>
                        <a:rPr lang="ru-RU" sz="1900" b="1" dirty="0">
                          <a:latin typeface="Times New Roman"/>
                          <a:ea typeface="Times New Roman"/>
                        </a:rPr>
                        <a:t>Орфография</a:t>
                      </a:r>
                      <a:endParaRPr lang="ru-RU" sz="1900" dirty="0">
                        <a:latin typeface="Times New Roman"/>
                        <a:ea typeface="Times New Roman"/>
                      </a:endParaRPr>
                    </a:p>
                    <a:p>
                      <a:pPr marL="0" indent="0">
                        <a:spcBef>
                          <a:spcPts val="300"/>
                        </a:spcBef>
                        <a:spcAft>
                          <a:spcPts val="300"/>
                        </a:spcAft>
                      </a:pPr>
                      <a:r>
                        <a:rPr lang="ru-RU" sz="1900" dirty="0">
                          <a:solidFill>
                            <a:srgbClr val="000000"/>
                          </a:solidFill>
                          <a:latin typeface="Times New Roman"/>
                          <a:ea typeface="Times New Roman"/>
                        </a:rPr>
                        <a:t>Владеет лексической и грамматической (основные виды согласований) орфографией.</a:t>
                      </a:r>
                      <a:endParaRPr lang="ru-RU" sz="1900" dirty="0">
                        <a:latin typeface="Times New Roman"/>
                        <a:ea typeface="Times New Roman"/>
                      </a:endParaRPr>
                    </a:p>
                    <a:p>
                      <a:pPr marL="0" indent="0">
                        <a:spcBef>
                          <a:spcPts val="300"/>
                        </a:spcBef>
                        <a:spcAft>
                          <a:spcPts val="300"/>
                        </a:spcAft>
                      </a:pPr>
                      <a:r>
                        <a:rPr lang="ru-RU" sz="1900" dirty="0">
                          <a:solidFill>
                            <a:srgbClr val="000000"/>
                          </a:solidFill>
                          <a:latin typeface="Times New Roman"/>
                          <a:ea typeface="Times New Roman"/>
                        </a:rPr>
                        <a:t>Владеет основными правилами французской пунктуации, допуская некоторые несущественные ошибки, связанные с влиянием родного языка</a:t>
                      </a:r>
                      <a:endParaRPr lang="ru-RU" sz="19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tabLst>
                          <a:tab pos="1167130" algn="l"/>
                        </a:tabLst>
                      </a:pPr>
                      <a:r>
                        <a:rPr lang="ru-RU" sz="1900" b="1" dirty="0">
                          <a:latin typeface="Times New Roman"/>
                          <a:ea typeface="Times New Roman"/>
                        </a:rPr>
                        <a:t>2</a:t>
                      </a:r>
                      <a:endParaRPr lang="ru-RU" sz="19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rlLIRBVb69s"/>
          <p:cNvPicPr>
            <a:picLocks noChangeAspect="1" noChangeArrowheads="1"/>
          </p:cNvPicPr>
          <p:nvPr/>
        </p:nvPicPr>
        <p:blipFill>
          <a:blip r:embed="rId3" cstate="print"/>
          <a:srcRect/>
          <a:stretch>
            <a:fillRect/>
          </a:stretch>
        </p:blipFill>
        <p:spPr bwMode="auto">
          <a:xfrm>
            <a:off x="728663" y="547688"/>
            <a:ext cx="7686675" cy="5762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250825" y="260350"/>
            <a:ext cx="8642350" cy="3901837"/>
          </a:xfrm>
          <a:prstGeom prst="rect">
            <a:avLst/>
          </a:prstGeom>
          <a:noFill/>
          <a:ln w="9525">
            <a:noFill/>
            <a:miter lim="800000"/>
            <a:headEnd/>
            <a:tailEnd/>
          </a:ln>
        </p:spPr>
        <p:txBody>
          <a:bodyPr>
            <a:spAutoFit/>
          </a:bodyPr>
          <a:lstStyle/>
          <a:p>
            <a:pPr>
              <a:lnSpc>
                <a:spcPct val="150000"/>
              </a:lnSpc>
            </a:pPr>
            <a:r>
              <a:rPr lang="fr-FR" sz="2400" dirty="0" smtClean="0">
                <a:latin typeface="Times New Roman" pitchFamily="18" charset="0"/>
                <a:cs typeface="Times New Roman" pitchFamily="18" charset="0"/>
              </a:rPr>
              <a:t>1. Présenter le document (texte + photo). Dites (avec vos propres mots) ce que vous voyez sur la photo, quand et où elle a été prise. Quel rôle joue le message verbal ? En quoi le message visuel est-il lié au message verbal et le renforce-t-il? </a:t>
            </a:r>
            <a:r>
              <a:rPr lang="ru-RU" sz="2400" dirty="0" smtClean="0">
                <a:latin typeface="Times New Roman" pitchFamily="18" charset="0"/>
                <a:cs typeface="Times New Roman" pitchFamily="18" charset="0"/>
              </a:rPr>
              <a:t>С</a:t>
            </a:r>
            <a:r>
              <a:rPr lang="fr-FR" sz="2400" dirty="0" smtClean="0">
                <a:latin typeface="Times New Roman" pitchFamily="18" charset="0"/>
                <a:cs typeface="Times New Roman" pitchFamily="18" charset="0"/>
              </a:rPr>
              <a:t>aractérisez l'atmosphère générale.</a:t>
            </a:r>
            <a:endParaRPr lang="ru-RU" sz="2400" dirty="0" smtClean="0">
              <a:latin typeface="Times New Roman" pitchFamily="18" charset="0"/>
              <a:cs typeface="Times New Roman" pitchFamily="18" charset="0"/>
            </a:endParaRPr>
          </a:p>
          <a:p>
            <a:pPr>
              <a:lnSpc>
                <a:spcPct val="150000"/>
              </a:lnSpc>
            </a:pPr>
            <a:r>
              <a:rPr lang="fr-FR" sz="24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lgn="ctr">
              <a:lnSpc>
                <a:spcPct val="150000"/>
              </a:lnSpc>
              <a:defRPr/>
            </a:pPr>
            <a:endParaRPr lang="ru-RU" sz="2400" b="1" dirty="0">
              <a:latin typeface="+mn-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250825" y="260350"/>
            <a:ext cx="8642350" cy="2862322"/>
          </a:xfrm>
          <a:prstGeom prst="rect">
            <a:avLst/>
          </a:prstGeom>
          <a:noFill/>
          <a:ln w="9525">
            <a:noFill/>
            <a:miter lim="800000"/>
            <a:headEnd/>
            <a:tailEnd/>
          </a:ln>
        </p:spPr>
        <p:txBody>
          <a:bodyPr>
            <a:spAutoFit/>
          </a:bodyPr>
          <a:lstStyle/>
          <a:p>
            <a:pPr>
              <a:lnSpc>
                <a:spcPct val="150000"/>
              </a:lnSpc>
            </a:pPr>
            <a:r>
              <a:rPr lang="fr-FR" sz="2400" dirty="0" smtClean="0">
                <a:latin typeface="Times New Roman" pitchFamily="18" charset="0"/>
                <a:cs typeface="Times New Roman" pitchFamily="18" charset="0"/>
              </a:rPr>
              <a:t>2. Interpréter le document. Cherche-t-il à informer, à expliquer, à argumenter, à convaincre, à faire de l’humour ? Y parvient-il ? Justifiez votre réponse.</a:t>
            </a:r>
            <a:endParaRPr lang="ru-RU" sz="2400" dirty="0" smtClean="0">
              <a:latin typeface="Times New Roman" pitchFamily="18" charset="0"/>
              <a:cs typeface="Times New Roman" pitchFamily="18" charset="0"/>
            </a:endParaRPr>
          </a:p>
          <a:p>
            <a:pPr>
              <a:lnSpc>
                <a:spcPct val="150000"/>
              </a:lnSpc>
            </a:pPr>
            <a:r>
              <a:rPr lang="fr-FR" sz="24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lgn="ctr">
              <a:lnSpc>
                <a:spcPct val="150000"/>
              </a:lnSpc>
              <a:defRPr/>
            </a:pPr>
            <a:endParaRPr lang="ru-RU" sz="2400" b="1" dirty="0">
              <a:latin typeface="+mn-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250825" y="260350"/>
            <a:ext cx="8642350" cy="3416320"/>
          </a:xfrm>
          <a:prstGeom prst="rect">
            <a:avLst/>
          </a:prstGeom>
          <a:noFill/>
          <a:ln w="9525">
            <a:noFill/>
            <a:miter lim="800000"/>
            <a:headEnd/>
            <a:tailEnd/>
          </a:ln>
        </p:spPr>
        <p:txBody>
          <a:bodyPr>
            <a:spAutoFit/>
          </a:bodyPr>
          <a:lstStyle/>
          <a:p>
            <a:pPr>
              <a:lnSpc>
                <a:spcPct val="150000"/>
              </a:lnSpc>
            </a:pPr>
            <a:r>
              <a:rPr lang="fr-FR" sz="2400" dirty="0" smtClean="0">
                <a:latin typeface="Times New Roman" pitchFamily="18" charset="0"/>
                <a:cs typeface="Times New Roman" pitchFamily="18" charset="0"/>
              </a:rPr>
              <a:t>3. Expliquer ce que vous pensez du sujet abordé dans le document. Vous présenterez votre réflexion dans un développement organisé en vous appuyant sur des exemples précis.</a:t>
            </a:r>
            <a:endParaRPr lang="ru-RU" sz="2400" dirty="0" smtClean="0">
              <a:latin typeface="Times New Roman" pitchFamily="18" charset="0"/>
              <a:cs typeface="Times New Roman" pitchFamily="18" charset="0"/>
            </a:endParaRPr>
          </a:p>
          <a:p>
            <a:pPr>
              <a:lnSpc>
                <a:spcPct val="150000"/>
              </a:lnSpc>
            </a:pPr>
            <a:endParaRPr lang="ru-RU" sz="2400" dirty="0" smtClean="0">
              <a:latin typeface="Times New Roman" pitchFamily="18" charset="0"/>
              <a:cs typeface="Times New Roman" pitchFamily="18" charset="0"/>
            </a:endParaRPr>
          </a:p>
          <a:p>
            <a:pPr>
              <a:lnSpc>
                <a:spcPct val="150000"/>
              </a:lnSpc>
            </a:pPr>
            <a:r>
              <a:rPr lang="fr-FR" sz="2400" dirty="0" smtClean="0">
                <a:latin typeface="Times New Roman" pitchFamily="18" charset="0"/>
                <a:cs typeface="Times New Roman" pitchFamily="18" charset="0"/>
              </a:rPr>
              <a:t>Donnez un titre à votre texte. La longueur du texte y compris le titre est de 210 </a:t>
            </a:r>
            <a:r>
              <a:rPr lang="fr-FR" sz="2400" dirty="0" smtClean="0">
                <a:latin typeface="Times New Roman" pitchFamily="18" charset="0"/>
                <a:cs typeface="Times New Roman" pitchFamily="18" charset="0"/>
                <a:sym typeface="Symbol"/>
              </a:rPr>
              <a:t></a:t>
            </a:r>
            <a:r>
              <a:rPr lang="fr-FR" sz="2400" dirty="0" smtClean="0">
                <a:latin typeface="Times New Roman" pitchFamily="18" charset="0"/>
                <a:cs typeface="Times New Roman" pitchFamily="18" charset="0"/>
              </a:rPr>
              <a:t> 10% mots.</a:t>
            </a:r>
            <a:endParaRPr lang="ru-RU"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250825" y="260350"/>
            <a:ext cx="8642350" cy="2241960"/>
          </a:xfrm>
          <a:prstGeom prst="rect">
            <a:avLst/>
          </a:prstGeom>
          <a:noFill/>
          <a:ln w="9525">
            <a:noFill/>
            <a:miter lim="800000"/>
            <a:headEnd/>
            <a:tailEnd/>
          </a:ln>
        </p:spPr>
        <p:txBody>
          <a:bodyPr>
            <a:spAutoFit/>
          </a:bodyPr>
          <a:lstStyle/>
          <a:p>
            <a:pPr>
              <a:lnSpc>
                <a:spcPct val="150000"/>
              </a:lnSpc>
            </a:pPr>
            <a:r>
              <a:rPr lang="fr-FR" sz="2400" b="1" dirty="0" smtClean="0">
                <a:latin typeface="Times New Roman" pitchFamily="18" charset="0"/>
                <a:cs typeface="Times New Roman" pitchFamily="18" charset="0"/>
              </a:rPr>
              <a:t>Attention </a:t>
            </a:r>
            <a:r>
              <a:rPr lang="fr-FR" sz="2400" dirty="0" smtClean="0">
                <a:latin typeface="Times New Roman" pitchFamily="18" charset="0"/>
                <a:cs typeface="Times New Roman" pitchFamily="18" charset="0"/>
              </a:rPr>
              <a:t>: Toute reprise intégrale de phrases ou de fragments de phrase de 5 mots ou plus figurant dans le document-source n'est pas acceptée et sera pénalisée. Mais il est évidemment possible de reprendre des mots ou des expressions clés.</a:t>
            </a:r>
            <a:endParaRPr lang="ru-RU"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250825" y="260350"/>
            <a:ext cx="8642350" cy="2862322"/>
          </a:xfrm>
          <a:prstGeom prst="rect">
            <a:avLst/>
          </a:prstGeom>
          <a:noFill/>
          <a:ln w="9525">
            <a:noFill/>
            <a:miter lim="800000"/>
            <a:headEnd/>
            <a:tailEnd/>
          </a:ln>
        </p:spPr>
        <p:txBody>
          <a:bodyPr>
            <a:spAutoFit/>
          </a:bodyPr>
          <a:lstStyle/>
          <a:p>
            <a:pPr algn="ctr">
              <a:defRPr/>
            </a:pPr>
            <a:endParaRPr lang="ru-RU" sz="2400" b="1" dirty="0"/>
          </a:p>
          <a:p>
            <a:pPr algn="ctr">
              <a:defRPr/>
            </a:pPr>
            <a:endParaRPr lang="fr-FR" sz="2400" b="1" dirty="0"/>
          </a:p>
          <a:p>
            <a:pPr algn="ctr">
              <a:lnSpc>
                <a:spcPct val="150000"/>
              </a:lnSpc>
              <a:defRPr/>
            </a:pPr>
            <a:r>
              <a:rPr lang="ru-RU" sz="2400" b="1" cap="small" dirty="0"/>
              <a:t>Алгоритм работы </a:t>
            </a:r>
            <a:endParaRPr lang="ru-RU" sz="2400" b="1" dirty="0"/>
          </a:p>
          <a:p>
            <a:pPr>
              <a:lnSpc>
                <a:spcPct val="150000"/>
              </a:lnSpc>
              <a:defRPr/>
            </a:pPr>
            <a:r>
              <a:rPr lang="fr-FR" sz="2400" dirty="0" smtClean="0"/>
              <a:t>1. Lire </a:t>
            </a:r>
            <a:r>
              <a:rPr lang="fr-FR" sz="2400" dirty="0"/>
              <a:t>attentivement </a:t>
            </a:r>
            <a:r>
              <a:rPr lang="fr-FR" sz="2400" b="1" dirty="0"/>
              <a:t>Situation</a:t>
            </a:r>
            <a:r>
              <a:rPr lang="fr-FR" sz="2400" b="1" i="1" dirty="0"/>
              <a:t> </a:t>
            </a:r>
            <a:r>
              <a:rPr lang="fr-FR" sz="2400" dirty="0"/>
              <a:t>et</a:t>
            </a:r>
            <a:r>
              <a:rPr lang="fr-FR" sz="2400" b="1" i="1" dirty="0"/>
              <a:t> </a:t>
            </a:r>
            <a:r>
              <a:rPr lang="fr-FR" sz="2400" b="1" dirty="0"/>
              <a:t>Consignes d’écriture, </a:t>
            </a:r>
            <a:r>
              <a:rPr lang="fr-FR" sz="2400" dirty="0"/>
              <a:t>répondre aux questions suivantes: </a:t>
            </a:r>
            <a:endParaRPr lang="ru-RU" sz="2400" dirty="0"/>
          </a:p>
          <a:p>
            <a:pPr>
              <a:defRPr/>
            </a:pPr>
            <a:endParaRPr lang="fr-FR" sz="2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357166"/>
          <a:ext cx="8715467" cy="2602601"/>
        </p:xfrm>
        <a:graphic>
          <a:graphicData uri="http://schemas.openxmlformats.org/drawingml/2006/table">
            <a:tbl>
              <a:tblPr/>
              <a:tblGrid>
                <a:gridCol w="2319447"/>
                <a:gridCol w="6396020"/>
              </a:tblGrid>
              <a:tr h="524807">
                <a:tc>
                  <a:txBody>
                    <a:bodyPr/>
                    <a:lstStyle/>
                    <a:p>
                      <a:pPr>
                        <a:lnSpc>
                          <a:spcPct val="115000"/>
                        </a:lnSpc>
                        <a:spcBef>
                          <a:spcPts val="200"/>
                        </a:spcBef>
                        <a:spcAft>
                          <a:spcPts val="200"/>
                        </a:spcAft>
                      </a:pPr>
                      <a:r>
                        <a:rPr lang="fr-FR" sz="2800" dirty="0">
                          <a:latin typeface="Times New Roman"/>
                          <a:ea typeface="Calibri"/>
                        </a:rPr>
                        <a:t>Mon rôle ?</a:t>
                      </a:r>
                      <a:endParaRPr lang="ru-RU" sz="28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200"/>
                        </a:spcBef>
                        <a:spcAft>
                          <a:spcPts val="200"/>
                        </a:spcAft>
                      </a:pPr>
                      <a:r>
                        <a:rPr lang="fr-FR" sz="2800" dirty="0">
                          <a:latin typeface="Times New Roman"/>
                          <a:ea typeface="Calibri"/>
                        </a:rPr>
                        <a:t>je </a:t>
                      </a:r>
                      <a:r>
                        <a:rPr lang="fr-FR" sz="2800" dirty="0" smtClean="0">
                          <a:latin typeface="Times New Roman"/>
                          <a:ea typeface="Calibri"/>
                        </a:rPr>
                        <a:t>participe</a:t>
                      </a:r>
                      <a:r>
                        <a:rPr lang="ru-RU" sz="2800" baseline="0" dirty="0" smtClean="0">
                          <a:latin typeface="Times New Roman"/>
                          <a:ea typeface="Calibri"/>
                        </a:rPr>
                        <a:t> </a:t>
                      </a:r>
                      <a:r>
                        <a:rPr lang="fr-FR" sz="2800" dirty="0" smtClean="0">
                          <a:latin typeface="Times New Roman"/>
                          <a:ea typeface="Calibri"/>
                        </a:rPr>
                        <a:t>au </a:t>
                      </a:r>
                      <a:r>
                        <a:rPr lang="fr-FR" sz="2800" dirty="0">
                          <a:latin typeface="Times New Roman"/>
                          <a:ea typeface="Calibri"/>
                        </a:rPr>
                        <a:t>concours d’écriture </a:t>
                      </a:r>
                      <a:r>
                        <a:rPr lang="fr-FR" sz="2800" i="1" dirty="0">
                          <a:latin typeface="Times New Roman"/>
                          <a:ea typeface="Calibri"/>
                        </a:rPr>
                        <a:t>Plume ado</a:t>
                      </a:r>
                      <a:endParaRPr lang="ru-RU" sz="28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9689">
                <a:tc>
                  <a:txBody>
                    <a:bodyPr/>
                    <a:lstStyle/>
                    <a:p>
                      <a:pPr>
                        <a:lnSpc>
                          <a:spcPct val="115000"/>
                        </a:lnSpc>
                        <a:spcBef>
                          <a:spcPts val="200"/>
                        </a:spcBef>
                        <a:spcAft>
                          <a:spcPts val="200"/>
                        </a:spcAft>
                      </a:pPr>
                      <a:r>
                        <a:rPr lang="fr-FR" sz="2800" dirty="0">
                          <a:latin typeface="Times New Roman"/>
                          <a:ea typeface="Calibri"/>
                        </a:rPr>
                        <a:t>Mon public ?</a:t>
                      </a:r>
                      <a:endParaRPr lang="ru-RU" sz="28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200"/>
                        </a:spcBef>
                        <a:spcAft>
                          <a:spcPts val="200"/>
                        </a:spcAft>
                      </a:pPr>
                      <a:r>
                        <a:rPr lang="fr-FR" sz="2800" dirty="0">
                          <a:latin typeface="Times New Roman"/>
                          <a:ea typeface="Calibri"/>
                        </a:rPr>
                        <a:t>le jury de ce concours</a:t>
                      </a:r>
                      <a:endParaRPr lang="ru-RU" sz="28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4807">
                <a:tc>
                  <a:txBody>
                    <a:bodyPr/>
                    <a:lstStyle/>
                    <a:p>
                      <a:pPr>
                        <a:lnSpc>
                          <a:spcPct val="115000"/>
                        </a:lnSpc>
                        <a:spcBef>
                          <a:spcPts val="200"/>
                        </a:spcBef>
                        <a:spcAft>
                          <a:spcPts val="200"/>
                        </a:spcAft>
                      </a:pPr>
                      <a:r>
                        <a:rPr lang="fr-FR" sz="2800" dirty="0">
                          <a:latin typeface="Times New Roman"/>
                          <a:ea typeface="Calibri"/>
                        </a:rPr>
                        <a:t>Mon objectif ?</a:t>
                      </a:r>
                      <a:endParaRPr lang="ru-RU" sz="28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200"/>
                        </a:spcBef>
                        <a:spcAft>
                          <a:spcPts val="200"/>
                        </a:spcAft>
                      </a:pPr>
                      <a:r>
                        <a:rPr lang="fr-FR" sz="2800" dirty="0">
                          <a:latin typeface="Times New Roman"/>
                          <a:ea typeface="Calibri"/>
                        </a:rPr>
                        <a:t>je rédige un texte sur le sujet proposé par les organisateurs du concours</a:t>
                      </a:r>
                      <a:endParaRPr lang="ru-RU" sz="28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357166"/>
          <a:ext cx="8715467" cy="5008880"/>
        </p:xfrm>
        <a:graphic>
          <a:graphicData uri="http://schemas.openxmlformats.org/drawingml/2006/table">
            <a:tbl>
              <a:tblPr/>
              <a:tblGrid>
                <a:gridCol w="2319447"/>
                <a:gridCol w="6396020"/>
              </a:tblGrid>
              <a:tr h="4044342">
                <a:tc>
                  <a:txBody>
                    <a:bodyPr/>
                    <a:lstStyle/>
                    <a:p>
                      <a:pPr>
                        <a:lnSpc>
                          <a:spcPct val="115000"/>
                        </a:lnSpc>
                        <a:spcBef>
                          <a:spcPts val="200"/>
                        </a:spcBef>
                        <a:spcAft>
                          <a:spcPts val="200"/>
                        </a:spcAft>
                      </a:pPr>
                      <a:r>
                        <a:rPr lang="fr-FR" sz="2800" dirty="0">
                          <a:latin typeface="Times New Roman"/>
                          <a:ea typeface="Calibri"/>
                        </a:rPr>
                        <a:t>Qu’est-ce que je fais ?</a:t>
                      </a:r>
                      <a:endParaRPr lang="ru-RU" sz="28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spcBef>
                          <a:spcPts val="200"/>
                        </a:spcBef>
                        <a:spcAft>
                          <a:spcPts val="200"/>
                        </a:spcAft>
                        <a:buFont typeface="Wingdings"/>
                        <a:buChar char=""/>
                      </a:pPr>
                      <a:r>
                        <a:rPr lang="fr-FR" sz="2800" dirty="0">
                          <a:latin typeface="Times New Roman"/>
                          <a:ea typeface="Calibri"/>
                        </a:rPr>
                        <a:t>je lis </a:t>
                      </a:r>
                      <a:r>
                        <a:rPr lang="fr-FR" sz="2800" dirty="0" smtClean="0">
                          <a:latin typeface="Times New Roman"/>
                          <a:ea typeface="Calibri"/>
                        </a:rPr>
                        <a:t>en diagonale le texte</a:t>
                      </a:r>
                      <a:r>
                        <a:rPr lang="fr-FR" sz="2800" baseline="0" dirty="0" smtClean="0">
                          <a:latin typeface="Times New Roman"/>
                          <a:ea typeface="Calibri"/>
                        </a:rPr>
                        <a:t> et je regarde la photo</a:t>
                      </a:r>
                      <a:r>
                        <a:rPr lang="fr-FR" sz="2800" dirty="0" smtClean="0">
                          <a:latin typeface="Times New Roman"/>
                          <a:ea typeface="Calibri"/>
                        </a:rPr>
                        <a:t>, en faisant un va-et-vient entre les deux</a:t>
                      </a:r>
                      <a:r>
                        <a:rPr lang="ru-RU" sz="2800" dirty="0" smtClean="0">
                          <a:latin typeface="Times New Roman"/>
                          <a:ea typeface="Calibri"/>
                        </a:rPr>
                        <a:t> </a:t>
                      </a:r>
                      <a:r>
                        <a:rPr lang="fr-FR" sz="2800" dirty="0" smtClean="0">
                          <a:latin typeface="Times New Roman"/>
                          <a:ea typeface="Calibri"/>
                        </a:rPr>
                        <a:t>pour comprendre le sujet et situer le document</a:t>
                      </a:r>
                    </a:p>
                    <a:p>
                      <a:pPr marL="342900" lvl="0" indent="-342900">
                        <a:lnSpc>
                          <a:spcPct val="115000"/>
                        </a:lnSpc>
                        <a:spcBef>
                          <a:spcPts val="200"/>
                        </a:spcBef>
                        <a:spcAft>
                          <a:spcPts val="200"/>
                        </a:spcAft>
                        <a:buFont typeface="Wingdings"/>
                        <a:buChar char=""/>
                      </a:pPr>
                      <a:r>
                        <a:rPr lang="fr-FR" sz="2800" dirty="0" smtClean="0">
                          <a:latin typeface="Times New Roman"/>
                          <a:ea typeface="Calibri"/>
                        </a:rPr>
                        <a:t>je lis la </a:t>
                      </a:r>
                      <a:r>
                        <a:rPr lang="fr-FR" sz="2800" dirty="0">
                          <a:latin typeface="Times New Roman"/>
                          <a:ea typeface="Calibri"/>
                        </a:rPr>
                        <a:t>consigne et les conseils </a:t>
                      </a:r>
                      <a:r>
                        <a:rPr lang="fr-FR" sz="2800" dirty="0" smtClean="0">
                          <a:latin typeface="Times New Roman"/>
                          <a:ea typeface="Calibri"/>
                        </a:rPr>
                        <a:t>d’écriture pour </a:t>
                      </a:r>
                      <a:r>
                        <a:rPr lang="fr-FR" sz="2800" baseline="0" dirty="0" smtClean="0">
                          <a:latin typeface="Times New Roman"/>
                          <a:ea typeface="Calibri"/>
                        </a:rPr>
                        <a:t>dégager les informations nécessaires  pour construire mon écrit</a:t>
                      </a:r>
                      <a:endParaRPr lang="ru-RU" sz="2800" dirty="0">
                        <a:latin typeface="Times New Roman"/>
                        <a:ea typeface="Calibri"/>
                      </a:endParaRPr>
                    </a:p>
                    <a:p>
                      <a:pPr marL="342900" lvl="0" indent="-342900">
                        <a:lnSpc>
                          <a:spcPct val="115000"/>
                        </a:lnSpc>
                        <a:spcBef>
                          <a:spcPts val="200"/>
                        </a:spcBef>
                        <a:spcAft>
                          <a:spcPts val="200"/>
                        </a:spcAft>
                        <a:buFont typeface="Wingdings"/>
                        <a:buChar char=""/>
                      </a:pPr>
                      <a:r>
                        <a:rPr lang="fr-FR" sz="2800" dirty="0">
                          <a:latin typeface="Times New Roman"/>
                          <a:ea typeface="Calibri"/>
                        </a:rPr>
                        <a:t>je </a:t>
                      </a:r>
                      <a:r>
                        <a:rPr lang="fr-FR" sz="2800" dirty="0" smtClean="0">
                          <a:latin typeface="Times New Roman"/>
                          <a:ea typeface="Calibri"/>
                        </a:rPr>
                        <a:t>souligne/surligne ces informations et les mots clé dans le texte:</a:t>
                      </a:r>
                      <a:r>
                        <a:rPr lang="fr-FR" sz="2800" baseline="0" dirty="0" smtClean="0">
                          <a:latin typeface="Times New Roman"/>
                          <a:ea typeface="Calibri"/>
                        </a:rPr>
                        <a:t> ils figureront </a:t>
                      </a:r>
                      <a:r>
                        <a:rPr lang="fr-FR" sz="2800" dirty="0" smtClean="0">
                          <a:latin typeface="Times New Roman"/>
                          <a:ea typeface="Calibri"/>
                        </a:rPr>
                        <a:t>obligatoirement dans ma copie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3268</TotalTime>
  <Words>1335</Words>
  <Application>Microsoft Office PowerPoint</Application>
  <PresentationFormat>Экран (4:3)</PresentationFormat>
  <Paragraphs>190</Paragraphs>
  <Slides>28</Slides>
  <Notes>28</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Оформление по умолчанию</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vector>
  </TitlesOfParts>
  <Company>CLF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Tanya</dc:creator>
  <cp:lastModifiedBy>ADMIN</cp:lastModifiedBy>
  <cp:revision>285</cp:revision>
  <dcterms:created xsi:type="dcterms:W3CDTF">2013-01-24T18:12:41Z</dcterms:created>
  <dcterms:modified xsi:type="dcterms:W3CDTF">2016-03-16T17:48:36Z</dcterms:modified>
</cp:coreProperties>
</file>