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7"/>
  </p:notesMasterIdLst>
  <p:sldIdLst>
    <p:sldId id="307" r:id="rId2"/>
    <p:sldId id="381" r:id="rId3"/>
    <p:sldId id="418" r:id="rId4"/>
    <p:sldId id="419" r:id="rId5"/>
    <p:sldId id="533" r:id="rId6"/>
    <p:sldId id="537" r:id="rId7"/>
    <p:sldId id="534" r:id="rId8"/>
    <p:sldId id="538" r:id="rId9"/>
    <p:sldId id="540" r:id="rId10"/>
    <p:sldId id="539" r:id="rId11"/>
    <p:sldId id="535" r:id="rId12"/>
    <p:sldId id="541" r:id="rId13"/>
    <p:sldId id="543" r:id="rId14"/>
    <p:sldId id="544" r:id="rId15"/>
    <p:sldId id="542" r:id="rId16"/>
    <p:sldId id="545" r:id="rId17"/>
    <p:sldId id="546" r:id="rId18"/>
    <p:sldId id="547" r:id="rId19"/>
    <p:sldId id="548" r:id="rId20"/>
    <p:sldId id="473" r:id="rId21"/>
    <p:sldId id="573" r:id="rId22"/>
    <p:sldId id="579" r:id="rId23"/>
    <p:sldId id="576" r:id="rId24"/>
    <p:sldId id="580" r:id="rId25"/>
    <p:sldId id="578" r:id="rId26"/>
    <p:sldId id="581" r:id="rId27"/>
    <p:sldId id="582" r:id="rId28"/>
    <p:sldId id="577" r:id="rId29"/>
    <p:sldId id="583" r:id="rId30"/>
    <p:sldId id="575" r:id="rId31"/>
    <p:sldId id="584" r:id="rId32"/>
    <p:sldId id="549" r:id="rId33"/>
    <p:sldId id="550" r:id="rId34"/>
    <p:sldId id="552" r:id="rId35"/>
    <p:sldId id="477" r:id="rId36"/>
    <p:sldId id="553" r:id="rId37"/>
    <p:sldId id="554" r:id="rId38"/>
    <p:sldId id="555" r:id="rId39"/>
    <p:sldId id="316" r:id="rId40"/>
    <p:sldId id="566" r:id="rId41"/>
    <p:sldId id="565" r:id="rId42"/>
    <p:sldId id="556" r:id="rId43"/>
    <p:sldId id="557" r:id="rId44"/>
    <p:sldId id="567" r:id="rId45"/>
    <p:sldId id="558" r:id="rId46"/>
    <p:sldId id="559" r:id="rId47"/>
    <p:sldId id="568" r:id="rId48"/>
    <p:sldId id="560" r:id="rId49"/>
    <p:sldId id="569" r:id="rId50"/>
    <p:sldId id="561" r:id="rId51"/>
    <p:sldId id="570" r:id="rId52"/>
    <p:sldId id="562" r:id="rId53"/>
    <p:sldId id="563" r:id="rId54"/>
    <p:sldId id="571" r:id="rId55"/>
    <p:sldId id="564" r:id="rId56"/>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00FF"/>
    <a:srgbClr val="990033"/>
    <a:srgbClr val="CC00CC"/>
    <a:srgbClr val="00CC00"/>
    <a:srgbClr val="007A37"/>
    <a:srgbClr val="00863D"/>
    <a:srgbClr val="9933FF"/>
    <a:srgbClr val="008000"/>
    <a:srgbClr val="ABA0F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42" autoAdjust="0"/>
    <p:restoredTop sz="88578" autoAdjust="0"/>
  </p:normalViewPr>
  <p:slideViewPr>
    <p:cSldViewPr>
      <p:cViewPr varScale="1">
        <p:scale>
          <a:sx n="65" d="100"/>
          <a:sy n="65" d="100"/>
        </p:scale>
        <p:origin x="-672"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AB3AB53A-BD68-43CD-B728-D130F58D34B6}" type="datetimeFigureOut">
              <a:rPr lang="ru-RU"/>
              <a:pPr>
                <a:defRPr/>
              </a:pPr>
              <a:t>29.03.2016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390265E2-E17A-4FA4-A637-D4B8D020EA64}"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1</a:t>
            </a:fld>
            <a:endParaRPr lang="ru-RU"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16</a:t>
            </a:fld>
            <a:endParaRPr lang="ru-RU"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17</a:t>
            </a:fld>
            <a:endParaRPr lang="ru-RU"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18</a:t>
            </a:fld>
            <a:endParaRPr lang="ru-RU"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19</a:t>
            </a:fld>
            <a:endParaRPr lang="ru-RU"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20</a:t>
            </a:fld>
            <a:endParaRPr lang="ru-RU"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21</a:t>
            </a:fld>
            <a:endParaRPr lang="ru-RU"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22</a:t>
            </a:fld>
            <a:endParaRPr lang="ru-RU"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23</a:t>
            </a:fld>
            <a:endParaRPr lang="ru-RU"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24</a:t>
            </a:fld>
            <a:endParaRPr lang="ru-RU"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25</a:t>
            </a:fld>
            <a:endParaRPr lang="ru-RU"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2</a:t>
            </a:fld>
            <a:endParaRPr lang="ru-RU"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26</a:t>
            </a:fld>
            <a:endParaRPr lang="ru-RU"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27</a:t>
            </a:fld>
            <a:endParaRPr lang="ru-RU"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28</a:t>
            </a:fld>
            <a:endParaRPr lang="ru-RU"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29</a:t>
            </a:fld>
            <a:endParaRPr lang="ru-RU"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30</a:t>
            </a:fld>
            <a:endParaRPr lang="ru-RU"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31</a:t>
            </a:fld>
            <a:endParaRPr lang="ru-RU"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32</a:t>
            </a:fld>
            <a:endParaRPr lang="ru-RU"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33</a:t>
            </a:fld>
            <a:endParaRPr lang="ru-RU"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34</a:t>
            </a:fld>
            <a:endParaRPr lang="ru-RU"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35</a:t>
            </a:fld>
            <a:endParaRPr lang="ru-RU"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3</a:t>
            </a:fld>
            <a:endParaRPr lang="ru-RU"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36</a:t>
            </a:fld>
            <a:endParaRPr lang="ru-RU"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37</a:t>
            </a:fld>
            <a:endParaRPr lang="ru-RU"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38</a:t>
            </a:fld>
            <a:endParaRPr lang="ru-RU"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39</a:t>
            </a:fld>
            <a:endParaRPr lang="ru-RU"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40</a:t>
            </a:fld>
            <a:endParaRPr lang="ru-RU"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42</a:t>
            </a:fld>
            <a:endParaRPr lang="ru-RU"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43</a:t>
            </a:fld>
            <a:endParaRPr lang="ru-RU"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45</a:t>
            </a:fld>
            <a:endParaRPr lang="ru-RU"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46</a:t>
            </a:fld>
            <a:endParaRPr lang="ru-RU"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48</a:t>
            </a:fld>
            <a:endParaRPr lang="ru-RU"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4</a:t>
            </a:fld>
            <a:endParaRPr lang="ru-RU"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50</a:t>
            </a:fld>
            <a:endParaRPr lang="ru-RU"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52</a:t>
            </a:fld>
            <a:endParaRPr lang="ru-RU"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53</a:t>
            </a:fld>
            <a:endParaRPr lang="ru-RU"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54</a:t>
            </a:fld>
            <a:endParaRPr lang="ru-RU"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55</a:t>
            </a:fld>
            <a:endParaRPr lang="ru-RU"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6</a:t>
            </a:fld>
            <a:endParaRPr lang="ru-RU"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8</a:t>
            </a:fld>
            <a:endParaRPr lang="ru-RU"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10</a:t>
            </a:fld>
            <a:endParaRPr lang="ru-RU"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12</a:t>
            </a:fld>
            <a:endParaRPr lang="ru-RU"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390265E2-E17A-4FA4-A637-D4B8D020EA64}" type="slidenum">
              <a:rPr lang="ru-RU" smtClean="0"/>
              <a:pPr>
                <a:defRPr/>
              </a:pPr>
              <a:t>14</a:t>
            </a:fld>
            <a:endParaRPr lang="ru-R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5B6F42A7-5F89-4136-ABD0-1D2A19D0E149}"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A9846EDF-BAB1-4163-A95B-158408C684B9}"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0A953F05-33D7-4575-9E60-61C9550910A5}"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64BDF849-C482-429F-90FE-581AC74B56EF}"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3E734580-FE82-4439-9611-8A79AF2E4BB9}"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E6DC0F18-18D0-43A3-A589-27444ED21CAB}"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13B038E6-EB08-49DF-956B-899C2608A38A}"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9219C7C9-0345-4107-8530-C874FFBD1159}"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A3F7600F-9773-46E4-A00E-BF6C0E6B5539}"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44EB0D10-D4BA-4792-96C9-5DFAF627A079}"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3629331D-FFDD-404C-A170-3FF2CC6DEC3E}"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47A15DFA-689C-4A25-99E6-67B72CBB291F}"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5" descr="i?id=50347012-00-72&amp;n=21"/>
          <p:cNvSpPr>
            <a:spLocks noChangeAspect="1" noChangeArrowheads="1"/>
          </p:cNvSpPr>
          <p:nvPr/>
        </p:nvSpPr>
        <p:spPr bwMode="auto">
          <a:xfrm>
            <a:off x="4419600" y="3276600"/>
            <a:ext cx="304800" cy="304800"/>
          </a:xfrm>
          <a:prstGeom prst="rect">
            <a:avLst/>
          </a:prstGeom>
          <a:noFill/>
          <a:ln w="9525">
            <a:noFill/>
            <a:miter lim="800000"/>
            <a:headEnd/>
            <a:tailEnd/>
          </a:ln>
        </p:spPr>
        <p:txBody>
          <a:bodyPr/>
          <a:lstStyle/>
          <a:p>
            <a:endParaRPr lang="ru-RU" dirty="0"/>
          </a:p>
        </p:txBody>
      </p:sp>
      <p:pic>
        <p:nvPicPr>
          <p:cNvPr id="3075" name="Picture 6" descr="лого олимп"/>
          <p:cNvPicPr>
            <a:picLocks noChangeAspect="1" noChangeArrowheads="1"/>
          </p:cNvPicPr>
          <p:nvPr/>
        </p:nvPicPr>
        <p:blipFill>
          <a:blip r:embed="rId3" cstate="print"/>
          <a:srcRect/>
          <a:stretch>
            <a:fillRect/>
          </a:stretch>
        </p:blipFill>
        <p:spPr bwMode="auto">
          <a:xfrm>
            <a:off x="1979613" y="333375"/>
            <a:ext cx="5327650" cy="3833813"/>
          </a:xfrm>
          <a:prstGeom prst="rect">
            <a:avLst/>
          </a:prstGeom>
          <a:noFill/>
          <a:ln w="9525">
            <a:noFill/>
            <a:miter lim="800000"/>
            <a:headEnd/>
            <a:tailEnd/>
          </a:ln>
        </p:spPr>
      </p:pic>
      <p:sp>
        <p:nvSpPr>
          <p:cNvPr id="3076" name="Rectangle 7"/>
          <p:cNvSpPr>
            <a:spLocks noChangeArrowheads="1"/>
          </p:cNvSpPr>
          <p:nvPr/>
        </p:nvSpPr>
        <p:spPr bwMode="auto">
          <a:xfrm>
            <a:off x="285720" y="4429132"/>
            <a:ext cx="8712201" cy="2308324"/>
          </a:xfrm>
          <a:prstGeom prst="rect">
            <a:avLst/>
          </a:prstGeom>
          <a:noFill/>
          <a:ln w="9525">
            <a:noFill/>
            <a:miter lim="800000"/>
            <a:headEnd/>
            <a:tailEnd/>
          </a:ln>
        </p:spPr>
        <p:txBody>
          <a:bodyPr wrap="square">
            <a:spAutoFit/>
          </a:bodyPr>
          <a:lstStyle/>
          <a:p>
            <a:pPr algn="ctr"/>
            <a:r>
              <a:rPr lang="fr-FR" sz="2400" b="1" dirty="0" smtClean="0">
                <a:solidFill>
                  <a:schemeClr val="accent2"/>
                </a:solidFill>
              </a:rPr>
              <a:t>XIII </a:t>
            </a:r>
            <a:r>
              <a:rPr lang="ru-RU" sz="2400" b="1" dirty="0" smtClean="0">
                <a:solidFill>
                  <a:schemeClr val="accent2"/>
                </a:solidFill>
              </a:rPr>
              <a:t>Всероссийская </a:t>
            </a:r>
            <a:r>
              <a:rPr lang="ru-RU" sz="2400" b="1" dirty="0">
                <a:solidFill>
                  <a:schemeClr val="accent2"/>
                </a:solidFill>
              </a:rPr>
              <a:t>олимпиада школьников </a:t>
            </a:r>
          </a:p>
          <a:p>
            <a:pPr algn="ctr"/>
            <a:r>
              <a:rPr lang="ru-RU" sz="2400" b="1" dirty="0">
                <a:solidFill>
                  <a:schemeClr val="accent2"/>
                </a:solidFill>
              </a:rPr>
              <a:t>по французскому языку для учащихся 9-11 классов</a:t>
            </a:r>
          </a:p>
          <a:p>
            <a:pPr algn="ctr"/>
            <a:endParaRPr lang="ru-RU" sz="2400" b="1" dirty="0">
              <a:solidFill>
                <a:schemeClr val="accent2"/>
              </a:solidFill>
            </a:endParaRPr>
          </a:p>
          <a:p>
            <a:pPr algn="ctr"/>
            <a:r>
              <a:rPr lang="ru-RU" sz="2400" b="1" dirty="0" smtClean="0">
                <a:solidFill>
                  <a:schemeClr val="accent2"/>
                </a:solidFill>
              </a:rPr>
              <a:t>Заключительный </a:t>
            </a:r>
            <a:r>
              <a:rPr lang="ru-RU" sz="2400" b="1" dirty="0">
                <a:solidFill>
                  <a:schemeClr val="accent2"/>
                </a:solidFill>
              </a:rPr>
              <a:t>этап. Уровень сложности </a:t>
            </a:r>
            <a:r>
              <a:rPr lang="ru-RU" sz="2400" b="1" dirty="0" smtClean="0">
                <a:solidFill>
                  <a:schemeClr val="accent2"/>
                </a:solidFill>
              </a:rPr>
              <a:t>В2+.</a:t>
            </a:r>
            <a:endParaRPr lang="ru-RU" sz="2400" b="1" dirty="0">
              <a:solidFill>
                <a:schemeClr val="accent2"/>
              </a:solidFill>
            </a:endParaRPr>
          </a:p>
          <a:p>
            <a:pPr algn="ctr"/>
            <a:r>
              <a:rPr lang="ru-RU" sz="2400" b="1" dirty="0" smtClean="0">
                <a:solidFill>
                  <a:schemeClr val="accent2"/>
                </a:solidFill>
              </a:rPr>
              <a:t>27 марта-2 апреля 2016 года</a:t>
            </a:r>
          </a:p>
          <a:p>
            <a:pPr algn="ctr"/>
            <a:r>
              <a:rPr lang="ru-RU" sz="2400" b="1" dirty="0" smtClean="0">
                <a:solidFill>
                  <a:schemeClr val="accent2"/>
                </a:solidFill>
              </a:rPr>
              <a:t>Великий Новгород</a:t>
            </a:r>
            <a:endParaRPr lang="ru-RU" sz="2400" b="1" dirty="0">
              <a:solidFill>
                <a:schemeClr val="accent2"/>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
          <p:cNvSpPr>
            <a:spLocks noChangeArrowheads="1"/>
          </p:cNvSpPr>
          <p:nvPr/>
        </p:nvSpPr>
        <p:spPr bwMode="auto">
          <a:xfrm>
            <a:off x="142844" y="285728"/>
            <a:ext cx="8786874"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t"/>
            <a:endParaRPr lang="ru-RU" sz="2400" dirty="0" smtClean="0"/>
          </a:p>
          <a:p>
            <a:pPr fontAlgn="t"/>
            <a:endParaRPr lang="ru-RU" sz="2400" dirty="0"/>
          </a:p>
        </p:txBody>
      </p:sp>
      <p:sp>
        <p:nvSpPr>
          <p:cNvPr id="105473" name="Rectangle 1"/>
          <p:cNvSpPr>
            <a:spLocks noChangeArrowheads="1"/>
          </p:cNvSpPr>
          <p:nvPr/>
        </p:nvSpPr>
        <p:spPr bwMode="auto">
          <a:xfrm>
            <a:off x="142844" y="285728"/>
            <a:ext cx="8858312" cy="523220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l" defTabSz="914400" rtl="0" eaLnBrk="0" fontAlgn="base" latinLnBrk="0" hangingPunct="0">
              <a:lnSpc>
                <a:spcPct val="100000"/>
              </a:lnSpc>
              <a:spcBef>
                <a:spcPct val="0"/>
              </a:spcBef>
              <a:spcAft>
                <a:spcPts val="120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3-4.</a:t>
            </a:r>
            <a:r>
              <a:rPr kumimoji="0" lang="fr-FR"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fr-FR" sz="24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Pour regrouper les statistiques la journaliste exploite/utilise les intertitres.</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180975" algn="l" defTabSz="914400" rtl="0" eaLnBrk="0" fontAlgn="base" latinLnBrk="0" hangingPunct="0">
              <a:lnSpc>
                <a:spcPct val="100000"/>
              </a:lnSpc>
              <a:spcBef>
                <a:spcPct val="0"/>
              </a:spcBef>
              <a:spcAft>
                <a:spcPts val="1200"/>
              </a:spcAft>
              <a:buClrTx/>
              <a:buSzTx/>
              <a:buFontTx/>
              <a:buNone/>
              <a:tabLst/>
            </a:pPr>
            <a:r>
              <a:rPr kumimoji="0" lang="fr-FR" sz="2400" b="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3. </a:t>
            </a:r>
            <a:r>
              <a:rPr kumimoji="0" lang="fr-FR" sz="24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En combien de séquences structurent-ils l’infographie ?	</a:t>
            </a:r>
            <a:r>
              <a:rPr kumimoji="0" lang="ru-RU" sz="24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4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fr-FR" sz="24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 point</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180975" algn="l" defTabSz="914400" rtl="0" eaLnBrk="0" fontAlgn="base" latinLnBrk="0" hangingPunct="0">
              <a:lnSpc>
                <a:spcPct val="100000"/>
              </a:lnSpc>
              <a:spcBef>
                <a:spcPct val="0"/>
              </a:spcBef>
              <a:spcAft>
                <a:spcPts val="1200"/>
              </a:spcAft>
              <a:buClrTx/>
              <a:buSzTx/>
              <a:buFontTx/>
              <a:buNone/>
              <a:tabLst/>
            </a:pPr>
            <a:r>
              <a:rPr kumimoji="0" lang="fr-FR" sz="2400" b="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 </a:t>
            </a:r>
            <a:r>
              <a:rPr kumimoji="0" lang="fr-FR" sz="24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Argumentez votre réponse </a:t>
            </a:r>
            <a:r>
              <a:rPr kumimoji="0" lang="fr-FR" sz="2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(ne pas dépasser </a:t>
            </a:r>
            <a:r>
              <a:rPr kumimoji="0" lang="fr-FR" sz="24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40 mots).			</a:t>
            </a:r>
            <a:r>
              <a:rPr kumimoji="0" lang="ru-RU" sz="2400" b="0" i="1"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fr-FR" sz="24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 points (1pnt – contenu + 1 pnt – </a:t>
            </a:r>
            <a:r>
              <a:rPr kumimoji="0" lang="fr-FR" sz="2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correction de langue)</a:t>
            </a:r>
            <a:endParaRPr lang="ru-RU" sz="2400" i="1" dirty="0" smtClean="0">
              <a:latin typeface="Arial" pitchFamily="34" charset="0"/>
              <a:ea typeface="Calibri" pitchFamily="34" charset="0"/>
              <a:cs typeface="Times New Roman" pitchFamily="18" charset="0"/>
            </a:endParaRPr>
          </a:p>
          <a:p>
            <a:pPr marL="0" marR="0" lvl="0" indent="180975" algn="l" defTabSz="914400" rtl="0" eaLnBrk="0" fontAlgn="base" latinLnBrk="0" hangingPunct="0">
              <a:lnSpc>
                <a:spcPct val="100000"/>
              </a:lnSpc>
              <a:spcBef>
                <a:spcPct val="0"/>
              </a:spcBef>
              <a:spcAft>
                <a:spcPts val="1200"/>
              </a:spcAft>
              <a:buClrTx/>
              <a:buSzTx/>
              <a:buFontTx/>
              <a:buNone/>
              <a:tabLst/>
            </a:pPr>
            <a:endParaRPr kumimoji="0" lang="fr-FR" sz="2400" b="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180975" algn="l" defTabSz="914400" rtl="0" eaLnBrk="0" fontAlgn="base" latinLnBrk="0" hangingPunct="0">
              <a:lnSpc>
                <a:spcPct val="100000"/>
              </a:lnSpc>
              <a:spcBef>
                <a:spcPct val="0"/>
              </a:spcBef>
              <a:spcAft>
                <a:spcPts val="1200"/>
              </a:spcAft>
              <a:buClrTx/>
              <a:buSzTx/>
              <a:buFontTx/>
              <a:buNone/>
              <a:tabLst/>
            </a:pPr>
            <a:r>
              <a:rPr kumimoji="0" lang="fr-FR" sz="2400" b="0" u="none" strike="noStrike" cap="none" normalizeH="0" baseline="0" dirty="0" smtClean="0">
                <a:ln>
                  <a:noFill/>
                </a:ln>
                <a:solidFill>
                  <a:srgbClr val="0000FF"/>
                </a:solidFill>
                <a:effectLst/>
                <a:latin typeface="Times New Roman" pitchFamily="18" charset="0"/>
                <a:ea typeface="Times New Roman" pitchFamily="18" charset="0"/>
                <a:cs typeface="Times New Roman" pitchFamily="18" charset="0"/>
              </a:rPr>
              <a:t>Comment</a:t>
            </a:r>
            <a:r>
              <a:rPr kumimoji="0" lang="fr-FR" sz="2400" b="0" u="none" strike="noStrike" cap="none" normalizeH="0" dirty="0" smtClean="0">
                <a:ln>
                  <a:noFill/>
                </a:ln>
                <a:solidFill>
                  <a:srgbClr val="0000FF"/>
                </a:solidFill>
                <a:effectLst/>
                <a:latin typeface="Times New Roman" pitchFamily="18" charset="0"/>
                <a:ea typeface="Times New Roman" pitchFamily="18" charset="0"/>
                <a:cs typeface="Times New Roman" pitchFamily="18" charset="0"/>
              </a:rPr>
              <a:t> chercher les intertitres?</a:t>
            </a:r>
          </a:p>
          <a:p>
            <a:pPr marL="0" marR="0" lvl="0" indent="180975" algn="l" defTabSz="914400" rtl="0" eaLnBrk="0" fontAlgn="base" latinLnBrk="0" hangingPunct="0">
              <a:lnSpc>
                <a:spcPct val="100000"/>
              </a:lnSpc>
              <a:spcBef>
                <a:spcPct val="0"/>
              </a:spcBef>
              <a:spcAft>
                <a:spcPts val="1200"/>
              </a:spcAft>
              <a:buClrTx/>
              <a:buSzTx/>
              <a:buFontTx/>
              <a:buNone/>
              <a:tabLst/>
            </a:pPr>
            <a:r>
              <a:rPr lang="fr-FR" sz="2400" baseline="0" dirty="0" smtClean="0">
                <a:solidFill>
                  <a:srgbClr val="0000FF"/>
                </a:solidFill>
                <a:latin typeface="Times New Roman" pitchFamily="18" charset="0"/>
                <a:ea typeface="Times New Roman" pitchFamily="18" charset="0"/>
                <a:cs typeface="Times New Roman" pitchFamily="18" charset="0"/>
              </a:rPr>
              <a:t>D’abord la couleur: tous les intertitres sont en vert. </a:t>
            </a:r>
          </a:p>
          <a:p>
            <a:pPr marL="0" marR="0" lvl="0" indent="180975" algn="l" defTabSz="914400" rtl="0" eaLnBrk="0" fontAlgn="base" latinLnBrk="0" hangingPunct="0">
              <a:lnSpc>
                <a:spcPct val="100000"/>
              </a:lnSpc>
              <a:spcBef>
                <a:spcPct val="0"/>
              </a:spcBef>
              <a:spcAft>
                <a:spcPts val="1200"/>
              </a:spcAft>
              <a:buClrTx/>
              <a:buSzTx/>
              <a:buFontTx/>
              <a:buNone/>
              <a:tabLst/>
            </a:pPr>
            <a:r>
              <a:rPr lang="fr-FR" sz="2400" baseline="0" dirty="0" smtClean="0">
                <a:solidFill>
                  <a:srgbClr val="0000FF"/>
                </a:solidFill>
                <a:latin typeface="Times New Roman" pitchFamily="18" charset="0"/>
                <a:ea typeface="Times New Roman" pitchFamily="18" charset="0"/>
                <a:cs typeface="Times New Roman" pitchFamily="18" charset="0"/>
              </a:rPr>
              <a:t>Il y a en tout 5 planches  vertes. </a:t>
            </a:r>
          </a:p>
          <a:p>
            <a:pPr marL="0" marR="0" lvl="0" indent="180975" algn="l" defTabSz="914400" rtl="0" eaLnBrk="0" fontAlgn="base" latinLnBrk="0" hangingPunct="0">
              <a:lnSpc>
                <a:spcPct val="100000"/>
              </a:lnSpc>
              <a:spcBef>
                <a:spcPct val="0"/>
              </a:spcBef>
              <a:spcAft>
                <a:spcPts val="1200"/>
              </a:spcAft>
              <a:buClrTx/>
              <a:buSzTx/>
              <a:buFontTx/>
              <a:buNone/>
              <a:tabLst/>
            </a:pPr>
            <a:r>
              <a:rPr lang="fr-FR" sz="2400" baseline="0" dirty="0" smtClean="0">
                <a:solidFill>
                  <a:srgbClr val="0000FF"/>
                </a:solidFill>
                <a:latin typeface="Times New Roman" pitchFamily="18" charset="0"/>
                <a:ea typeface="Times New Roman" pitchFamily="18" charset="0"/>
                <a:cs typeface="Times New Roman" pitchFamily="18" charset="0"/>
              </a:rPr>
              <a:t>Mais deux planches ne forment qu’un seul intertitre.</a:t>
            </a:r>
            <a:endParaRPr kumimoji="0" lang="ru-RU" sz="2400" b="0" u="none" strike="noStrike" cap="none" normalizeH="0" baseline="0" dirty="0" smtClean="0">
              <a:ln>
                <a:noFill/>
              </a:ln>
              <a:solidFill>
                <a:srgbClr val="0000FF"/>
              </a:solidFill>
              <a:effectLst/>
              <a:latin typeface="Times New Roman" pitchFamily="18" charset="0"/>
              <a:ea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a:stretch>
            <a:fillRect/>
          </a:stretch>
        </p:blipFill>
        <p:spPr bwMode="auto">
          <a:xfrm>
            <a:off x="4500562" y="285728"/>
            <a:ext cx="4429156" cy="6357982"/>
          </a:xfrm>
          <a:prstGeom prst="rect">
            <a:avLst/>
          </a:prstGeom>
          <a:noFill/>
          <a:ln w="9525">
            <a:noFill/>
            <a:miter lim="800000"/>
            <a:headEnd/>
            <a:tailEnd/>
          </a:ln>
        </p:spPr>
      </p:pic>
      <p:sp>
        <p:nvSpPr>
          <p:cNvPr id="4" name="Прямоугольник 3"/>
          <p:cNvSpPr/>
          <p:nvPr/>
        </p:nvSpPr>
        <p:spPr>
          <a:xfrm>
            <a:off x="0" y="1071546"/>
            <a:ext cx="4000528" cy="5139869"/>
          </a:xfrm>
          <a:prstGeom prst="rect">
            <a:avLst/>
          </a:prstGeom>
        </p:spPr>
        <p:txBody>
          <a:bodyPr wrap="square">
            <a:spAutoFit/>
          </a:bodyPr>
          <a:lstStyle/>
          <a:p>
            <a:pPr lvl="0" indent="180975" eaLnBrk="0" hangingPunct="0">
              <a:spcAft>
                <a:spcPts val="1200"/>
              </a:spcAft>
            </a:pPr>
            <a:r>
              <a:rPr lang="fr-FR" sz="2400" dirty="0" smtClean="0">
                <a:latin typeface="Times New Roman" pitchFamily="18" charset="0"/>
                <a:ea typeface="Times New Roman" pitchFamily="18" charset="0"/>
                <a:cs typeface="Times New Roman" pitchFamily="18" charset="0"/>
              </a:rPr>
              <a:t>Mais deux planches ne forment qu’un seul intitre.</a:t>
            </a:r>
          </a:p>
          <a:p>
            <a:pPr lvl="0" indent="180975" eaLnBrk="0" hangingPunct="0">
              <a:spcAft>
                <a:spcPts val="1200"/>
              </a:spcAft>
            </a:pPr>
            <a:endParaRPr lang="fr-FR" sz="2400" i="1" dirty="0" smtClean="0">
              <a:latin typeface="Times New Roman" pitchFamily="18" charset="0"/>
              <a:ea typeface="Times New Roman" pitchFamily="18" charset="0"/>
              <a:cs typeface="Times New Roman" pitchFamily="18" charset="0"/>
            </a:endParaRPr>
          </a:p>
          <a:p>
            <a:pPr lvl="0" indent="180975" eaLnBrk="0" hangingPunct="0">
              <a:spcAft>
                <a:spcPts val="1200"/>
              </a:spcAft>
            </a:pPr>
            <a:r>
              <a:rPr lang="fr-FR" sz="2400" i="1" dirty="0" smtClean="0">
                <a:latin typeface="Times New Roman" pitchFamily="18" charset="0"/>
                <a:ea typeface="Times New Roman" pitchFamily="18" charset="0"/>
                <a:cs typeface="Times New Roman" pitchFamily="18" charset="0"/>
              </a:rPr>
              <a:t>Argumentation: </a:t>
            </a:r>
            <a:r>
              <a:rPr lang="fr-FR" sz="2400" dirty="0" smtClean="0">
                <a:latin typeface="Times New Roman" pitchFamily="18" charset="0"/>
                <a:ea typeface="Times New Roman" pitchFamily="18" charset="0"/>
                <a:cs typeface="Times New Roman" pitchFamily="18" charset="0"/>
              </a:rPr>
              <a:t>c’</a:t>
            </a:r>
            <a:r>
              <a:rPr lang="fr-FR" sz="2400" dirty="0" smtClean="0">
                <a:latin typeface="Times New Roman" pitchFamily="18" charset="0"/>
                <a:cs typeface="Times New Roman" pitchFamily="18" charset="0"/>
              </a:rPr>
              <a:t>est en réalité un seul intertitre coupé en deux pour mettre en relation deux graphiques. Les points de suspension servent à marquer leur enchaînement. </a:t>
            </a:r>
          </a:p>
          <a:p>
            <a:pPr lvl="0" indent="180975" eaLnBrk="0" hangingPunct="0">
              <a:spcAft>
                <a:spcPts val="1200"/>
              </a:spcAft>
            </a:pPr>
            <a:r>
              <a:rPr lang="fr-FR" sz="2400" dirty="0" smtClean="0">
                <a:latin typeface="Times New Roman" pitchFamily="18" charset="0"/>
                <a:ea typeface="Times New Roman" pitchFamily="18" charset="0"/>
                <a:cs typeface="Times New Roman" pitchFamily="18" charset="0"/>
              </a:rPr>
              <a:t>Il y a donc quatre sections dans cette infographie.</a:t>
            </a:r>
          </a:p>
          <a:p>
            <a:pPr lvl="0" indent="180975" eaLnBrk="0" hangingPunct="0">
              <a:spcAft>
                <a:spcPts val="1200"/>
              </a:spcAft>
            </a:pPr>
            <a:endParaRPr lang="ru-RU" sz="2400" i="1" dirty="0" smtClean="0">
              <a:latin typeface="Times New Roman" pitchFamily="18" charset="0"/>
              <a:ea typeface="Times New Roman" pitchFamily="18" charset="0"/>
              <a:cs typeface="Times New Roman" pitchFamily="18" charset="0"/>
            </a:endParaRPr>
          </a:p>
        </p:txBody>
      </p:sp>
      <p:cxnSp>
        <p:nvCxnSpPr>
          <p:cNvPr id="6" name="Прямая со стрелкой 5"/>
          <p:cNvCxnSpPr/>
          <p:nvPr/>
        </p:nvCxnSpPr>
        <p:spPr>
          <a:xfrm flipV="1">
            <a:off x="3571868" y="1285860"/>
            <a:ext cx="857256" cy="28575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7" name="Прямая со стрелкой 6"/>
          <p:cNvCxnSpPr/>
          <p:nvPr/>
        </p:nvCxnSpPr>
        <p:spPr>
          <a:xfrm rot="16200000" flipH="1">
            <a:off x="2964645" y="2178835"/>
            <a:ext cx="2071702" cy="85725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
          <p:cNvSpPr>
            <a:spLocks noChangeArrowheads="1"/>
          </p:cNvSpPr>
          <p:nvPr/>
        </p:nvSpPr>
        <p:spPr bwMode="auto">
          <a:xfrm>
            <a:off x="142844" y="285728"/>
            <a:ext cx="8786874"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t"/>
            <a:endParaRPr lang="ru-RU" sz="2400" dirty="0" smtClean="0"/>
          </a:p>
          <a:p>
            <a:pPr fontAlgn="t"/>
            <a:endParaRPr lang="ru-RU" sz="2400" dirty="0"/>
          </a:p>
        </p:txBody>
      </p:sp>
      <p:sp>
        <p:nvSpPr>
          <p:cNvPr id="105473" name="Rectangle 1"/>
          <p:cNvSpPr>
            <a:spLocks noChangeArrowheads="1"/>
          </p:cNvSpPr>
          <p:nvPr/>
        </p:nvSpPr>
        <p:spPr bwMode="auto">
          <a:xfrm>
            <a:off x="142844" y="285728"/>
            <a:ext cx="8858312" cy="24622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spcAft>
                <a:spcPts val="1200"/>
              </a:spcAft>
            </a:pPr>
            <a:r>
              <a:rPr lang="fr-FR" sz="2400" b="1" dirty="0" smtClean="0">
                <a:latin typeface="Times New Roman" pitchFamily="18" charset="0"/>
                <a:cs typeface="Times New Roman" pitchFamily="18" charset="0"/>
              </a:rPr>
              <a:t>5.</a:t>
            </a:r>
            <a:r>
              <a:rPr lang="fr-FR" sz="2400" dirty="0" smtClean="0">
                <a:latin typeface="Times New Roman" pitchFamily="18" charset="0"/>
                <a:cs typeface="Times New Roman" pitchFamily="18" charset="0"/>
              </a:rPr>
              <a:t> </a:t>
            </a:r>
            <a:r>
              <a:rPr lang="fr-FR" sz="2400" i="1" dirty="0" smtClean="0">
                <a:latin typeface="Times New Roman" pitchFamily="18" charset="0"/>
                <a:cs typeface="Times New Roman" pitchFamily="18" charset="0"/>
              </a:rPr>
              <a:t>Les statistiques qui illustrent la période d’observation la plus longue</a:t>
            </a:r>
            <a:r>
              <a:rPr lang="fr-FR" sz="2400" dirty="0" smtClean="0">
                <a:latin typeface="Times New Roman" pitchFamily="18" charset="0"/>
                <a:cs typeface="Times New Roman" pitchFamily="18" charset="0"/>
              </a:rPr>
              <a:t> (de _______ à _______) font état de __________________</a:t>
            </a:r>
            <a:r>
              <a:rPr lang="fr-FR" sz="2400" i="1" dirty="0" smtClean="0">
                <a:latin typeface="Times New Roman" pitchFamily="18" charset="0"/>
                <a:cs typeface="Times New Roman" pitchFamily="18" charset="0"/>
              </a:rPr>
              <a:t>									3 points</a:t>
            </a:r>
            <a:endParaRPr lang="ru-RU" sz="2400" dirty="0" smtClean="0">
              <a:latin typeface="Times New Roman" pitchFamily="18" charset="0"/>
              <a:cs typeface="Times New Roman" pitchFamily="18" charset="0"/>
            </a:endParaRPr>
          </a:p>
          <a:p>
            <a:pPr>
              <a:spcAft>
                <a:spcPts val="1200"/>
              </a:spcAft>
            </a:pPr>
            <a:r>
              <a:rPr lang="fr-FR" sz="2400" b="1" dirty="0" smtClean="0">
                <a:latin typeface="Times New Roman" pitchFamily="18" charset="0"/>
                <a:cs typeface="Times New Roman" pitchFamily="18" charset="0"/>
              </a:rPr>
              <a:t>6.</a:t>
            </a:r>
            <a:r>
              <a:rPr lang="fr-FR" sz="2400" dirty="0" smtClean="0">
                <a:latin typeface="Times New Roman" pitchFamily="18" charset="0"/>
                <a:cs typeface="Times New Roman" pitchFamily="18" charset="0"/>
              </a:rPr>
              <a:t> </a:t>
            </a:r>
            <a:r>
              <a:rPr lang="fr-FR" sz="2400" i="1" dirty="0" smtClean="0">
                <a:latin typeface="Times New Roman" pitchFamily="18" charset="0"/>
                <a:cs typeface="Times New Roman" pitchFamily="18" charset="0"/>
              </a:rPr>
              <a:t>Les statistiques qui illustrent la période d’observation la plus courte</a:t>
            </a:r>
            <a:r>
              <a:rPr lang="fr-FR" sz="2400" dirty="0" smtClean="0">
                <a:latin typeface="Times New Roman" pitchFamily="18" charset="0"/>
                <a:cs typeface="Times New Roman" pitchFamily="18" charset="0"/>
              </a:rPr>
              <a:t> (de _______ à _______) font état de  _____________________									</a:t>
            </a:r>
            <a:r>
              <a:rPr lang="fr-FR" sz="2400" i="1" dirty="0" smtClean="0">
                <a:latin typeface="Times New Roman" pitchFamily="18" charset="0"/>
                <a:cs typeface="Times New Roman" pitchFamily="18" charset="0"/>
              </a:rPr>
              <a:t>3 points</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a:stretch>
            <a:fillRect/>
          </a:stretch>
        </p:blipFill>
        <p:spPr bwMode="auto">
          <a:xfrm>
            <a:off x="2357422" y="357166"/>
            <a:ext cx="4429156" cy="6357982"/>
          </a:xfrm>
          <a:prstGeom prst="rect">
            <a:avLst/>
          </a:prstGeom>
          <a:noFill/>
          <a:ln w="9525">
            <a:noFill/>
            <a:miter lim="800000"/>
            <a:headEnd/>
            <a:tailEnd/>
          </a:ln>
        </p:spPr>
      </p:pic>
      <p:sp>
        <p:nvSpPr>
          <p:cNvPr id="4" name="Прямоугольник 3"/>
          <p:cNvSpPr/>
          <p:nvPr/>
        </p:nvSpPr>
        <p:spPr>
          <a:xfrm>
            <a:off x="0" y="1071546"/>
            <a:ext cx="2143108" cy="2092881"/>
          </a:xfrm>
          <a:prstGeom prst="rect">
            <a:avLst/>
          </a:prstGeom>
        </p:spPr>
        <p:txBody>
          <a:bodyPr wrap="square">
            <a:spAutoFit/>
          </a:bodyPr>
          <a:lstStyle/>
          <a:p>
            <a:pPr lvl="0" indent="180975" eaLnBrk="0" hangingPunct="0">
              <a:spcAft>
                <a:spcPts val="1200"/>
              </a:spcAft>
            </a:pPr>
            <a:r>
              <a:rPr lang="fr-FR" sz="2400" dirty="0" smtClean="0">
                <a:latin typeface="Times New Roman" pitchFamily="18" charset="0"/>
                <a:ea typeface="Times New Roman" pitchFamily="18" charset="0"/>
                <a:cs typeface="Times New Roman" pitchFamily="18" charset="0"/>
              </a:rPr>
              <a:t>La période la plus longue:</a:t>
            </a:r>
          </a:p>
          <a:p>
            <a:pPr lvl="0" eaLnBrk="0" hangingPunct="0">
              <a:spcAft>
                <a:spcPts val="1200"/>
              </a:spcAft>
            </a:pPr>
            <a:r>
              <a:rPr lang="fr-FR" sz="2400" dirty="0" smtClean="0">
                <a:latin typeface="Times New Roman" pitchFamily="18" charset="0"/>
                <a:cs typeface="Times New Roman" pitchFamily="18" charset="0"/>
              </a:rPr>
              <a:t>la croissance de la population mondiale.</a:t>
            </a:r>
            <a:endParaRPr lang="fr-FR" sz="2400" dirty="0" smtClean="0">
              <a:latin typeface="Times New Roman" pitchFamily="18" charset="0"/>
              <a:ea typeface="Times New Roman" pitchFamily="18" charset="0"/>
              <a:cs typeface="Times New Roman" pitchFamily="18" charset="0"/>
            </a:endParaRPr>
          </a:p>
        </p:txBody>
      </p:sp>
      <p:cxnSp>
        <p:nvCxnSpPr>
          <p:cNvPr id="6" name="Прямая со стрелкой 5"/>
          <p:cNvCxnSpPr/>
          <p:nvPr/>
        </p:nvCxnSpPr>
        <p:spPr>
          <a:xfrm>
            <a:off x="1571604" y="1643050"/>
            <a:ext cx="1000132" cy="21431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7" name="Прямая со стрелкой 6"/>
          <p:cNvCxnSpPr/>
          <p:nvPr/>
        </p:nvCxnSpPr>
        <p:spPr>
          <a:xfrm rot="5400000">
            <a:off x="5322099" y="3321843"/>
            <a:ext cx="2643206" cy="57150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9" name="Прямоугольник 8"/>
          <p:cNvSpPr/>
          <p:nvPr/>
        </p:nvSpPr>
        <p:spPr>
          <a:xfrm>
            <a:off x="3214897" y="3244334"/>
            <a:ext cx="2714205" cy="369332"/>
          </a:xfrm>
          <a:prstGeom prst="rect">
            <a:avLst/>
          </a:prstGeom>
        </p:spPr>
        <p:txBody>
          <a:bodyPr wrap="none">
            <a:spAutoFit/>
          </a:bodyPr>
          <a:lstStyle/>
          <a:p>
            <a:pPr lvl="0" indent="180975" eaLnBrk="0" hangingPunct="0">
              <a:spcAft>
                <a:spcPts val="1200"/>
              </a:spcAft>
            </a:pPr>
            <a:r>
              <a:rPr lang="fr-FR" dirty="0" smtClean="0">
                <a:latin typeface="Times New Roman" pitchFamily="18" charset="0"/>
                <a:ea typeface="Times New Roman" pitchFamily="18" charset="0"/>
                <a:cs typeface="Times New Roman" pitchFamily="18" charset="0"/>
              </a:rPr>
              <a:t>La période la plus longue</a:t>
            </a:r>
          </a:p>
        </p:txBody>
      </p:sp>
      <p:sp>
        <p:nvSpPr>
          <p:cNvPr id="10" name="Прямоугольник 9"/>
          <p:cNvSpPr/>
          <p:nvPr/>
        </p:nvSpPr>
        <p:spPr>
          <a:xfrm>
            <a:off x="6858016" y="1500174"/>
            <a:ext cx="2143108" cy="3571900"/>
          </a:xfrm>
          <a:prstGeom prst="rect">
            <a:avLst/>
          </a:prstGeom>
        </p:spPr>
        <p:txBody>
          <a:bodyPr wrap="square">
            <a:spAutoFit/>
          </a:bodyPr>
          <a:lstStyle/>
          <a:p>
            <a:pPr lvl="0" indent="180975" eaLnBrk="0" hangingPunct="0">
              <a:spcAft>
                <a:spcPts val="1200"/>
              </a:spcAft>
            </a:pPr>
            <a:r>
              <a:rPr lang="fr-FR" sz="2400" dirty="0" smtClean="0">
                <a:latin typeface="Times New Roman" pitchFamily="18" charset="0"/>
                <a:ea typeface="Times New Roman" pitchFamily="18" charset="0"/>
                <a:cs typeface="Times New Roman" pitchFamily="18" charset="0"/>
              </a:rPr>
              <a:t>La période la plus courte:</a:t>
            </a:r>
          </a:p>
          <a:p>
            <a:pPr lvl="0" eaLnBrk="0" hangingPunct="0">
              <a:spcAft>
                <a:spcPts val="1200"/>
              </a:spcAft>
            </a:pPr>
            <a:r>
              <a:rPr lang="fr-FR" sz="2400" dirty="0" smtClean="0">
                <a:latin typeface="Times New Roman" pitchFamily="18" charset="0"/>
                <a:cs typeface="Times New Roman" pitchFamily="18" charset="0"/>
              </a:rPr>
              <a:t>l’augmentation du nombre de fermes bio et de surfaces cultivées en mode biologique.</a:t>
            </a:r>
            <a:endParaRPr lang="fr-FR" sz="2400" dirty="0" smtClean="0">
              <a:latin typeface="Times New Roman" pitchFamily="18" charset="0"/>
              <a:ea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
          <p:cNvSpPr>
            <a:spLocks noChangeArrowheads="1"/>
          </p:cNvSpPr>
          <p:nvPr/>
        </p:nvSpPr>
        <p:spPr bwMode="auto">
          <a:xfrm>
            <a:off x="142844" y="285728"/>
            <a:ext cx="8786874"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t"/>
            <a:endParaRPr lang="ru-RU" sz="2400" dirty="0" smtClean="0"/>
          </a:p>
          <a:p>
            <a:pPr fontAlgn="t"/>
            <a:endParaRPr lang="ru-RU" sz="2400" dirty="0"/>
          </a:p>
        </p:txBody>
      </p:sp>
      <p:sp>
        <p:nvSpPr>
          <p:cNvPr id="105473" name="Rectangle 1"/>
          <p:cNvSpPr>
            <a:spLocks noChangeArrowheads="1"/>
          </p:cNvSpPr>
          <p:nvPr/>
        </p:nvSpPr>
        <p:spPr bwMode="auto">
          <a:xfrm>
            <a:off x="142844" y="285728"/>
            <a:ext cx="8858312"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fr-FR" sz="2400" b="1" dirty="0" smtClean="0">
                <a:latin typeface="Times New Roman" pitchFamily="18" charset="0"/>
                <a:cs typeface="Times New Roman" pitchFamily="18" charset="0"/>
              </a:rPr>
              <a:t>7. </a:t>
            </a:r>
            <a:r>
              <a:rPr lang="fr-FR" sz="2400" i="1" dirty="0" smtClean="0">
                <a:latin typeface="Times New Roman" pitchFamily="18" charset="0"/>
                <a:cs typeface="Times New Roman" pitchFamily="18" charset="0"/>
              </a:rPr>
              <a:t>Expliquez quelle est probablement la raison qui a fait choisir les délais différents pour présenter les évolutions que vous avez mentionnées dans les exercices 3 et 4. (ne pas dépasser 35 mots)				3 points (2 – contenu, 1 – correction de langue)</a:t>
            </a:r>
          </a:p>
          <a:p>
            <a:endParaRPr lang="fr-FR" sz="2400" i="1" dirty="0" smtClean="0">
              <a:latin typeface="Times New Roman" pitchFamily="18" charset="0"/>
              <a:cs typeface="Times New Roman" pitchFamily="18" charset="0"/>
            </a:endParaRPr>
          </a:p>
          <a:p>
            <a:endParaRPr lang="fr-FR" sz="2400" i="1" dirty="0" smtClean="0">
              <a:latin typeface="Times New Roman" pitchFamily="18" charset="0"/>
              <a:cs typeface="Times New Roman" pitchFamily="18" charset="0"/>
            </a:endParaRPr>
          </a:p>
          <a:p>
            <a:endParaRPr lang="fr-FR" sz="2400" i="1" dirty="0" smtClean="0">
              <a:latin typeface="Times New Roman" pitchFamily="18" charset="0"/>
              <a:cs typeface="Times New Roman" pitchFamily="18" charset="0"/>
            </a:endParaRPr>
          </a:p>
          <a:p>
            <a:pPr>
              <a:lnSpc>
                <a:spcPct val="150000"/>
              </a:lnSpc>
            </a:pPr>
            <a:r>
              <a:rPr lang="fr-FR" sz="2400" i="1" dirty="0" smtClean="0">
                <a:latin typeface="Times New Roman" pitchFamily="18" charset="0"/>
                <a:cs typeface="Times New Roman" pitchFamily="18" charset="0"/>
              </a:rPr>
              <a:t>Explication: </a:t>
            </a:r>
            <a:r>
              <a:rPr lang="fr-FR" sz="2400" dirty="0" smtClean="0">
                <a:latin typeface="Times New Roman" pitchFamily="18" charset="0"/>
                <a:cs typeface="Times New Roman" pitchFamily="18" charset="0"/>
              </a:rPr>
              <a:t>L’étude statistique de la population mondiale a commencé au 19 siècle. L’agriculture bio est une invention récente. Le bio est une alternative à l’agriculture industrielle et à l’agriculture d’OGM. (29 mots)</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142844" y="285728"/>
            <a:ext cx="4357718" cy="6357982"/>
          </a:xfrm>
          <a:prstGeom prst="rect">
            <a:avLst/>
          </a:prstGeom>
          <a:noFill/>
          <a:ln w="9525">
            <a:noFill/>
            <a:miter lim="800000"/>
            <a:headEnd/>
            <a:tailEnd/>
          </a:ln>
        </p:spPr>
      </p:pic>
      <p:pic>
        <p:nvPicPr>
          <p:cNvPr id="1027" name="Picture 3"/>
          <p:cNvPicPr>
            <a:picLocks noChangeAspect="1" noChangeArrowheads="1"/>
          </p:cNvPicPr>
          <p:nvPr/>
        </p:nvPicPr>
        <p:blipFill>
          <a:blip r:embed="rId3"/>
          <a:srcRect/>
          <a:stretch>
            <a:fillRect/>
          </a:stretch>
        </p:blipFill>
        <p:spPr bwMode="auto">
          <a:xfrm>
            <a:off x="4572000" y="285728"/>
            <a:ext cx="4429156" cy="6357982"/>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
          <p:cNvSpPr>
            <a:spLocks noChangeArrowheads="1"/>
          </p:cNvSpPr>
          <p:nvPr/>
        </p:nvSpPr>
        <p:spPr bwMode="auto">
          <a:xfrm>
            <a:off x="142844" y="285728"/>
            <a:ext cx="8786874"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t"/>
            <a:endParaRPr lang="ru-RU" sz="2400" dirty="0" smtClean="0"/>
          </a:p>
          <a:p>
            <a:pPr fontAlgn="t"/>
            <a:endParaRPr lang="ru-RU" sz="2400" dirty="0"/>
          </a:p>
        </p:txBody>
      </p:sp>
      <p:sp>
        <p:nvSpPr>
          <p:cNvPr id="105473" name="Rectangle 1"/>
          <p:cNvSpPr>
            <a:spLocks noChangeArrowheads="1"/>
          </p:cNvSpPr>
          <p:nvPr/>
        </p:nvSpPr>
        <p:spPr bwMode="auto">
          <a:xfrm>
            <a:off x="214282" y="0"/>
            <a:ext cx="8929718" cy="636565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nSpc>
                <a:spcPct val="125000"/>
              </a:lnSpc>
            </a:pPr>
            <a:r>
              <a:rPr lang="fr-FR" sz="2000" b="1" dirty="0" smtClean="0">
                <a:latin typeface="Times New Roman" pitchFamily="18" charset="0"/>
                <a:cs typeface="Times New Roman" pitchFamily="18" charset="0"/>
              </a:rPr>
              <a:t>Document B</a:t>
            </a:r>
            <a:endParaRPr lang="ru-RU" sz="2000" dirty="0" smtClean="0">
              <a:latin typeface="Times New Roman" pitchFamily="18" charset="0"/>
              <a:cs typeface="Times New Roman" pitchFamily="18" charset="0"/>
            </a:endParaRPr>
          </a:p>
          <a:p>
            <a:pPr>
              <a:lnSpc>
                <a:spcPct val="125000"/>
              </a:lnSpc>
            </a:pPr>
            <a:r>
              <a:rPr lang="fr-FR" sz="2000" b="1" dirty="0" smtClean="0">
                <a:latin typeface="Times New Roman" pitchFamily="18" charset="0"/>
                <a:cs typeface="Times New Roman" pitchFamily="18" charset="0"/>
              </a:rPr>
              <a:t>Consigne: </a:t>
            </a:r>
            <a:r>
              <a:rPr lang="fr-FR" sz="2000" b="1" i="1" dirty="0" smtClean="0">
                <a:latin typeface="Times New Roman" pitchFamily="18" charset="0"/>
                <a:cs typeface="Times New Roman" pitchFamily="18" charset="0"/>
              </a:rPr>
              <a:t>Lire le texte et répondre aux questions.</a:t>
            </a:r>
            <a:endParaRPr lang="ru-RU" sz="2000" dirty="0" smtClean="0">
              <a:latin typeface="Times New Roman" pitchFamily="18" charset="0"/>
              <a:cs typeface="Times New Roman" pitchFamily="18" charset="0"/>
            </a:endParaRPr>
          </a:p>
          <a:p>
            <a:pPr>
              <a:lnSpc>
                <a:spcPct val="125000"/>
              </a:lnSpc>
            </a:pPr>
            <a:r>
              <a:rPr lang="fr-FR" sz="2000" b="1" dirty="0" smtClean="0">
                <a:latin typeface="Times New Roman" pitchFamily="18" charset="0"/>
                <a:cs typeface="Times New Roman" pitchFamily="18" charset="0"/>
              </a:rPr>
              <a:t>ENQUÊTE (suite)		Climat, OGM : ça chauffe !</a:t>
            </a:r>
            <a:endParaRPr lang="ru-RU" sz="2000" dirty="0" smtClean="0">
              <a:latin typeface="Times New Roman" pitchFamily="18" charset="0"/>
              <a:cs typeface="Times New Roman" pitchFamily="18" charset="0"/>
            </a:endParaRPr>
          </a:p>
          <a:p>
            <a:pPr marL="719138">
              <a:lnSpc>
                <a:spcPct val="125000"/>
              </a:lnSpc>
              <a:tabLst>
                <a:tab pos="7170738" algn="l"/>
              </a:tabLst>
            </a:pPr>
            <a:r>
              <a:rPr lang="fr-FR" sz="2000" i="1" dirty="0" smtClean="0">
                <a:latin typeface="Times New Roman" pitchFamily="18" charset="0"/>
                <a:cs typeface="Times New Roman" pitchFamily="18" charset="0"/>
              </a:rPr>
              <a:t>Entre dérèglements climatiques et solutions durables, assurer la sécurité </a:t>
            </a:r>
          </a:p>
          <a:p>
            <a:pPr marL="719138">
              <a:lnSpc>
                <a:spcPct val="125000"/>
              </a:lnSpc>
              <a:tabLst>
                <a:tab pos="7170738" algn="l"/>
              </a:tabLst>
            </a:pPr>
            <a:r>
              <a:rPr lang="fr-FR" sz="2000" i="1" dirty="0" smtClean="0">
                <a:latin typeface="Times New Roman" pitchFamily="18" charset="0"/>
                <a:cs typeface="Times New Roman" pitchFamily="18" charset="0"/>
              </a:rPr>
              <a:t>Alimentaire pour tous sera l’un des plus grands défis du 21</a:t>
            </a:r>
            <a:r>
              <a:rPr lang="fr-FR" sz="2000" i="1" baseline="30000" dirty="0" smtClean="0">
                <a:latin typeface="Times New Roman" pitchFamily="18" charset="0"/>
                <a:cs typeface="Times New Roman" pitchFamily="18" charset="0"/>
              </a:rPr>
              <a:t>e</a:t>
            </a:r>
            <a:r>
              <a:rPr lang="fr-FR" sz="2000" i="1" dirty="0" smtClean="0">
                <a:latin typeface="Times New Roman" pitchFamily="18" charset="0"/>
                <a:cs typeface="Times New Roman" pitchFamily="18" charset="0"/>
              </a:rPr>
              <a:t> siècle. </a:t>
            </a:r>
          </a:p>
          <a:p>
            <a:pPr marL="719138">
              <a:lnSpc>
                <a:spcPct val="125000"/>
              </a:lnSpc>
              <a:spcAft>
                <a:spcPts val="1200"/>
              </a:spcAft>
              <a:tabLst>
                <a:tab pos="7170738" algn="l"/>
              </a:tabLst>
            </a:pPr>
            <a:r>
              <a:rPr lang="fr-FR" sz="2000" i="1" dirty="0" smtClean="0">
                <a:latin typeface="Times New Roman" pitchFamily="18" charset="0"/>
                <a:cs typeface="Times New Roman" pitchFamily="18" charset="0"/>
              </a:rPr>
              <a:t>Du Nord au Sud, chacun cherche son équilibre !</a:t>
            </a:r>
            <a:endParaRPr lang="ru-RU" sz="2000" dirty="0" smtClean="0">
              <a:latin typeface="Times New Roman" pitchFamily="18" charset="0"/>
              <a:cs typeface="Times New Roman" pitchFamily="18" charset="0"/>
            </a:endParaRPr>
          </a:p>
          <a:p>
            <a:pPr>
              <a:lnSpc>
                <a:spcPct val="125000"/>
              </a:lnSpc>
            </a:pPr>
            <a:r>
              <a:rPr lang="fr-FR" sz="2000" dirty="0" smtClean="0">
                <a:latin typeface="Times New Roman" pitchFamily="18" charset="0"/>
                <a:cs typeface="Times New Roman" pitchFamily="18" charset="0"/>
              </a:rPr>
              <a:t>Selon la FAO, il faudra augmenter la production agricole de 70% dans les 35 prochaines années ! Mais une sévère menace plane sur l’agriculture, celle du réchauffement climatique. </a:t>
            </a:r>
            <a:r>
              <a:rPr lang="fr-FR" sz="2000" dirty="0" smtClean="0">
                <a:solidFill>
                  <a:srgbClr val="FF0000"/>
                </a:solidFill>
                <a:latin typeface="Times New Roman" pitchFamily="18" charset="0"/>
                <a:cs typeface="Times New Roman" pitchFamily="18" charset="0"/>
              </a:rPr>
              <a:t>La hausse des températures touche déjà les pays les plus pauvres, situés dans les zones tropicales. </a:t>
            </a:r>
            <a:r>
              <a:rPr lang="fr-FR" sz="2000" dirty="0" smtClean="0">
                <a:latin typeface="Times New Roman" pitchFamily="18" charset="0"/>
                <a:cs typeface="Times New Roman" pitchFamily="18" charset="0"/>
              </a:rPr>
              <a:t>Elle se traduit par </a:t>
            </a:r>
            <a:r>
              <a:rPr lang="fr-FR" sz="2000" dirty="0" smtClean="0">
                <a:solidFill>
                  <a:srgbClr val="FF0000"/>
                </a:solidFill>
                <a:latin typeface="Times New Roman" pitchFamily="18" charset="0"/>
                <a:cs typeface="Times New Roman" pitchFamily="18" charset="0"/>
              </a:rPr>
              <a:t>dérèglements du climat</a:t>
            </a:r>
            <a:r>
              <a:rPr lang="fr-FR" sz="2000" dirty="0" smtClean="0">
                <a:latin typeface="Times New Roman" pitchFamily="18" charset="0"/>
                <a:cs typeface="Times New Roman" pitchFamily="18" charset="0"/>
              </a:rPr>
              <a:t>, avec des longues périodes sans pluie, puis des pluies intenses suivies d’inondations, qui finissent </a:t>
            </a:r>
            <a:r>
              <a:rPr lang="fr-FR" sz="2000" dirty="0" smtClean="0">
                <a:solidFill>
                  <a:srgbClr val="FF0000"/>
                </a:solidFill>
                <a:latin typeface="Times New Roman" pitchFamily="18" charset="0"/>
                <a:cs typeface="Times New Roman" pitchFamily="18" charset="0"/>
              </a:rPr>
              <a:t>par abîmer les cultures et donner de mauvaises récoltes.</a:t>
            </a:r>
            <a:r>
              <a:rPr lang="fr-FR" sz="2000" dirty="0" smtClean="0">
                <a:latin typeface="Times New Roman" pitchFamily="18" charset="0"/>
                <a:cs typeface="Times New Roman" pitchFamily="18" charset="0"/>
              </a:rPr>
              <a:t> Or, en Afrique subsaharienne et en Asie du Sud-Est, </a:t>
            </a:r>
            <a:r>
              <a:rPr lang="fr-FR" sz="2000" dirty="0" smtClean="0">
                <a:solidFill>
                  <a:srgbClr val="FF0000"/>
                </a:solidFill>
                <a:latin typeface="Times New Roman" pitchFamily="18" charset="0"/>
                <a:cs typeface="Times New Roman" pitchFamily="18" charset="0"/>
              </a:rPr>
              <a:t>la majorité de la population vit de l'agriculture. </a:t>
            </a:r>
            <a:r>
              <a:rPr lang="fr-FR" sz="2000" dirty="0" smtClean="0">
                <a:latin typeface="Times New Roman" pitchFamily="18" charset="0"/>
                <a:cs typeface="Times New Roman" pitchFamily="18" charset="0"/>
              </a:rPr>
              <a:t>Et c'est justement dans ces régions du monde que </a:t>
            </a:r>
            <a:r>
              <a:rPr lang="fr-FR" sz="2000" dirty="0" smtClean="0">
                <a:solidFill>
                  <a:srgbClr val="FF0000"/>
                </a:solidFill>
                <a:latin typeface="Times New Roman" pitchFamily="18" charset="0"/>
                <a:cs typeface="Times New Roman" pitchFamily="18" charset="0"/>
              </a:rPr>
              <a:t>la population augmentera le plus à l'avenir</a:t>
            </a:r>
            <a:r>
              <a:rPr lang="fr-FR" sz="2000" dirty="0" smtClean="0">
                <a:latin typeface="Times New Roman" pitchFamily="18" charset="0"/>
                <a:cs typeface="Times New Roman" pitchFamily="18" charset="0"/>
              </a:rPr>
              <a:t>! Les dégâts causés par le climat menaceront ainsi bien plus l’alimentation des pays du Sud que ceux du Nord, les pays développés situés dans les zones tempérées.</a:t>
            </a:r>
            <a:endParaRPr lang="ru-RU" sz="20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
          <p:cNvSpPr>
            <a:spLocks noChangeArrowheads="1"/>
          </p:cNvSpPr>
          <p:nvPr/>
        </p:nvSpPr>
        <p:spPr bwMode="auto">
          <a:xfrm>
            <a:off x="142844" y="285728"/>
            <a:ext cx="8786874"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t"/>
            <a:endParaRPr lang="ru-RU" sz="2400" dirty="0" smtClean="0"/>
          </a:p>
          <a:p>
            <a:pPr fontAlgn="t"/>
            <a:endParaRPr lang="ru-RU" sz="2400" dirty="0"/>
          </a:p>
        </p:txBody>
      </p:sp>
      <p:sp>
        <p:nvSpPr>
          <p:cNvPr id="105473" name="Rectangle 1"/>
          <p:cNvSpPr>
            <a:spLocks noChangeArrowheads="1"/>
          </p:cNvSpPr>
          <p:nvPr/>
        </p:nvSpPr>
        <p:spPr bwMode="auto">
          <a:xfrm>
            <a:off x="142844" y="285728"/>
            <a:ext cx="8858312" cy="61093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nSpc>
                <a:spcPct val="125000"/>
              </a:lnSpc>
            </a:pPr>
            <a:r>
              <a:rPr lang="fr-FR" sz="2000" b="1" dirty="0" smtClean="0">
                <a:latin typeface="Times New Roman" pitchFamily="18" charset="0"/>
                <a:cs typeface="Times New Roman" pitchFamily="18" charset="0"/>
              </a:rPr>
              <a:t>Document B</a:t>
            </a:r>
            <a:endParaRPr lang="ru-RU" sz="2000" dirty="0" smtClean="0">
              <a:latin typeface="Times New Roman" pitchFamily="18" charset="0"/>
              <a:cs typeface="Times New Roman" pitchFamily="18" charset="0"/>
            </a:endParaRPr>
          </a:p>
          <a:p>
            <a:pPr>
              <a:lnSpc>
                <a:spcPct val="150000"/>
              </a:lnSpc>
            </a:pPr>
            <a:r>
              <a:rPr lang="fr-FR" sz="2000" b="1" dirty="0" smtClean="0">
                <a:latin typeface="Times New Roman" pitchFamily="18" charset="0"/>
                <a:cs typeface="Times New Roman" pitchFamily="18" charset="0"/>
              </a:rPr>
              <a:t>Vers une meilleure agriculture ?</a:t>
            </a:r>
            <a:endParaRPr lang="ru-RU" sz="2000" dirty="0" smtClean="0">
              <a:latin typeface="Times New Roman" pitchFamily="18" charset="0"/>
              <a:cs typeface="Times New Roman" pitchFamily="18" charset="0"/>
            </a:endParaRPr>
          </a:p>
          <a:p>
            <a:pPr>
              <a:lnSpc>
                <a:spcPct val="150000"/>
              </a:lnSpc>
            </a:pPr>
            <a:r>
              <a:rPr lang="fr-FR" sz="2000" dirty="0" smtClean="0">
                <a:latin typeface="Times New Roman" pitchFamily="18" charset="0"/>
                <a:cs typeface="Times New Roman" pitchFamily="18" charset="0"/>
              </a:rPr>
              <a:t>Produire plus, oui, mais à condition de produire mieux ! Voilà le grand défi de l’agriculture. Car elle est aussi une des responsables du changement climatique. Les cultures, les engrais, l’élevage et les feux de forêts représentent un quart des émissions à effet de serre dans le monde, dont la plus grande partie vient de l’élevage du bétail. Des études très sérieuses révèlent d’ailleurs que les 1</a:t>
            </a:r>
            <a:r>
              <a:rPr lang="fr-FR" sz="2000" baseline="30000" dirty="0" smtClean="0">
                <a:latin typeface="Times New Roman" pitchFamily="18" charset="0"/>
                <a:cs typeface="Times New Roman" pitchFamily="18" charset="0"/>
              </a:rPr>
              <a:t>rs </a:t>
            </a:r>
            <a:r>
              <a:rPr lang="fr-FR" sz="2000" dirty="0" smtClean="0">
                <a:latin typeface="Times New Roman" pitchFamily="18" charset="0"/>
                <a:cs typeface="Times New Roman" pitchFamily="18" charset="0"/>
              </a:rPr>
              <a:t>responsables sont nos amies les vaches et autres ruminants qui, en rotant et en pétant, évacuent trop de méthane ! Les solutions sont donc à chercher dans de nouveaux systèmes agricoles, qui puisent moins dans nos réserves d’énergie et qui permettent de réduire </a:t>
            </a:r>
            <a:r>
              <a:rPr lang="fr-FR" sz="2000" dirty="0" smtClean="0">
                <a:solidFill>
                  <a:srgbClr val="FF0000"/>
                </a:solidFill>
                <a:latin typeface="Times New Roman" pitchFamily="18" charset="0"/>
                <a:cs typeface="Times New Roman" pitchFamily="18" charset="0"/>
              </a:rPr>
              <a:t>la dégradation des forêts et des sols, </a:t>
            </a:r>
            <a:r>
              <a:rPr lang="fr-FR" sz="2000" dirty="0" smtClean="0">
                <a:latin typeface="Times New Roman" pitchFamily="18" charset="0"/>
                <a:cs typeface="Times New Roman" pitchFamily="18" charset="0"/>
              </a:rPr>
              <a:t>tout en offrant des aliments plus sains pour le bétail. Si on ne fait rien, la facture risque d’être salée...</a:t>
            </a:r>
            <a:endParaRPr lang="ru-RU" sz="2000" dirty="0" smtClean="0">
              <a:latin typeface="Times New Roman" pitchFamily="18" charset="0"/>
              <a:cs typeface="Times New Roman" pitchFamily="18" charset="0"/>
            </a:endParaRPr>
          </a:p>
          <a:p>
            <a:pPr>
              <a:lnSpc>
                <a:spcPct val="150000"/>
              </a:lnSpc>
            </a:pP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
          <p:cNvSpPr>
            <a:spLocks noChangeArrowheads="1"/>
          </p:cNvSpPr>
          <p:nvPr/>
        </p:nvSpPr>
        <p:spPr bwMode="auto">
          <a:xfrm>
            <a:off x="142844" y="285728"/>
            <a:ext cx="8786874"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t"/>
            <a:endParaRPr lang="ru-RU" sz="2400" dirty="0" smtClean="0"/>
          </a:p>
          <a:p>
            <a:pPr fontAlgn="t"/>
            <a:endParaRPr lang="ru-RU" sz="2400" dirty="0"/>
          </a:p>
        </p:txBody>
      </p:sp>
      <p:sp>
        <p:nvSpPr>
          <p:cNvPr id="105473" name="Rectangle 1"/>
          <p:cNvSpPr>
            <a:spLocks noChangeArrowheads="1"/>
          </p:cNvSpPr>
          <p:nvPr/>
        </p:nvSpPr>
        <p:spPr bwMode="auto">
          <a:xfrm>
            <a:off x="142844" y="285728"/>
            <a:ext cx="8858312" cy="625555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nSpc>
                <a:spcPct val="125000"/>
              </a:lnSpc>
            </a:pPr>
            <a:r>
              <a:rPr lang="fr-FR" b="1" dirty="0" smtClean="0">
                <a:latin typeface="Times New Roman" pitchFamily="18" charset="0"/>
                <a:cs typeface="Times New Roman" pitchFamily="18" charset="0"/>
              </a:rPr>
              <a:t>Document B</a:t>
            </a:r>
            <a:endParaRPr lang="ru-RU" dirty="0" smtClean="0">
              <a:latin typeface="Times New Roman" pitchFamily="18" charset="0"/>
              <a:cs typeface="Times New Roman" pitchFamily="18" charset="0"/>
            </a:endParaRPr>
          </a:p>
          <a:p>
            <a:pPr>
              <a:lnSpc>
                <a:spcPct val="150000"/>
              </a:lnSpc>
            </a:pPr>
            <a:r>
              <a:rPr lang="fr-FR" b="1" dirty="0" smtClean="0">
                <a:latin typeface="Times New Roman" pitchFamily="18" charset="0"/>
                <a:cs typeface="Times New Roman" pitchFamily="18" charset="0"/>
              </a:rPr>
              <a:t>Les OGM, un bien ou un mal ?</a:t>
            </a:r>
            <a:endParaRPr lang="ru-RU" dirty="0" smtClean="0">
              <a:latin typeface="Times New Roman" pitchFamily="18" charset="0"/>
              <a:cs typeface="Times New Roman" pitchFamily="18" charset="0"/>
            </a:endParaRPr>
          </a:p>
          <a:p>
            <a:pPr>
              <a:lnSpc>
                <a:spcPct val="150000"/>
              </a:lnSpc>
            </a:pPr>
            <a:r>
              <a:rPr lang="fr-FR" dirty="0" smtClean="0">
                <a:latin typeface="Times New Roman" pitchFamily="18" charset="0"/>
                <a:cs typeface="Times New Roman" pitchFamily="18" charset="0"/>
              </a:rPr>
              <a:t>Très critiquées en Europe (certaines sont même interdites), les cultures d’organismes génétiquement modifiés, ou OGM, n’ont jamais été aussi importantes dans les pays en développement. En tête (loin derrière l’Amérique du Nord), le Brésil, l’Argentine, l’Inde et la Chine, qui, ajoutés à l’Afrique du Sud, le Burkina Faso, le Soudan et l’Egypte, concentrent 52% des surfaces OGM mondiales ! Le soja, le maïs, le coton et le colza sont les plus cultivés. Pourquoi ce succès et qu’apportent vraiment les OGM ? Pour de nombreux chercheurs, ces cultures sont bien plus résistantes aux bactéries et aux phénomènes climatiques qui ravagent de nombreux pays d’Afrique, notamment. Sur ce continent, la production agricole baisse et les terres ne sont plus capables de faire face aux transformations du climat. En Ouganda, l’un des pays les plus touchés par la famine, les cultures de bananes, un aliment de base, sont mises à mal par une bactérie. En introduisant une banane génétiquement modifiée, des scientifiques permettraient aux agriculteurs de vivre à nouveau de leur production. D’autres pays, comme le Ghana, le Kenya, le Malawi et le Nigeria testent également ces cultures « miracles ».</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
          <p:cNvSpPr>
            <a:spLocks noChangeArrowheads="1"/>
          </p:cNvSpPr>
          <p:nvPr/>
        </p:nvSpPr>
        <p:spPr bwMode="auto">
          <a:xfrm>
            <a:off x="142844" y="285728"/>
            <a:ext cx="8786874"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t"/>
            <a:endParaRPr lang="ru-RU" sz="2400" dirty="0" smtClean="0"/>
          </a:p>
          <a:p>
            <a:pPr fontAlgn="t"/>
            <a:endParaRPr lang="ru-RU" sz="2400" dirty="0"/>
          </a:p>
        </p:txBody>
      </p:sp>
      <p:sp>
        <p:nvSpPr>
          <p:cNvPr id="105473" name="Rectangle 1"/>
          <p:cNvSpPr>
            <a:spLocks noChangeArrowheads="1"/>
          </p:cNvSpPr>
          <p:nvPr/>
        </p:nvSpPr>
        <p:spPr bwMode="auto">
          <a:xfrm>
            <a:off x="142844" y="285728"/>
            <a:ext cx="8858312" cy="555536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nSpc>
                <a:spcPct val="125000"/>
              </a:lnSpc>
            </a:pPr>
            <a:r>
              <a:rPr lang="fr-FR" sz="2000" b="1" dirty="0" smtClean="0">
                <a:latin typeface="Times New Roman" pitchFamily="18" charset="0"/>
                <a:cs typeface="Times New Roman" pitchFamily="18" charset="0"/>
              </a:rPr>
              <a:t>Document B</a:t>
            </a:r>
            <a:endParaRPr lang="ru-RU" sz="2000" dirty="0" smtClean="0">
              <a:latin typeface="Times New Roman" pitchFamily="18" charset="0"/>
              <a:cs typeface="Times New Roman" pitchFamily="18" charset="0"/>
            </a:endParaRPr>
          </a:p>
          <a:p>
            <a:pPr>
              <a:lnSpc>
                <a:spcPct val="150000"/>
              </a:lnSpc>
            </a:pPr>
            <a:r>
              <a:rPr lang="fr-FR" sz="2000" b="1" dirty="0" smtClean="0">
                <a:latin typeface="Times New Roman" pitchFamily="18" charset="0"/>
                <a:cs typeface="Times New Roman" pitchFamily="18" charset="0"/>
              </a:rPr>
              <a:t>Une culture « révolutionnaire »</a:t>
            </a:r>
            <a:endParaRPr lang="ru-RU" sz="2000" dirty="0" smtClean="0">
              <a:latin typeface="Times New Roman" pitchFamily="18" charset="0"/>
              <a:cs typeface="Times New Roman" pitchFamily="18" charset="0"/>
            </a:endParaRPr>
          </a:p>
          <a:p>
            <a:pPr>
              <a:lnSpc>
                <a:spcPct val="150000"/>
              </a:lnSpc>
            </a:pPr>
            <a:r>
              <a:rPr lang="fr-FR" sz="2000" dirty="0" smtClean="0">
                <a:latin typeface="Times New Roman" pitchFamily="18" charset="0"/>
                <a:cs typeface="Times New Roman" pitchFamily="18" charset="0"/>
              </a:rPr>
              <a:t>Manger est un combat de tous les jours pour beaucoup d’Africains, et les cultures OGM offrent plus de nourriture. Selon l’IFPRI*, ce « processus ne pose pas de risques significatifs pour la santé humaine ou pour l’environnement ». C’est pourtant sur ce point que les anti-OGM se battent en France et en Europe. Le débat est ouvert. Pour les organisations internationales comme FAO, le Programme alimentaire mondial ou l’ONU, les OGM font, pour l’instant, partie des solutions pour lutter contre la faim dans le monde. Faute de mieux... (598 mots)</a:t>
            </a:r>
            <a:endParaRPr lang="ru-RU" sz="2000" dirty="0" smtClean="0">
              <a:latin typeface="Times New Roman" pitchFamily="18" charset="0"/>
              <a:cs typeface="Times New Roman" pitchFamily="18" charset="0"/>
            </a:endParaRPr>
          </a:p>
          <a:p>
            <a:pPr>
              <a:lnSpc>
                <a:spcPct val="150000"/>
              </a:lnSpc>
            </a:pPr>
            <a:r>
              <a:rPr lang="fr-FR" sz="2000" dirty="0" smtClean="0">
                <a:latin typeface="Times New Roman" pitchFamily="18" charset="0"/>
                <a:cs typeface="Times New Roman" pitchFamily="18" charset="0"/>
              </a:rPr>
              <a:t>_____________________________</a:t>
            </a:r>
            <a:endParaRPr lang="ru-RU" sz="2000" dirty="0" smtClean="0">
              <a:latin typeface="Times New Roman" pitchFamily="18" charset="0"/>
              <a:cs typeface="Times New Roman" pitchFamily="18" charset="0"/>
            </a:endParaRPr>
          </a:p>
          <a:p>
            <a:pPr>
              <a:lnSpc>
                <a:spcPct val="150000"/>
              </a:lnSpc>
            </a:pPr>
            <a:r>
              <a:rPr lang="fr-FR" sz="2000" i="1" dirty="0" smtClean="0">
                <a:latin typeface="Times New Roman" pitchFamily="18" charset="0"/>
                <a:cs typeface="Times New Roman" pitchFamily="18" charset="0"/>
              </a:rPr>
              <a:t>*IFPRI - International Food Policy Research Institute (Institut international de recherche sur les politiques alimentaires).</a:t>
            </a: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4"/>
          <p:cNvSpPr txBox="1">
            <a:spLocks noChangeArrowheads="1"/>
          </p:cNvSpPr>
          <p:nvPr/>
        </p:nvSpPr>
        <p:spPr bwMode="auto">
          <a:xfrm>
            <a:off x="179388" y="142852"/>
            <a:ext cx="8821768" cy="6494085"/>
          </a:xfrm>
          <a:prstGeom prst="rect">
            <a:avLst/>
          </a:prstGeom>
          <a:noFill/>
          <a:ln w="9525">
            <a:noFill/>
            <a:miter lim="800000"/>
            <a:headEnd/>
            <a:tailEnd/>
          </a:ln>
        </p:spPr>
        <p:txBody>
          <a:bodyPr wrap="square">
            <a:spAutoFit/>
          </a:bodyPr>
          <a:lstStyle/>
          <a:p>
            <a:pPr algn="ctr"/>
            <a:r>
              <a:rPr lang="ru-RU" sz="2400" b="1" dirty="0"/>
              <a:t>Конкурс понимания письменных текстов	</a:t>
            </a:r>
            <a:endParaRPr lang="fr-FR" sz="2400" b="1" dirty="0" smtClean="0">
              <a:solidFill>
                <a:schemeClr val="accent2"/>
              </a:solidFill>
            </a:endParaRPr>
          </a:p>
          <a:p>
            <a:pPr algn="ctr"/>
            <a:r>
              <a:rPr lang="ru-RU" sz="2400" b="1" dirty="0" smtClean="0"/>
              <a:t>			</a:t>
            </a:r>
            <a:endParaRPr lang="fr-FR" sz="2400" b="1" dirty="0" smtClean="0"/>
          </a:p>
          <a:p>
            <a:pPr>
              <a:spcAft>
                <a:spcPts val="1200"/>
              </a:spcAft>
            </a:pPr>
            <a:r>
              <a:rPr lang="ru-RU" sz="2400" b="1" dirty="0" smtClean="0"/>
              <a:t> </a:t>
            </a:r>
            <a:r>
              <a:rPr lang="fr-FR" sz="2400" b="1" dirty="0" smtClean="0"/>
              <a:t>Durée de l’épreuve : 1heure 30			Note sur 33</a:t>
            </a:r>
            <a:endParaRPr lang="ru-RU" sz="2400" dirty="0" smtClean="0"/>
          </a:p>
          <a:p>
            <a:pPr>
              <a:spcAft>
                <a:spcPts val="1200"/>
              </a:spcAft>
            </a:pPr>
            <a:r>
              <a:rPr lang="fr-FR" sz="2400" b="1" dirty="0" smtClean="0"/>
              <a:t>Mise en situation de lecture :</a:t>
            </a:r>
            <a:endParaRPr lang="ru-RU" sz="2400" dirty="0" smtClean="0"/>
          </a:p>
          <a:p>
            <a:pPr>
              <a:spcAft>
                <a:spcPts val="1200"/>
              </a:spcAft>
            </a:pPr>
            <a:r>
              <a:rPr lang="fr-FR" sz="2400" dirty="0" smtClean="0"/>
              <a:t>Le dossier comprend deux documents.</a:t>
            </a:r>
            <a:endParaRPr lang="ru-RU" sz="2400" dirty="0" smtClean="0"/>
          </a:p>
          <a:p>
            <a:pPr>
              <a:spcAft>
                <a:spcPts val="1200"/>
              </a:spcAft>
            </a:pPr>
            <a:r>
              <a:rPr lang="fr-FR" sz="2400" dirty="0" smtClean="0"/>
              <a:t>Les documents A et B, consacrés au même sujet, demandent des réponses à trois</a:t>
            </a:r>
            <a:endParaRPr lang="ru-RU" sz="2400" dirty="0" smtClean="0"/>
          </a:p>
          <a:p>
            <a:pPr>
              <a:spcAft>
                <a:spcPts val="1200"/>
              </a:spcAft>
            </a:pPr>
            <a:r>
              <a:rPr lang="fr-FR" sz="2400" dirty="0" smtClean="0"/>
              <a:t>questionnaires:</a:t>
            </a:r>
            <a:endParaRPr lang="ru-RU" sz="2400" dirty="0" smtClean="0"/>
          </a:p>
          <a:p>
            <a:pPr>
              <a:spcAft>
                <a:spcPts val="1200"/>
              </a:spcAft>
            </a:pPr>
            <a:r>
              <a:rPr lang="fr-FR" sz="2400" dirty="0" smtClean="0"/>
              <a:t>- Le questionnaire 1 vérifie la compréhension du document A.</a:t>
            </a:r>
            <a:endParaRPr lang="ru-RU" sz="2400" dirty="0" smtClean="0"/>
          </a:p>
          <a:p>
            <a:pPr>
              <a:spcAft>
                <a:spcPts val="1200"/>
              </a:spcAft>
            </a:pPr>
            <a:r>
              <a:rPr lang="fr-FR" sz="2400" dirty="0" smtClean="0"/>
              <a:t>- Le questionnaire 2 contient des questions sur la compréhension du document B.</a:t>
            </a:r>
            <a:endParaRPr lang="ru-RU" sz="2400" dirty="0" smtClean="0"/>
          </a:p>
          <a:p>
            <a:pPr>
              <a:spcAft>
                <a:spcPts val="1200"/>
              </a:spcAft>
            </a:pPr>
            <a:r>
              <a:rPr lang="fr-FR" sz="2400" dirty="0" smtClean="0"/>
              <a:t>- Le questionnaire 3 demande de comparer les informations contenues dans les deux textes.</a:t>
            </a:r>
            <a:endParaRPr lang="ru-RU" sz="2400" dirty="0" smtClean="0"/>
          </a:p>
          <a:p>
            <a:endParaRPr lang="fr-FR" sz="2400" b="1"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ChangeArrowheads="1"/>
          </p:cNvSpPr>
          <p:nvPr/>
        </p:nvSpPr>
        <p:spPr bwMode="auto">
          <a:xfrm>
            <a:off x="214282" y="714356"/>
            <a:ext cx="8786874"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fr-FR" sz="2400" b="1" dirty="0" smtClean="0">
                <a:latin typeface="Times New Roman" pitchFamily="18" charset="0"/>
                <a:cs typeface="Times New Roman" pitchFamily="18" charset="0"/>
              </a:rPr>
              <a:t>Questionnaire 2						9 points</a:t>
            </a:r>
            <a:endParaRPr lang="ru-RU" sz="2400" dirty="0" smtClean="0">
              <a:latin typeface="Times New Roman" pitchFamily="18" charset="0"/>
              <a:cs typeface="Times New Roman" pitchFamily="18" charset="0"/>
            </a:endParaRPr>
          </a:p>
          <a:p>
            <a:endParaRPr lang="fr-FR" sz="2400" b="1" dirty="0" smtClean="0">
              <a:latin typeface="Times New Roman" pitchFamily="18" charset="0"/>
              <a:cs typeface="Times New Roman" pitchFamily="18" charset="0"/>
            </a:endParaRPr>
          </a:p>
          <a:p>
            <a:r>
              <a:rPr lang="ru-RU" sz="2400" b="1" dirty="0" smtClean="0">
                <a:latin typeface="Times New Roman" pitchFamily="18" charset="0"/>
                <a:cs typeface="Times New Roman" pitchFamily="18" charset="0"/>
              </a:rPr>
              <a:t>8</a:t>
            </a:r>
            <a:r>
              <a:rPr lang="fr-FR" sz="2400" b="1" dirty="0" smtClean="0">
                <a:latin typeface="Times New Roman" pitchFamily="18" charset="0"/>
                <a:cs typeface="Times New Roman" pitchFamily="18" charset="0"/>
              </a:rPr>
              <a:t>.</a:t>
            </a:r>
            <a:r>
              <a:rPr lang="fr-FR" sz="2400" dirty="0" smtClean="0">
                <a:latin typeface="Times New Roman" pitchFamily="18" charset="0"/>
                <a:cs typeface="Times New Roman" pitchFamily="18" charset="0"/>
              </a:rPr>
              <a:t> </a:t>
            </a:r>
            <a:r>
              <a:rPr lang="fr-FR" sz="2400" i="1" dirty="0" smtClean="0">
                <a:latin typeface="Times New Roman" pitchFamily="18" charset="0"/>
                <a:cs typeface="Times New Roman" pitchFamily="18" charset="0"/>
              </a:rPr>
              <a:t>Les pays du Sud sont les plus vulnérables au changement climatique. Relevez dans le texte 5 raisons / explications de cette vulnérabilité :						5 points</a:t>
            </a:r>
            <a:endParaRPr lang="ru-RU" sz="24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ChangeArrowheads="1"/>
          </p:cNvSpPr>
          <p:nvPr/>
        </p:nvSpPr>
        <p:spPr bwMode="auto">
          <a:xfrm>
            <a:off x="214282" y="214291"/>
            <a:ext cx="8572592" cy="38164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ru-RU" sz="2400" i="1" dirty="0" smtClean="0">
                <a:latin typeface="Times New Roman" pitchFamily="18" charset="0"/>
                <a:cs typeface="Times New Roman" pitchFamily="18" charset="0"/>
              </a:rPr>
              <a:t>2</a:t>
            </a:r>
            <a:r>
              <a:rPr lang="en-US" sz="2400" i="1" dirty="0" smtClean="0">
                <a:latin typeface="Times New Roman" pitchFamily="18" charset="0"/>
                <a:cs typeface="Times New Roman" pitchFamily="18" charset="0"/>
              </a:rPr>
              <a:t>2</a:t>
            </a:r>
            <a:r>
              <a:rPr lang="ru-RU" sz="2400" i="1" dirty="0" smtClean="0">
                <a:latin typeface="Times New Roman" pitchFamily="18" charset="0"/>
                <a:cs typeface="Times New Roman" pitchFamily="18" charset="0"/>
              </a:rPr>
              <a:t>8</a:t>
            </a:r>
          </a:p>
          <a:p>
            <a:pPr lvl="1">
              <a:spcAft>
                <a:spcPts val="1200"/>
              </a:spcAft>
              <a:buFont typeface="Wingdings" pitchFamily="2" charset="2"/>
              <a:buChar char="ü"/>
            </a:pPr>
            <a:r>
              <a:rPr lang="en-US" sz="2400" dirty="0" err="1" smtClean="0">
                <a:latin typeface="Times New Roman" pitchFamily="18" charset="0"/>
                <a:cs typeface="Times New Roman" pitchFamily="18" charset="0"/>
              </a:rPr>
              <a:t>l</a:t>
            </a:r>
            <a:r>
              <a:rPr lang="en-US" sz="2400" dirty="0" err="1" smtClean="0">
                <a:latin typeface="Times New Roman" pitchFamily="18" charset="0"/>
                <a:cs typeface="Times New Roman" pitchFamily="18" charset="0"/>
              </a:rPr>
              <a:t>ongues</a:t>
            </a:r>
            <a:r>
              <a:rPr lang="en-US" sz="2400" dirty="0" smtClean="0">
                <a:latin typeface="Times New Roman" pitchFamily="18" charset="0"/>
                <a:cs typeface="Times New Roman" pitchFamily="18" charset="0"/>
              </a:rPr>
              <a:t> p</a:t>
            </a:r>
            <a:r>
              <a:rPr lang="fr-FR" sz="2400" dirty="0" smtClean="0">
                <a:latin typeface="Times New Roman" pitchFamily="18" charset="0"/>
                <a:cs typeface="Times New Roman" pitchFamily="18" charset="0"/>
              </a:rPr>
              <a:t>ériodes sans pluie</a:t>
            </a:r>
          </a:p>
          <a:p>
            <a:pPr lvl="1">
              <a:spcAft>
                <a:spcPts val="1200"/>
              </a:spcAft>
              <a:buFont typeface="Wingdings" pitchFamily="2" charset="2"/>
              <a:buChar char="ü"/>
            </a:pPr>
            <a:r>
              <a:rPr lang="fr-FR" sz="2400" dirty="0" smtClean="0">
                <a:latin typeface="Times New Roman" pitchFamily="18" charset="0"/>
                <a:cs typeface="Times New Roman" pitchFamily="18" charset="0"/>
              </a:rPr>
              <a:t> les </a:t>
            </a:r>
            <a:r>
              <a:rPr lang="en-US" sz="2400" dirty="0" err="1" smtClean="0">
                <a:latin typeface="Times New Roman" pitchFamily="18" charset="0"/>
                <a:cs typeface="Times New Roman" pitchFamily="18" charset="0"/>
              </a:rPr>
              <a:t>pluies</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intenses</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suivies</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d’inondations</a:t>
            </a:r>
            <a:endParaRPr lang="en-US" sz="2400" dirty="0" smtClean="0">
              <a:latin typeface="Times New Roman" pitchFamily="18" charset="0"/>
              <a:cs typeface="Times New Roman" pitchFamily="18" charset="0"/>
            </a:endParaRPr>
          </a:p>
          <a:p>
            <a:pPr lvl="1">
              <a:spcAft>
                <a:spcPts val="1200"/>
              </a:spcAft>
              <a:buFont typeface="Wingdings" pitchFamily="2" charset="2"/>
              <a:buChar char="ü"/>
            </a:pPr>
            <a:r>
              <a:rPr lang="en-US" sz="2400" dirty="0" smtClean="0">
                <a:latin typeface="Times New Roman" pitchFamily="18" charset="0"/>
                <a:cs typeface="Times New Roman" pitchFamily="18" charset="0"/>
              </a:rPr>
              <a:t>les </a:t>
            </a:r>
            <a:r>
              <a:rPr lang="en-US" sz="2400" dirty="0" err="1" smtClean="0">
                <a:latin typeface="Times New Roman" pitchFamily="18" charset="0"/>
                <a:cs typeface="Times New Roman" pitchFamily="18" charset="0"/>
              </a:rPr>
              <a:t>pluies</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intenses</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peuvent</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abimer</a:t>
            </a:r>
            <a:r>
              <a:rPr lang="en-US" sz="2400" dirty="0" smtClean="0">
                <a:latin typeface="Times New Roman" pitchFamily="18" charset="0"/>
                <a:cs typeface="Times New Roman" pitchFamily="18" charset="0"/>
              </a:rPr>
              <a:t> les cultures</a:t>
            </a:r>
            <a:endParaRPr lang="en-US" sz="2400" dirty="0" smtClean="0">
              <a:latin typeface="Times New Roman" pitchFamily="18" charset="0"/>
              <a:cs typeface="Times New Roman" pitchFamily="18" charset="0"/>
            </a:endParaRPr>
          </a:p>
          <a:p>
            <a:pPr lvl="1">
              <a:spcAft>
                <a:spcPts val="1200"/>
              </a:spcAft>
              <a:buFont typeface="Wingdings" pitchFamily="2" charset="2"/>
              <a:buChar char="ü"/>
            </a:pPr>
            <a:r>
              <a:rPr lang="en-US" sz="2400" dirty="0" err="1" smtClean="0">
                <a:latin typeface="Times New Roman" pitchFamily="18" charset="0"/>
                <a:cs typeface="Times New Roman" pitchFamily="18" charset="0"/>
              </a:rPr>
              <a:t>cela</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provoque</a:t>
            </a:r>
            <a:r>
              <a:rPr lang="en-US" sz="2400" dirty="0" smtClean="0">
                <a:latin typeface="Times New Roman" pitchFamily="18" charset="0"/>
                <a:cs typeface="Times New Roman" pitchFamily="18" charset="0"/>
              </a:rPr>
              <a:t> de </a:t>
            </a:r>
            <a:r>
              <a:rPr lang="en-US" sz="2400" dirty="0" err="1" smtClean="0">
                <a:latin typeface="Times New Roman" pitchFamily="18" charset="0"/>
                <a:cs typeface="Times New Roman" pitchFamily="18" charset="0"/>
              </a:rPr>
              <a:t>mauvaises</a:t>
            </a:r>
            <a:r>
              <a:rPr lang="en-US" sz="2400" dirty="0" smtClean="0">
                <a:latin typeface="Times New Roman" pitchFamily="18" charset="0"/>
                <a:cs typeface="Times New Roman" pitchFamily="18" charset="0"/>
              </a:rPr>
              <a:t> r</a:t>
            </a:r>
            <a:r>
              <a:rPr lang="fr-FR" sz="2400" dirty="0" smtClean="0">
                <a:latin typeface="Times New Roman" pitchFamily="18" charset="0"/>
                <a:cs typeface="Times New Roman" pitchFamily="18" charset="0"/>
              </a:rPr>
              <a:t>écoltes</a:t>
            </a:r>
          </a:p>
          <a:p>
            <a:pPr lvl="1">
              <a:spcAft>
                <a:spcPts val="1200"/>
              </a:spcAft>
              <a:buFont typeface="Wingdings" pitchFamily="2" charset="2"/>
              <a:buChar char="ü"/>
            </a:pPr>
            <a:r>
              <a:rPr lang="fr-FR" sz="2400" dirty="0" smtClean="0">
                <a:latin typeface="Times New Roman" pitchFamily="18" charset="0"/>
                <a:cs typeface="Times New Roman" pitchFamily="18" charset="0"/>
              </a:rPr>
              <a:t>l</a:t>
            </a:r>
            <a:r>
              <a:rPr lang="fr-FR" sz="2400" dirty="0" smtClean="0">
                <a:latin typeface="Times New Roman" pitchFamily="18" charset="0"/>
                <a:cs typeface="Times New Roman" pitchFamily="18" charset="0"/>
              </a:rPr>
              <a:t>a production excessive des OGM affaiblit  les terres face aux changements climatiques</a:t>
            </a:r>
          </a:p>
          <a:p>
            <a:pPr lvl="1">
              <a:buFont typeface="Wingdings" pitchFamily="2" charset="2"/>
              <a:buChar char="ü"/>
            </a:pPr>
            <a:endParaRPr lang="fr-FR" sz="24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ChangeArrowheads="1"/>
          </p:cNvSpPr>
          <p:nvPr/>
        </p:nvSpPr>
        <p:spPr bwMode="auto">
          <a:xfrm>
            <a:off x="214282" y="214291"/>
            <a:ext cx="8572592" cy="418576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ru-RU" sz="2400" i="1" dirty="0" smtClean="0">
                <a:latin typeface="Times New Roman" pitchFamily="18" charset="0"/>
                <a:cs typeface="Times New Roman" pitchFamily="18" charset="0"/>
              </a:rPr>
              <a:t>2</a:t>
            </a:r>
            <a:r>
              <a:rPr lang="en-US" sz="2400" i="1" dirty="0" smtClean="0">
                <a:latin typeface="Times New Roman" pitchFamily="18" charset="0"/>
                <a:cs typeface="Times New Roman" pitchFamily="18" charset="0"/>
              </a:rPr>
              <a:t>2</a:t>
            </a:r>
            <a:r>
              <a:rPr lang="ru-RU" sz="2400" i="1" dirty="0" smtClean="0">
                <a:latin typeface="Times New Roman" pitchFamily="18" charset="0"/>
                <a:cs typeface="Times New Roman" pitchFamily="18" charset="0"/>
              </a:rPr>
              <a:t>8</a:t>
            </a:r>
          </a:p>
          <a:p>
            <a:pPr lvl="1">
              <a:spcAft>
                <a:spcPts val="1200"/>
              </a:spcAft>
              <a:buFont typeface="Wingdings" pitchFamily="2" charset="2"/>
              <a:buChar char="ü"/>
            </a:pPr>
            <a:r>
              <a:rPr lang="en-US" sz="2400" dirty="0" err="1" smtClean="0">
                <a:latin typeface="Times New Roman" pitchFamily="18" charset="0"/>
                <a:cs typeface="Times New Roman" pitchFamily="18" charset="0"/>
              </a:rPr>
              <a:t>l</a:t>
            </a:r>
            <a:r>
              <a:rPr lang="en-US" sz="2400" dirty="0" err="1" smtClean="0">
                <a:latin typeface="Times New Roman" pitchFamily="18" charset="0"/>
                <a:cs typeface="Times New Roman" pitchFamily="18" charset="0"/>
              </a:rPr>
              <a:t>ongues</a:t>
            </a:r>
            <a:r>
              <a:rPr lang="en-US" sz="2400" dirty="0" smtClean="0">
                <a:latin typeface="Times New Roman" pitchFamily="18" charset="0"/>
                <a:cs typeface="Times New Roman" pitchFamily="18" charset="0"/>
              </a:rPr>
              <a:t> p</a:t>
            </a:r>
            <a:r>
              <a:rPr lang="fr-FR" sz="2400" dirty="0" smtClean="0">
                <a:latin typeface="Times New Roman" pitchFamily="18" charset="0"/>
                <a:cs typeface="Times New Roman" pitchFamily="18" charset="0"/>
              </a:rPr>
              <a:t>ériodes sans pluie</a:t>
            </a:r>
          </a:p>
          <a:p>
            <a:pPr lvl="1">
              <a:spcAft>
                <a:spcPts val="1200"/>
              </a:spcAft>
              <a:buFont typeface="Wingdings" pitchFamily="2" charset="2"/>
              <a:buChar char="ü"/>
            </a:pPr>
            <a:r>
              <a:rPr lang="fr-FR" sz="2400" dirty="0" smtClean="0">
                <a:latin typeface="Times New Roman" pitchFamily="18" charset="0"/>
                <a:cs typeface="Times New Roman" pitchFamily="18" charset="0"/>
              </a:rPr>
              <a:t> les </a:t>
            </a:r>
            <a:r>
              <a:rPr lang="en-US" sz="2400" dirty="0" err="1" smtClean="0">
                <a:latin typeface="Times New Roman" pitchFamily="18" charset="0"/>
                <a:cs typeface="Times New Roman" pitchFamily="18" charset="0"/>
              </a:rPr>
              <a:t>pluies</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intenses</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suivies</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d’inondations</a:t>
            </a:r>
            <a:endParaRPr lang="en-US" sz="2400" dirty="0" smtClean="0">
              <a:latin typeface="Times New Roman" pitchFamily="18" charset="0"/>
              <a:cs typeface="Times New Roman" pitchFamily="18" charset="0"/>
            </a:endParaRPr>
          </a:p>
          <a:p>
            <a:pPr lvl="1">
              <a:spcAft>
                <a:spcPts val="1200"/>
              </a:spcAft>
              <a:buFont typeface="Wingdings" pitchFamily="2" charset="2"/>
              <a:buChar char="ü"/>
            </a:pPr>
            <a:r>
              <a:rPr lang="en-US" sz="2400" dirty="0" smtClean="0">
                <a:latin typeface="Times New Roman" pitchFamily="18" charset="0"/>
                <a:cs typeface="Times New Roman" pitchFamily="18" charset="0"/>
              </a:rPr>
              <a:t>les </a:t>
            </a:r>
            <a:r>
              <a:rPr lang="en-US" sz="2400" dirty="0" err="1" smtClean="0">
                <a:latin typeface="Times New Roman" pitchFamily="18" charset="0"/>
                <a:cs typeface="Times New Roman" pitchFamily="18" charset="0"/>
              </a:rPr>
              <a:t>pluies</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intenses</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peuvent</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abimer</a:t>
            </a:r>
            <a:r>
              <a:rPr lang="en-US" sz="2400" dirty="0" smtClean="0">
                <a:latin typeface="Times New Roman" pitchFamily="18" charset="0"/>
                <a:cs typeface="Times New Roman" pitchFamily="18" charset="0"/>
              </a:rPr>
              <a:t> les culture</a:t>
            </a:r>
            <a:endParaRPr lang="en-US" sz="2400" dirty="0" smtClean="0">
              <a:latin typeface="Times New Roman" pitchFamily="18" charset="0"/>
              <a:cs typeface="Times New Roman" pitchFamily="18" charset="0"/>
            </a:endParaRPr>
          </a:p>
          <a:p>
            <a:pPr lvl="1">
              <a:spcAft>
                <a:spcPts val="1200"/>
              </a:spcAft>
              <a:buFont typeface="Wingdings" pitchFamily="2" charset="2"/>
              <a:buChar char="ü"/>
            </a:pPr>
            <a:r>
              <a:rPr lang="en-US" sz="2400" dirty="0" err="1" smtClean="0">
                <a:latin typeface="Times New Roman" pitchFamily="18" charset="0"/>
                <a:cs typeface="Times New Roman" pitchFamily="18" charset="0"/>
              </a:rPr>
              <a:t>cela</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provoque</a:t>
            </a:r>
            <a:r>
              <a:rPr lang="en-US" sz="2400" dirty="0" smtClean="0">
                <a:latin typeface="Times New Roman" pitchFamily="18" charset="0"/>
                <a:cs typeface="Times New Roman" pitchFamily="18" charset="0"/>
              </a:rPr>
              <a:t> de </a:t>
            </a:r>
            <a:r>
              <a:rPr lang="en-US" sz="2400" dirty="0" err="1" smtClean="0">
                <a:latin typeface="Times New Roman" pitchFamily="18" charset="0"/>
                <a:cs typeface="Times New Roman" pitchFamily="18" charset="0"/>
              </a:rPr>
              <a:t>mauvaises</a:t>
            </a:r>
            <a:r>
              <a:rPr lang="en-US" sz="2400" dirty="0" smtClean="0">
                <a:latin typeface="Times New Roman" pitchFamily="18" charset="0"/>
                <a:cs typeface="Times New Roman" pitchFamily="18" charset="0"/>
              </a:rPr>
              <a:t> r</a:t>
            </a:r>
            <a:r>
              <a:rPr lang="fr-FR" sz="2400" dirty="0" smtClean="0">
                <a:latin typeface="Times New Roman" pitchFamily="18" charset="0"/>
                <a:cs typeface="Times New Roman" pitchFamily="18" charset="0"/>
              </a:rPr>
              <a:t>écoltes</a:t>
            </a:r>
          </a:p>
          <a:p>
            <a:pPr lvl="1">
              <a:spcAft>
                <a:spcPts val="1200"/>
              </a:spcAft>
              <a:buFont typeface="Wingdings" pitchFamily="2" charset="2"/>
              <a:buChar char="ü"/>
            </a:pPr>
            <a:r>
              <a:rPr lang="fr-FR" sz="2400" strike="sngStrike" dirty="0" smtClean="0">
                <a:latin typeface="Times New Roman" pitchFamily="18" charset="0"/>
                <a:cs typeface="Times New Roman" pitchFamily="18" charset="0"/>
              </a:rPr>
              <a:t>l</a:t>
            </a:r>
            <a:r>
              <a:rPr lang="fr-FR" sz="2400" strike="sngStrike" dirty="0" smtClean="0">
                <a:latin typeface="Times New Roman" pitchFamily="18" charset="0"/>
                <a:cs typeface="Times New Roman" pitchFamily="18" charset="0"/>
              </a:rPr>
              <a:t>a production excessive des OGM affaiblit  les terres face aux changements climatiques</a:t>
            </a:r>
          </a:p>
          <a:p>
            <a:pPr lvl="1">
              <a:buFont typeface="Wingdings" pitchFamily="2" charset="2"/>
              <a:buChar char="ü"/>
            </a:pPr>
            <a:endParaRPr lang="fr-FR" sz="2400" dirty="0" smtClean="0">
              <a:latin typeface="Times New Roman" pitchFamily="18" charset="0"/>
              <a:cs typeface="Times New Roman" pitchFamily="18" charset="0"/>
            </a:endParaRPr>
          </a:p>
          <a:p>
            <a:pPr lvl="1"/>
            <a:r>
              <a:rPr lang="fr-FR" sz="2400" dirty="0" smtClean="0">
                <a:latin typeface="Times New Roman" pitchFamily="18" charset="0"/>
                <a:cs typeface="Times New Roman" pitchFamily="18" charset="0"/>
              </a:rPr>
              <a:t>1 point</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ChangeArrowheads="1"/>
          </p:cNvSpPr>
          <p:nvPr/>
        </p:nvSpPr>
        <p:spPr bwMode="auto">
          <a:xfrm>
            <a:off x="214282" y="214291"/>
            <a:ext cx="8572592" cy="529375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ru-RU" sz="2400" i="1" dirty="0" smtClean="0">
                <a:latin typeface="Times New Roman" pitchFamily="18" charset="0"/>
                <a:cs typeface="Times New Roman" pitchFamily="18" charset="0"/>
              </a:rPr>
              <a:t>2</a:t>
            </a:r>
            <a:r>
              <a:rPr lang="en-US" sz="2400" i="1" dirty="0" smtClean="0">
                <a:latin typeface="Times New Roman" pitchFamily="18" charset="0"/>
                <a:cs typeface="Times New Roman" pitchFamily="18" charset="0"/>
              </a:rPr>
              <a:t>39</a:t>
            </a:r>
            <a:endParaRPr lang="ru-RU" sz="2400" i="1" dirty="0" smtClean="0">
              <a:latin typeface="Times New Roman" pitchFamily="18" charset="0"/>
              <a:cs typeface="Times New Roman" pitchFamily="18" charset="0"/>
            </a:endParaRPr>
          </a:p>
          <a:p>
            <a:pPr lvl="1">
              <a:spcAft>
                <a:spcPts val="1200"/>
              </a:spcAft>
              <a:buFont typeface="Wingdings" pitchFamily="2" charset="2"/>
              <a:buChar char="ü"/>
            </a:pPr>
            <a:r>
              <a:rPr lang="en-US" sz="2400" dirty="0" err="1" smtClean="0">
                <a:latin typeface="Times New Roman" pitchFamily="18" charset="0"/>
                <a:cs typeface="Times New Roman" pitchFamily="18" charset="0"/>
              </a:rPr>
              <a:t>ils</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sont</a:t>
            </a:r>
            <a:r>
              <a:rPr lang="en-US" sz="2400" dirty="0" smtClean="0">
                <a:latin typeface="Times New Roman" pitchFamily="18" charset="0"/>
                <a:cs typeface="Times New Roman" pitchFamily="18" charset="0"/>
              </a:rPr>
              <a:t> situ</a:t>
            </a:r>
            <a:r>
              <a:rPr lang="fr-FR" sz="2400" dirty="0" smtClean="0">
                <a:latin typeface="Times New Roman" pitchFamily="18" charset="0"/>
                <a:cs typeface="Times New Roman" pitchFamily="18" charset="0"/>
              </a:rPr>
              <a:t>és dans</a:t>
            </a:r>
            <a:r>
              <a:rPr lang="fr-FR" sz="2400" i="1" dirty="0" smtClean="0">
                <a:latin typeface="Times New Roman" pitchFamily="18" charset="0"/>
                <a:cs typeface="Times New Roman" pitchFamily="18" charset="0"/>
              </a:rPr>
              <a:t> </a:t>
            </a:r>
            <a:r>
              <a:rPr lang="fr-FR" sz="2400" dirty="0" smtClean="0">
                <a:latin typeface="Times New Roman" pitchFamily="18" charset="0"/>
                <a:cs typeface="Times New Roman" pitchFamily="18" charset="0"/>
              </a:rPr>
              <a:t>les zones </a:t>
            </a:r>
            <a:r>
              <a:rPr lang="fr-FR" sz="2400" dirty="0" smtClean="0">
                <a:latin typeface="Times New Roman" pitchFamily="18" charset="0"/>
                <a:cs typeface="Times New Roman" pitchFamily="18" charset="0"/>
              </a:rPr>
              <a:t>tropicales alors le dérèglement </a:t>
            </a:r>
            <a:r>
              <a:rPr lang="fr-FR" sz="2400" dirty="0" smtClean="0">
                <a:latin typeface="Times New Roman" pitchFamily="18" charset="0"/>
                <a:cs typeface="Times New Roman" pitchFamily="18" charset="0"/>
              </a:rPr>
              <a:t>du </a:t>
            </a:r>
            <a:r>
              <a:rPr lang="fr-FR" sz="2400" dirty="0" smtClean="0">
                <a:latin typeface="Times New Roman" pitchFamily="18" charset="0"/>
                <a:cs typeface="Times New Roman" pitchFamily="18" charset="0"/>
              </a:rPr>
              <a:t>climat les fait souffrir </a:t>
            </a:r>
            <a:endParaRPr lang="en-US" sz="2400" dirty="0" smtClean="0">
              <a:latin typeface="Times New Roman" pitchFamily="18" charset="0"/>
              <a:cs typeface="Times New Roman" pitchFamily="18" charset="0"/>
            </a:endParaRPr>
          </a:p>
          <a:p>
            <a:pPr lvl="1">
              <a:spcAft>
                <a:spcPts val="1200"/>
              </a:spcAft>
              <a:buFont typeface="Wingdings" pitchFamily="2" charset="2"/>
              <a:buChar char="ü"/>
            </a:pPr>
            <a:r>
              <a:rPr lang="en-US" sz="2400" dirty="0" smtClean="0">
                <a:latin typeface="Times New Roman" pitchFamily="18" charset="0"/>
                <a:cs typeface="Times New Roman" pitchFamily="18" charset="0"/>
              </a:rPr>
              <a:t>les </a:t>
            </a:r>
            <a:r>
              <a:rPr lang="en-US" sz="2400" dirty="0" err="1" smtClean="0">
                <a:latin typeface="Times New Roman" pitchFamily="18" charset="0"/>
                <a:cs typeface="Times New Roman" pitchFamily="18" charset="0"/>
              </a:rPr>
              <a:t>mauvaises</a:t>
            </a:r>
            <a:r>
              <a:rPr lang="en-US" sz="2400" dirty="0" smtClean="0">
                <a:latin typeface="Times New Roman" pitchFamily="18" charset="0"/>
                <a:cs typeface="Times New Roman" pitchFamily="18" charset="0"/>
              </a:rPr>
              <a:t> </a:t>
            </a:r>
            <a:r>
              <a:rPr lang="fr-FR" sz="2400" dirty="0" smtClean="0">
                <a:latin typeface="Times New Roman" pitchFamily="18" charset="0"/>
                <a:cs typeface="Times New Roman" pitchFamily="18" charset="0"/>
              </a:rPr>
              <a:t>récoltes à cause du changement climatique amènent la faim et les pertes économiques</a:t>
            </a:r>
          </a:p>
          <a:p>
            <a:pPr lvl="1">
              <a:spcAft>
                <a:spcPts val="1200"/>
              </a:spcAft>
              <a:buFont typeface="Wingdings" pitchFamily="2" charset="2"/>
              <a:buChar char="ü"/>
            </a:pPr>
            <a:r>
              <a:rPr lang="en-US" sz="2400" dirty="0" smtClean="0">
                <a:latin typeface="Times New Roman" pitchFamily="18" charset="0"/>
                <a:cs typeface="Times New Roman" pitchFamily="18" charset="0"/>
              </a:rPr>
              <a:t> les</a:t>
            </a:r>
            <a:r>
              <a:rPr lang="fr-FR" sz="2400" dirty="0" smtClean="0">
                <a:latin typeface="Times New Roman" pitchFamily="18" charset="0"/>
                <a:cs typeface="Times New Roman" pitchFamily="18" charset="0"/>
              </a:rPr>
              <a:t> changements climatiques provoquent les  sécheresses et les inondations </a:t>
            </a:r>
          </a:p>
          <a:p>
            <a:pPr lvl="1">
              <a:spcAft>
                <a:spcPts val="1200"/>
              </a:spcAft>
              <a:buFont typeface="Wingdings" pitchFamily="2" charset="2"/>
              <a:buChar char="ü"/>
            </a:pPr>
            <a:r>
              <a:rPr lang="en-US" sz="2400" dirty="0" smtClean="0">
                <a:latin typeface="Times New Roman" pitchFamily="18" charset="0"/>
                <a:cs typeface="Times New Roman" pitchFamily="18" charset="0"/>
              </a:rPr>
              <a:t>les </a:t>
            </a:r>
            <a:r>
              <a:rPr lang="en-US" sz="2400" dirty="0" err="1" smtClean="0">
                <a:latin typeface="Times New Roman" pitchFamily="18" charset="0"/>
                <a:cs typeface="Times New Roman" pitchFamily="18" charset="0"/>
              </a:rPr>
              <a:t>mauvaises</a:t>
            </a:r>
            <a:r>
              <a:rPr lang="en-US" sz="2400" dirty="0" smtClean="0">
                <a:latin typeface="Times New Roman" pitchFamily="18" charset="0"/>
                <a:cs typeface="Times New Roman" pitchFamily="18" charset="0"/>
              </a:rPr>
              <a:t> </a:t>
            </a:r>
            <a:r>
              <a:rPr lang="fr-FR" sz="2400" dirty="0" smtClean="0">
                <a:latin typeface="Times New Roman" pitchFamily="18" charset="0"/>
                <a:cs typeface="Times New Roman" pitchFamily="18" charset="0"/>
              </a:rPr>
              <a:t>récoltes</a:t>
            </a:r>
            <a:r>
              <a:rPr lang="fr-FR" sz="2400" dirty="0" smtClean="0">
                <a:latin typeface="Times New Roman" pitchFamily="18" charset="0"/>
                <a:cs typeface="Times New Roman" pitchFamily="18" charset="0"/>
              </a:rPr>
              <a:t> </a:t>
            </a:r>
            <a:r>
              <a:rPr lang="fr-FR" sz="2400" dirty="0" smtClean="0">
                <a:latin typeface="Times New Roman" pitchFamily="18" charset="0"/>
                <a:cs typeface="Times New Roman" pitchFamily="18" charset="0"/>
              </a:rPr>
              <a:t>et la </a:t>
            </a:r>
            <a:r>
              <a:rPr lang="fr-FR" sz="2400" dirty="0" smtClean="0">
                <a:latin typeface="Times New Roman" pitchFamily="18" charset="0"/>
                <a:cs typeface="Times New Roman" pitchFamily="18" charset="0"/>
              </a:rPr>
              <a:t>faim </a:t>
            </a:r>
            <a:r>
              <a:rPr lang="fr-FR" sz="2400" dirty="0" smtClean="0">
                <a:latin typeface="Times New Roman" pitchFamily="18" charset="0"/>
                <a:cs typeface="Times New Roman" pitchFamily="18" charset="0"/>
              </a:rPr>
              <a:t>qui sont les conséquences du réchauffement climatique provoquent  l’utilisation des OGM qui influencent la sant</a:t>
            </a:r>
            <a:r>
              <a:rPr lang="fr-FR" sz="2400" dirty="0" smtClean="0">
                <a:latin typeface="Times New Roman" pitchFamily="18" charset="0"/>
                <a:cs typeface="Times New Roman" pitchFamily="18" charset="0"/>
              </a:rPr>
              <a:t>é</a:t>
            </a:r>
            <a:endParaRPr lang="fr-FR" sz="2400" dirty="0" smtClean="0">
              <a:latin typeface="Times New Roman" pitchFamily="18" charset="0"/>
              <a:cs typeface="Times New Roman" pitchFamily="18" charset="0"/>
            </a:endParaRPr>
          </a:p>
          <a:p>
            <a:pPr lvl="1">
              <a:spcAft>
                <a:spcPts val="1200"/>
              </a:spcAft>
              <a:buFont typeface="Wingdings" pitchFamily="2" charset="2"/>
              <a:buChar char="ü"/>
            </a:pPr>
            <a:r>
              <a:rPr lang="fr-FR"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les</a:t>
            </a:r>
            <a:r>
              <a:rPr lang="fr-FR" sz="2400" dirty="0" smtClean="0">
                <a:latin typeface="Times New Roman" pitchFamily="18" charset="0"/>
                <a:cs typeface="Times New Roman" pitchFamily="18" charset="0"/>
              </a:rPr>
              <a:t> changements climatiques </a:t>
            </a:r>
            <a:r>
              <a:rPr lang="fr-FR" sz="2400" dirty="0" smtClean="0">
                <a:latin typeface="Times New Roman" pitchFamily="18" charset="0"/>
                <a:cs typeface="Times New Roman" pitchFamily="18" charset="0"/>
              </a:rPr>
              <a:t> abiment les cultures</a:t>
            </a:r>
          </a:p>
          <a:p>
            <a:endParaRPr lang="fr-FR" sz="2400" i="1"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ChangeArrowheads="1"/>
          </p:cNvSpPr>
          <p:nvPr/>
        </p:nvSpPr>
        <p:spPr bwMode="auto">
          <a:xfrm>
            <a:off x="214282" y="214291"/>
            <a:ext cx="8572592" cy="529375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ru-RU" sz="2400" i="1" dirty="0" smtClean="0">
                <a:latin typeface="Times New Roman" pitchFamily="18" charset="0"/>
                <a:cs typeface="Times New Roman" pitchFamily="18" charset="0"/>
              </a:rPr>
              <a:t>2</a:t>
            </a:r>
            <a:r>
              <a:rPr lang="en-US" sz="2400" i="1" dirty="0" smtClean="0">
                <a:latin typeface="Times New Roman" pitchFamily="18" charset="0"/>
                <a:cs typeface="Times New Roman" pitchFamily="18" charset="0"/>
              </a:rPr>
              <a:t>39</a:t>
            </a:r>
            <a:endParaRPr lang="ru-RU" sz="2400" i="1" dirty="0" smtClean="0">
              <a:latin typeface="Times New Roman" pitchFamily="18" charset="0"/>
              <a:cs typeface="Times New Roman" pitchFamily="18" charset="0"/>
            </a:endParaRPr>
          </a:p>
          <a:p>
            <a:pPr lvl="1">
              <a:spcAft>
                <a:spcPts val="1200"/>
              </a:spcAft>
              <a:buFont typeface="Wingdings" pitchFamily="2" charset="2"/>
              <a:buChar char="ü"/>
            </a:pPr>
            <a:r>
              <a:rPr lang="en-US" sz="2400" dirty="0" err="1" smtClean="0">
                <a:latin typeface="Times New Roman" pitchFamily="18" charset="0"/>
                <a:cs typeface="Times New Roman" pitchFamily="18" charset="0"/>
              </a:rPr>
              <a:t>ils</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sont</a:t>
            </a:r>
            <a:r>
              <a:rPr lang="en-US" sz="2400" dirty="0" smtClean="0">
                <a:latin typeface="Times New Roman" pitchFamily="18" charset="0"/>
                <a:cs typeface="Times New Roman" pitchFamily="18" charset="0"/>
              </a:rPr>
              <a:t> situ</a:t>
            </a:r>
            <a:r>
              <a:rPr lang="fr-FR" sz="2400" dirty="0" smtClean="0">
                <a:latin typeface="Times New Roman" pitchFamily="18" charset="0"/>
                <a:cs typeface="Times New Roman" pitchFamily="18" charset="0"/>
              </a:rPr>
              <a:t>és dans</a:t>
            </a:r>
            <a:r>
              <a:rPr lang="fr-FR" sz="2400" i="1" dirty="0" smtClean="0">
                <a:latin typeface="Times New Roman" pitchFamily="18" charset="0"/>
                <a:cs typeface="Times New Roman" pitchFamily="18" charset="0"/>
              </a:rPr>
              <a:t> </a:t>
            </a:r>
            <a:r>
              <a:rPr lang="fr-FR" sz="2400" dirty="0" smtClean="0">
                <a:latin typeface="Times New Roman" pitchFamily="18" charset="0"/>
                <a:cs typeface="Times New Roman" pitchFamily="18" charset="0"/>
              </a:rPr>
              <a:t>les zones </a:t>
            </a:r>
            <a:r>
              <a:rPr lang="fr-FR" sz="2400" dirty="0" smtClean="0">
                <a:latin typeface="Times New Roman" pitchFamily="18" charset="0"/>
                <a:cs typeface="Times New Roman" pitchFamily="18" charset="0"/>
              </a:rPr>
              <a:t>tropicales alors </a:t>
            </a:r>
            <a:r>
              <a:rPr lang="fr-FR" sz="2400" dirty="0" smtClean="0">
                <a:solidFill>
                  <a:srgbClr val="FF0000"/>
                </a:solidFill>
                <a:latin typeface="Times New Roman" pitchFamily="18" charset="0"/>
                <a:cs typeface="Times New Roman" pitchFamily="18" charset="0"/>
              </a:rPr>
              <a:t>le dérèglement </a:t>
            </a:r>
            <a:r>
              <a:rPr lang="fr-FR" sz="2400" dirty="0" smtClean="0">
                <a:solidFill>
                  <a:srgbClr val="FF0000"/>
                </a:solidFill>
                <a:latin typeface="Times New Roman" pitchFamily="18" charset="0"/>
                <a:cs typeface="Times New Roman" pitchFamily="18" charset="0"/>
              </a:rPr>
              <a:t>du </a:t>
            </a:r>
            <a:r>
              <a:rPr lang="fr-FR" sz="2400" dirty="0" smtClean="0">
                <a:solidFill>
                  <a:srgbClr val="FF0000"/>
                </a:solidFill>
                <a:latin typeface="Times New Roman" pitchFamily="18" charset="0"/>
                <a:cs typeface="Times New Roman" pitchFamily="18" charset="0"/>
              </a:rPr>
              <a:t>climat les fait souffrir </a:t>
            </a:r>
            <a:endParaRPr lang="en-US" sz="2400" dirty="0" smtClean="0">
              <a:solidFill>
                <a:srgbClr val="FF0000"/>
              </a:solidFill>
              <a:latin typeface="Times New Roman" pitchFamily="18" charset="0"/>
              <a:cs typeface="Times New Roman" pitchFamily="18" charset="0"/>
            </a:endParaRPr>
          </a:p>
          <a:p>
            <a:pPr lvl="1">
              <a:spcAft>
                <a:spcPts val="1200"/>
              </a:spcAft>
              <a:buFont typeface="Wingdings" pitchFamily="2" charset="2"/>
              <a:buChar char="ü"/>
            </a:pPr>
            <a:r>
              <a:rPr lang="en-US" sz="2400" dirty="0" smtClean="0">
                <a:solidFill>
                  <a:srgbClr val="0000FF"/>
                </a:solidFill>
                <a:latin typeface="Times New Roman" pitchFamily="18" charset="0"/>
                <a:cs typeface="Times New Roman" pitchFamily="18" charset="0"/>
              </a:rPr>
              <a:t>les </a:t>
            </a:r>
            <a:r>
              <a:rPr lang="en-US" sz="2400" dirty="0" err="1" smtClean="0">
                <a:solidFill>
                  <a:srgbClr val="0000FF"/>
                </a:solidFill>
                <a:latin typeface="Times New Roman" pitchFamily="18" charset="0"/>
                <a:cs typeface="Times New Roman" pitchFamily="18" charset="0"/>
              </a:rPr>
              <a:t>mauvaises</a:t>
            </a:r>
            <a:r>
              <a:rPr lang="en-US" sz="2400" dirty="0" smtClean="0">
                <a:solidFill>
                  <a:srgbClr val="0000FF"/>
                </a:solidFill>
                <a:latin typeface="Times New Roman" pitchFamily="18" charset="0"/>
                <a:cs typeface="Times New Roman" pitchFamily="18" charset="0"/>
              </a:rPr>
              <a:t> </a:t>
            </a:r>
            <a:r>
              <a:rPr lang="fr-FR" sz="2400" dirty="0" smtClean="0">
                <a:solidFill>
                  <a:srgbClr val="0000FF"/>
                </a:solidFill>
                <a:latin typeface="Times New Roman" pitchFamily="18" charset="0"/>
                <a:cs typeface="Times New Roman" pitchFamily="18" charset="0"/>
              </a:rPr>
              <a:t>récoltes </a:t>
            </a:r>
            <a:r>
              <a:rPr lang="fr-FR" sz="2400" dirty="0" smtClean="0">
                <a:latin typeface="Times New Roman" pitchFamily="18" charset="0"/>
                <a:cs typeface="Times New Roman" pitchFamily="18" charset="0"/>
              </a:rPr>
              <a:t>à cause du </a:t>
            </a:r>
            <a:r>
              <a:rPr lang="fr-FR" sz="2400" dirty="0" smtClean="0">
                <a:solidFill>
                  <a:srgbClr val="FF00FF"/>
                </a:solidFill>
                <a:latin typeface="Times New Roman" pitchFamily="18" charset="0"/>
                <a:cs typeface="Times New Roman" pitchFamily="18" charset="0"/>
              </a:rPr>
              <a:t>changement climatique </a:t>
            </a:r>
            <a:r>
              <a:rPr lang="fr-FR" sz="2400" dirty="0" smtClean="0">
                <a:latin typeface="Times New Roman" pitchFamily="18" charset="0"/>
                <a:cs typeface="Times New Roman" pitchFamily="18" charset="0"/>
              </a:rPr>
              <a:t>amènent la faim </a:t>
            </a:r>
            <a:r>
              <a:rPr lang="fr-FR" sz="2400" dirty="0" smtClean="0">
                <a:solidFill>
                  <a:srgbClr val="00B050"/>
                </a:solidFill>
                <a:latin typeface="Times New Roman" pitchFamily="18" charset="0"/>
                <a:cs typeface="Times New Roman" pitchFamily="18" charset="0"/>
              </a:rPr>
              <a:t>et les pertes économiques</a:t>
            </a:r>
          </a:p>
          <a:p>
            <a:pPr lvl="1">
              <a:spcAft>
                <a:spcPts val="1200"/>
              </a:spcAft>
              <a:buFont typeface="Wingdings" pitchFamily="2" charset="2"/>
              <a:buChar char="ü"/>
            </a:pPr>
            <a:r>
              <a:rPr lang="en-US" sz="2400" dirty="0" smtClean="0">
                <a:latin typeface="Times New Roman" pitchFamily="18" charset="0"/>
                <a:cs typeface="Times New Roman" pitchFamily="18" charset="0"/>
              </a:rPr>
              <a:t> les</a:t>
            </a:r>
            <a:r>
              <a:rPr lang="fr-FR" sz="2400" dirty="0" smtClean="0">
                <a:solidFill>
                  <a:srgbClr val="FF00FF"/>
                </a:solidFill>
                <a:latin typeface="Times New Roman" pitchFamily="18" charset="0"/>
                <a:cs typeface="Times New Roman" pitchFamily="18" charset="0"/>
              </a:rPr>
              <a:t> changements climatiques </a:t>
            </a:r>
            <a:r>
              <a:rPr lang="fr-FR" sz="2400" dirty="0" smtClean="0">
                <a:latin typeface="Times New Roman" pitchFamily="18" charset="0"/>
                <a:cs typeface="Times New Roman" pitchFamily="18" charset="0"/>
              </a:rPr>
              <a:t>provoquent </a:t>
            </a:r>
            <a:r>
              <a:rPr lang="fr-FR" sz="2400" dirty="0" smtClean="0">
                <a:solidFill>
                  <a:srgbClr val="FF0000"/>
                </a:solidFill>
                <a:latin typeface="Times New Roman" pitchFamily="18" charset="0"/>
                <a:cs typeface="Times New Roman" pitchFamily="18" charset="0"/>
              </a:rPr>
              <a:t>les  sécheresses et les inondations </a:t>
            </a:r>
          </a:p>
          <a:p>
            <a:pPr lvl="1">
              <a:spcAft>
                <a:spcPts val="1200"/>
              </a:spcAft>
              <a:buFont typeface="Wingdings" pitchFamily="2" charset="2"/>
              <a:buChar char="ü"/>
            </a:pPr>
            <a:r>
              <a:rPr lang="en-US" sz="2400" dirty="0" smtClean="0">
                <a:solidFill>
                  <a:srgbClr val="0000FF"/>
                </a:solidFill>
                <a:latin typeface="Times New Roman" pitchFamily="18" charset="0"/>
                <a:cs typeface="Times New Roman" pitchFamily="18" charset="0"/>
              </a:rPr>
              <a:t>les </a:t>
            </a:r>
            <a:r>
              <a:rPr lang="en-US" sz="2400" dirty="0" err="1" smtClean="0">
                <a:solidFill>
                  <a:srgbClr val="0000FF"/>
                </a:solidFill>
                <a:latin typeface="Times New Roman" pitchFamily="18" charset="0"/>
                <a:cs typeface="Times New Roman" pitchFamily="18" charset="0"/>
              </a:rPr>
              <a:t>mauvaises</a:t>
            </a:r>
            <a:r>
              <a:rPr lang="en-US" sz="2400" dirty="0" smtClean="0">
                <a:solidFill>
                  <a:srgbClr val="0000FF"/>
                </a:solidFill>
                <a:latin typeface="Times New Roman" pitchFamily="18" charset="0"/>
                <a:cs typeface="Times New Roman" pitchFamily="18" charset="0"/>
              </a:rPr>
              <a:t> </a:t>
            </a:r>
            <a:r>
              <a:rPr lang="fr-FR" sz="2400" dirty="0" smtClean="0">
                <a:solidFill>
                  <a:srgbClr val="0000FF"/>
                </a:solidFill>
                <a:latin typeface="Times New Roman" pitchFamily="18" charset="0"/>
                <a:cs typeface="Times New Roman" pitchFamily="18" charset="0"/>
              </a:rPr>
              <a:t>récoltes</a:t>
            </a:r>
            <a:r>
              <a:rPr lang="fr-FR" sz="2400" dirty="0" smtClean="0">
                <a:solidFill>
                  <a:srgbClr val="0000FF"/>
                </a:solidFill>
                <a:latin typeface="Times New Roman" pitchFamily="18" charset="0"/>
                <a:cs typeface="Times New Roman" pitchFamily="18" charset="0"/>
              </a:rPr>
              <a:t> </a:t>
            </a:r>
            <a:r>
              <a:rPr lang="fr-FR" sz="2400" dirty="0" smtClean="0">
                <a:latin typeface="Times New Roman" pitchFamily="18" charset="0"/>
                <a:cs typeface="Times New Roman" pitchFamily="18" charset="0"/>
              </a:rPr>
              <a:t>et la </a:t>
            </a:r>
            <a:r>
              <a:rPr lang="fr-FR" sz="2400" dirty="0" smtClean="0">
                <a:latin typeface="Times New Roman" pitchFamily="18" charset="0"/>
                <a:cs typeface="Times New Roman" pitchFamily="18" charset="0"/>
              </a:rPr>
              <a:t>faim </a:t>
            </a:r>
            <a:r>
              <a:rPr lang="fr-FR" sz="2400" dirty="0" smtClean="0">
                <a:latin typeface="Times New Roman" pitchFamily="18" charset="0"/>
                <a:cs typeface="Times New Roman" pitchFamily="18" charset="0"/>
              </a:rPr>
              <a:t>qui sont </a:t>
            </a:r>
            <a:r>
              <a:rPr lang="fr-FR" sz="2400" dirty="0" smtClean="0">
                <a:solidFill>
                  <a:srgbClr val="FF0000"/>
                </a:solidFill>
                <a:latin typeface="Times New Roman" pitchFamily="18" charset="0"/>
                <a:cs typeface="Times New Roman" pitchFamily="18" charset="0"/>
              </a:rPr>
              <a:t>les conséquences du réchauffement climatique </a:t>
            </a:r>
            <a:r>
              <a:rPr lang="fr-FR" sz="2400" dirty="0" smtClean="0">
                <a:latin typeface="Times New Roman" pitchFamily="18" charset="0"/>
                <a:cs typeface="Times New Roman" pitchFamily="18" charset="0"/>
              </a:rPr>
              <a:t>provoquent  l’utilisation des OGM qui influencent la sant</a:t>
            </a:r>
            <a:r>
              <a:rPr lang="fr-FR" sz="2400" dirty="0" smtClean="0">
                <a:latin typeface="Times New Roman" pitchFamily="18" charset="0"/>
                <a:cs typeface="Times New Roman" pitchFamily="18" charset="0"/>
              </a:rPr>
              <a:t>é</a:t>
            </a:r>
            <a:endParaRPr lang="fr-FR" sz="2400" dirty="0" smtClean="0">
              <a:latin typeface="Times New Roman" pitchFamily="18" charset="0"/>
              <a:cs typeface="Times New Roman" pitchFamily="18" charset="0"/>
            </a:endParaRPr>
          </a:p>
          <a:p>
            <a:pPr lvl="1">
              <a:spcAft>
                <a:spcPts val="1200"/>
              </a:spcAft>
              <a:buFont typeface="Wingdings" pitchFamily="2" charset="2"/>
              <a:buChar char="ü"/>
            </a:pPr>
            <a:r>
              <a:rPr lang="fr-FR"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les</a:t>
            </a:r>
            <a:r>
              <a:rPr lang="fr-FR" sz="2400" dirty="0" smtClean="0">
                <a:latin typeface="Times New Roman" pitchFamily="18" charset="0"/>
                <a:cs typeface="Times New Roman" pitchFamily="18" charset="0"/>
              </a:rPr>
              <a:t> </a:t>
            </a:r>
            <a:r>
              <a:rPr lang="fr-FR" sz="2400" dirty="0" smtClean="0">
                <a:solidFill>
                  <a:srgbClr val="FF00FF"/>
                </a:solidFill>
                <a:latin typeface="Times New Roman" pitchFamily="18" charset="0"/>
                <a:cs typeface="Times New Roman" pitchFamily="18" charset="0"/>
              </a:rPr>
              <a:t>changements climatiques </a:t>
            </a:r>
            <a:r>
              <a:rPr lang="fr-FR" sz="2400" dirty="0" smtClean="0">
                <a:solidFill>
                  <a:srgbClr val="FF00FF"/>
                </a:solidFill>
                <a:latin typeface="Times New Roman" pitchFamily="18" charset="0"/>
                <a:cs typeface="Times New Roman" pitchFamily="18" charset="0"/>
              </a:rPr>
              <a:t> </a:t>
            </a:r>
            <a:r>
              <a:rPr lang="fr-FR" sz="2400" dirty="0" smtClean="0">
                <a:solidFill>
                  <a:srgbClr val="00B050"/>
                </a:solidFill>
                <a:latin typeface="Times New Roman" pitchFamily="18" charset="0"/>
                <a:cs typeface="Times New Roman" pitchFamily="18" charset="0"/>
              </a:rPr>
              <a:t>abiment les cultures</a:t>
            </a:r>
          </a:p>
          <a:p>
            <a:pPr>
              <a:spcAft>
                <a:spcPts val="1200"/>
              </a:spcAft>
            </a:pPr>
            <a:endParaRPr lang="fr-FR" sz="2400" i="1" dirty="0" smtClean="0">
              <a:latin typeface="Times New Roman" pitchFamily="18" charset="0"/>
              <a:cs typeface="Times New Roman" pitchFamily="18" charset="0"/>
            </a:endParaRPr>
          </a:p>
        </p:txBody>
      </p:sp>
      <p:cxnSp>
        <p:nvCxnSpPr>
          <p:cNvPr id="4" name="Прямая со стрелкой 3"/>
          <p:cNvCxnSpPr/>
          <p:nvPr/>
        </p:nvCxnSpPr>
        <p:spPr>
          <a:xfrm rot="5400000" flipH="1" flipV="1">
            <a:off x="5750727" y="1607331"/>
            <a:ext cx="2428892" cy="121444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5" name="Прямая со стрелкой 4"/>
          <p:cNvCxnSpPr/>
          <p:nvPr/>
        </p:nvCxnSpPr>
        <p:spPr>
          <a:xfrm rot="5400000" flipH="1" flipV="1">
            <a:off x="2143108" y="2571744"/>
            <a:ext cx="1500198" cy="7143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6" name="Прямая со стрелкой 5"/>
          <p:cNvCxnSpPr/>
          <p:nvPr/>
        </p:nvCxnSpPr>
        <p:spPr>
          <a:xfrm rot="5400000" flipH="1" flipV="1">
            <a:off x="7251719" y="1749413"/>
            <a:ext cx="1500198"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8" name="Прямая со стрелкой 7"/>
          <p:cNvCxnSpPr/>
          <p:nvPr/>
        </p:nvCxnSpPr>
        <p:spPr>
          <a:xfrm rot="16200000" flipV="1">
            <a:off x="3571868" y="2500306"/>
            <a:ext cx="2500330" cy="192882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ChangeArrowheads="1"/>
          </p:cNvSpPr>
          <p:nvPr/>
        </p:nvSpPr>
        <p:spPr bwMode="auto">
          <a:xfrm>
            <a:off x="214282" y="214291"/>
            <a:ext cx="8572592" cy="58169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ru-RU" sz="2400" i="1" dirty="0" smtClean="0">
                <a:latin typeface="Times New Roman" pitchFamily="18" charset="0"/>
                <a:cs typeface="Times New Roman" pitchFamily="18" charset="0"/>
              </a:rPr>
              <a:t>2</a:t>
            </a:r>
            <a:r>
              <a:rPr lang="en-US" sz="2400" i="1" dirty="0" smtClean="0">
                <a:latin typeface="Times New Roman" pitchFamily="18" charset="0"/>
                <a:cs typeface="Times New Roman" pitchFamily="18" charset="0"/>
              </a:rPr>
              <a:t>39</a:t>
            </a:r>
            <a:endParaRPr lang="ru-RU" sz="2400" i="1" dirty="0" smtClean="0">
              <a:latin typeface="Times New Roman" pitchFamily="18" charset="0"/>
              <a:cs typeface="Times New Roman" pitchFamily="18" charset="0"/>
            </a:endParaRPr>
          </a:p>
          <a:p>
            <a:pPr lvl="1">
              <a:spcAft>
                <a:spcPts val="1200"/>
              </a:spcAft>
              <a:buFont typeface="Wingdings" pitchFamily="2" charset="2"/>
              <a:buChar char="ü"/>
            </a:pPr>
            <a:r>
              <a:rPr lang="en-US" sz="2400" dirty="0" err="1" smtClean="0">
                <a:latin typeface="Times New Roman" pitchFamily="18" charset="0"/>
                <a:cs typeface="Times New Roman" pitchFamily="18" charset="0"/>
              </a:rPr>
              <a:t>ils</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sont</a:t>
            </a:r>
            <a:r>
              <a:rPr lang="en-US" sz="2400" dirty="0" smtClean="0">
                <a:latin typeface="Times New Roman" pitchFamily="18" charset="0"/>
                <a:cs typeface="Times New Roman" pitchFamily="18" charset="0"/>
              </a:rPr>
              <a:t> situ</a:t>
            </a:r>
            <a:r>
              <a:rPr lang="fr-FR" sz="2400" dirty="0" smtClean="0">
                <a:latin typeface="Times New Roman" pitchFamily="18" charset="0"/>
                <a:cs typeface="Times New Roman" pitchFamily="18" charset="0"/>
              </a:rPr>
              <a:t>és dans</a:t>
            </a:r>
            <a:r>
              <a:rPr lang="fr-FR" sz="2400" i="1" dirty="0" smtClean="0">
                <a:latin typeface="Times New Roman" pitchFamily="18" charset="0"/>
                <a:cs typeface="Times New Roman" pitchFamily="18" charset="0"/>
              </a:rPr>
              <a:t> </a:t>
            </a:r>
            <a:r>
              <a:rPr lang="fr-FR" sz="2400" dirty="0" smtClean="0">
                <a:latin typeface="Times New Roman" pitchFamily="18" charset="0"/>
                <a:cs typeface="Times New Roman" pitchFamily="18" charset="0"/>
              </a:rPr>
              <a:t>les zones </a:t>
            </a:r>
            <a:r>
              <a:rPr lang="fr-FR" sz="2400" dirty="0" smtClean="0">
                <a:latin typeface="Times New Roman" pitchFamily="18" charset="0"/>
                <a:cs typeface="Times New Roman" pitchFamily="18" charset="0"/>
              </a:rPr>
              <a:t>tropicales alors </a:t>
            </a:r>
            <a:r>
              <a:rPr lang="fr-FR" sz="2400" dirty="0" smtClean="0">
                <a:solidFill>
                  <a:srgbClr val="FF0000"/>
                </a:solidFill>
                <a:latin typeface="Times New Roman" pitchFamily="18" charset="0"/>
                <a:cs typeface="Times New Roman" pitchFamily="18" charset="0"/>
              </a:rPr>
              <a:t>le dérèglement </a:t>
            </a:r>
            <a:r>
              <a:rPr lang="fr-FR" sz="2400" dirty="0" smtClean="0">
                <a:solidFill>
                  <a:srgbClr val="FF0000"/>
                </a:solidFill>
                <a:latin typeface="Times New Roman" pitchFamily="18" charset="0"/>
                <a:cs typeface="Times New Roman" pitchFamily="18" charset="0"/>
              </a:rPr>
              <a:t>du </a:t>
            </a:r>
            <a:r>
              <a:rPr lang="fr-FR" sz="2400" dirty="0" smtClean="0">
                <a:solidFill>
                  <a:srgbClr val="FF0000"/>
                </a:solidFill>
                <a:latin typeface="Times New Roman" pitchFamily="18" charset="0"/>
                <a:cs typeface="Times New Roman" pitchFamily="18" charset="0"/>
              </a:rPr>
              <a:t>climat les fait souffrir </a:t>
            </a:r>
            <a:endParaRPr lang="en-US" sz="2400" dirty="0" smtClean="0">
              <a:solidFill>
                <a:srgbClr val="FF0000"/>
              </a:solidFill>
              <a:latin typeface="Times New Roman" pitchFamily="18" charset="0"/>
              <a:cs typeface="Times New Roman" pitchFamily="18" charset="0"/>
            </a:endParaRPr>
          </a:p>
          <a:p>
            <a:pPr lvl="1">
              <a:spcAft>
                <a:spcPts val="1200"/>
              </a:spcAft>
              <a:buFont typeface="Wingdings" pitchFamily="2" charset="2"/>
              <a:buChar char="ü"/>
            </a:pPr>
            <a:r>
              <a:rPr lang="en-US" sz="2400" dirty="0" smtClean="0">
                <a:solidFill>
                  <a:srgbClr val="0000FF"/>
                </a:solidFill>
                <a:latin typeface="Times New Roman" pitchFamily="18" charset="0"/>
                <a:cs typeface="Times New Roman" pitchFamily="18" charset="0"/>
              </a:rPr>
              <a:t>les </a:t>
            </a:r>
            <a:r>
              <a:rPr lang="en-US" sz="2400" dirty="0" err="1" smtClean="0">
                <a:solidFill>
                  <a:srgbClr val="0000FF"/>
                </a:solidFill>
                <a:latin typeface="Times New Roman" pitchFamily="18" charset="0"/>
                <a:cs typeface="Times New Roman" pitchFamily="18" charset="0"/>
              </a:rPr>
              <a:t>mauvaises</a:t>
            </a:r>
            <a:r>
              <a:rPr lang="en-US" sz="2400" dirty="0" smtClean="0">
                <a:solidFill>
                  <a:srgbClr val="0000FF"/>
                </a:solidFill>
                <a:latin typeface="Times New Roman" pitchFamily="18" charset="0"/>
                <a:cs typeface="Times New Roman" pitchFamily="18" charset="0"/>
              </a:rPr>
              <a:t> </a:t>
            </a:r>
            <a:r>
              <a:rPr lang="fr-FR" sz="2400" dirty="0" smtClean="0">
                <a:solidFill>
                  <a:srgbClr val="0000FF"/>
                </a:solidFill>
                <a:latin typeface="Times New Roman" pitchFamily="18" charset="0"/>
                <a:cs typeface="Times New Roman" pitchFamily="18" charset="0"/>
              </a:rPr>
              <a:t>récoltes </a:t>
            </a:r>
            <a:r>
              <a:rPr lang="fr-FR" sz="2400" dirty="0" smtClean="0">
                <a:latin typeface="Times New Roman" pitchFamily="18" charset="0"/>
                <a:cs typeface="Times New Roman" pitchFamily="18" charset="0"/>
              </a:rPr>
              <a:t>à cause du </a:t>
            </a:r>
            <a:r>
              <a:rPr lang="fr-FR" sz="2400" dirty="0" smtClean="0">
                <a:solidFill>
                  <a:srgbClr val="FF00FF"/>
                </a:solidFill>
                <a:latin typeface="Times New Roman" pitchFamily="18" charset="0"/>
                <a:cs typeface="Times New Roman" pitchFamily="18" charset="0"/>
              </a:rPr>
              <a:t>changement climatique </a:t>
            </a:r>
            <a:r>
              <a:rPr lang="fr-FR" sz="2400" dirty="0" smtClean="0">
                <a:latin typeface="Times New Roman" pitchFamily="18" charset="0"/>
                <a:cs typeface="Times New Roman" pitchFamily="18" charset="0"/>
              </a:rPr>
              <a:t>amènent la faim </a:t>
            </a:r>
            <a:r>
              <a:rPr lang="fr-FR" sz="2400" dirty="0" smtClean="0">
                <a:solidFill>
                  <a:srgbClr val="00B050"/>
                </a:solidFill>
                <a:latin typeface="Times New Roman" pitchFamily="18" charset="0"/>
                <a:cs typeface="Times New Roman" pitchFamily="18" charset="0"/>
              </a:rPr>
              <a:t>et les pertes économiques</a:t>
            </a:r>
          </a:p>
          <a:p>
            <a:pPr lvl="1">
              <a:spcAft>
                <a:spcPts val="1200"/>
              </a:spcAft>
              <a:buFont typeface="Wingdings" pitchFamily="2" charset="2"/>
              <a:buChar char="ü"/>
            </a:pPr>
            <a:r>
              <a:rPr lang="en-US" sz="2400" dirty="0" smtClean="0">
                <a:latin typeface="Times New Roman" pitchFamily="18" charset="0"/>
                <a:cs typeface="Times New Roman" pitchFamily="18" charset="0"/>
              </a:rPr>
              <a:t> les</a:t>
            </a:r>
            <a:r>
              <a:rPr lang="fr-FR" sz="2400" dirty="0" smtClean="0">
                <a:solidFill>
                  <a:srgbClr val="FF00FF"/>
                </a:solidFill>
                <a:latin typeface="Times New Roman" pitchFamily="18" charset="0"/>
                <a:cs typeface="Times New Roman" pitchFamily="18" charset="0"/>
              </a:rPr>
              <a:t> changements climatiques </a:t>
            </a:r>
            <a:r>
              <a:rPr lang="fr-FR" sz="2400" dirty="0" smtClean="0">
                <a:latin typeface="Times New Roman" pitchFamily="18" charset="0"/>
                <a:cs typeface="Times New Roman" pitchFamily="18" charset="0"/>
              </a:rPr>
              <a:t>provoquent </a:t>
            </a:r>
            <a:r>
              <a:rPr lang="fr-FR" sz="2400" dirty="0" smtClean="0">
                <a:solidFill>
                  <a:srgbClr val="FF0000"/>
                </a:solidFill>
                <a:latin typeface="Times New Roman" pitchFamily="18" charset="0"/>
                <a:cs typeface="Times New Roman" pitchFamily="18" charset="0"/>
              </a:rPr>
              <a:t>les  sécheresses et les inondations </a:t>
            </a:r>
          </a:p>
          <a:p>
            <a:pPr lvl="1">
              <a:spcAft>
                <a:spcPts val="1200"/>
              </a:spcAft>
              <a:buFont typeface="Wingdings" pitchFamily="2" charset="2"/>
              <a:buChar char="ü"/>
            </a:pPr>
            <a:r>
              <a:rPr lang="en-US" sz="2400" strike="sngStrike" dirty="0" smtClean="0">
                <a:solidFill>
                  <a:srgbClr val="0000FF"/>
                </a:solidFill>
                <a:latin typeface="Times New Roman" pitchFamily="18" charset="0"/>
                <a:cs typeface="Times New Roman" pitchFamily="18" charset="0"/>
              </a:rPr>
              <a:t>les </a:t>
            </a:r>
            <a:r>
              <a:rPr lang="en-US" sz="2400" strike="sngStrike" dirty="0" err="1" smtClean="0">
                <a:solidFill>
                  <a:srgbClr val="0000FF"/>
                </a:solidFill>
                <a:latin typeface="Times New Roman" pitchFamily="18" charset="0"/>
                <a:cs typeface="Times New Roman" pitchFamily="18" charset="0"/>
              </a:rPr>
              <a:t>mauvaises</a:t>
            </a:r>
            <a:r>
              <a:rPr lang="en-US" sz="2400" strike="sngStrike" dirty="0" smtClean="0">
                <a:solidFill>
                  <a:srgbClr val="0000FF"/>
                </a:solidFill>
                <a:latin typeface="Times New Roman" pitchFamily="18" charset="0"/>
                <a:cs typeface="Times New Roman" pitchFamily="18" charset="0"/>
              </a:rPr>
              <a:t> </a:t>
            </a:r>
            <a:r>
              <a:rPr lang="fr-FR" sz="2400" strike="sngStrike" dirty="0" smtClean="0">
                <a:solidFill>
                  <a:srgbClr val="0000FF"/>
                </a:solidFill>
                <a:latin typeface="Times New Roman" pitchFamily="18" charset="0"/>
                <a:cs typeface="Times New Roman" pitchFamily="18" charset="0"/>
              </a:rPr>
              <a:t>récoltes</a:t>
            </a:r>
            <a:r>
              <a:rPr lang="fr-FR" sz="2400" strike="sngStrike" dirty="0" smtClean="0">
                <a:solidFill>
                  <a:srgbClr val="0000FF"/>
                </a:solidFill>
                <a:latin typeface="Times New Roman" pitchFamily="18" charset="0"/>
                <a:cs typeface="Times New Roman" pitchFamily="18" charset="0"/>
              </a:rPr>
              <a:t> </a:t>
            </a:r>
            <a:r>
              <a:rPr lang="fr-FR" sz="2400" strike="sngStrike" dirty="0" smtClean="0">
                <a:latin typeface="Times New Roman" pitchFamily="18" charset="0"/>
                <a:cs typeface="Times New Roman" pitchFamily="18" charset="0"/>
              </a:rPr>
              <a:t>et la </a:t>
            </a:r>
            <a:r>
              <a:rPr lang="fr-FR" sz="2400" strike="sngStrike" dirty="0" smtClean="0">
                <a:latin typeface="Times New Roman" pitchFamily="18" charset="0"/>
                <a:cs typeface="Times New Roman" pitchFamily="18" charset="0"/>
              </a:rPr>
              <a:t>faim </a:t>
            </a:r>
            <a:r>
              <a:rPr lang="fr-FR" sz="2400" strike="sngStrike" dirty="0" smtClean="0">
                <a:latin typeface="Times New Roman" pitchFamily="18" charset="0"/>
                <a:cs typeface="Times New Roman" pitchFamily="18" charset="0"/>
              </a:rPr>
              <a:t>qui sont </a:t>
            </a:r>
            <a:r>
              <a:rPr lang="fr-FR" sz="2400" strike="sngStrike" dirty="0" smtClean="0">
                <a:solidFill>
                  <a:srgbClr val="FF0000"/>
                </a:solidFill>
                <a:latin typeface="Times New Roman" pitchFamily="18" charset="0"/>
                <a:cs typeface="Times New Roman" pitchFamily="18" charset="0"/>
              </a:rPr>
              <a:t>les conséquences du réchauffement climatique </a:t>
            </a:r>
            <a:r>
              <a:rPr lang="fr-FR" sz="2400" strike="sngStrike" dirty="0" smtClean="0">
                <a:latin typeface="Times New Roman" pitchFamily="18" charset="0"/>
                <a:cs typeface="Times New Roman" pitchFamily="18" charset="0"/>
              </a:rPr>
              <a:t>provoquent  l’utilisation des OGM qui influencent la sant</a:t>
            </a:r>
            <a:r>
              <a:rPr lang="fr-FR" sz="2400" strike="sngStrike" dirty="0" smtClean="0">
                <a:latin typeface="Times New Roman" pitchFamily="18" charset="0"/>
                <a:cs typeface="Times New Roman" pitchFamily="18" charset="0"/>
              </a:rPr>
              <a:t>é</a:t>
            </a:r>
            <a:endParaRPr lang="fr-FR" sz="2400" strike="sngStrike" dirty="0" smtClean="0">
              <a:latin typeface="Times New Roman" pitchFamily="18" charset="0"/>
              <a:cs typeface="Times New Roman" pitchFamily="18" charset="0"/>
            </a:endParaRPr>
          </a:p>
          <a:p>
            <a:pPr lvl="1">
              <a:spcAft>
                <a:spcPts val="1200"/>
              </a:spcAft>
              <a:buFont typeface="Wingdings" pitchFamily="2" charset="2"/>
              <a:buChar char="ü"/>
            </a:pPr>
            <a:r>
              <a:rPr lang="fr-FR"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les</a:t>
            </a:r>
            <a:r>
              <a:rPr lang="fr-FR" sz="2400" dirty="0" smtClean="0">
                <a:latin typeface="Times New Roman" pitchFamily="18" charset="0"/>
                <a:cs typeface="Times New Roman" pitchFamily="18" charset="0"/>
              </a:rPr>
              <a:t> </a:t>
            </a:r>
            <a:r>
              <a:rPr lang="fr-FR" sz="2400" dirty="0" smtClean="0">
                <a:solidFill>
                  <a:srgbClr val="FF00FF"/>
                </a:solidFill>
                <a:latin typeface="Times New Roman" pitchFamily="18" charset="0"/>
                <a:cs typeface="Times New Roman" pitchFamily="18" charset="0"/>
              </a:rPr>
              <a:t>changements climatiques </a:t>
            </a:r>
            <a:r>
              <a:rPr lang="fr-FR" sz="2400" dirty="0" smtClean="0">
                <a:solidFill>
                  <a:srgbClr val="FF00FF"/>
                </a:solidFill>
                <a:latin typeface="Times New Roman" pitchFamily="18" charset="0"/>
                <a:cs typeface="Times New Roman" pitchFamily="18" charset="0"/>
              </a:rPr>
              <a:t> </a:t>
            </a:r>
            <a:r>
              <a:rPr lang="fr-FR" sz="2400" dirty="0" smtClean="0">
                <a:solidFill>
                  <a:srgbClr val="00B050"/>
                </a:solidFill>
                <a:latin typeface="Times New Roman" pitchFamily="18" charset="0"/>
                <a:cs typeface="Times New Roman" pitchFamily="18" charset="0"/>
              </a:rPr>
              <a:t>abiment les cultures</a:t>
            </a:r>
          </a:p>
          <a:p>
            <a:pPr>
              <a:spcAft>
                <a:spcPts val="1200"/>
              </a:spcAft>
            </a:pPr>
            <a:endParaRPr lang="fr-FR" sz="2400" i="1" dirty="0" smtClean="0">
              <a:latin typeface="Times New Roman" pitchFamily="18" charset="0"/>
              <a:cs typeface="Times New Roman" pitchFamily="18" charset="0"/>
            </a:endParaRPr>
          </a:p>
          <a:p>
            <a:pPr>
              <a:spcAft>
                <a:spcPts val="1200"/>
              </a:spcAft>
            </a:pPr>
            <a:r>
              <a:rPr lang="fr-FR" sz="2400" dirty="0" smtClean="0">
                <a:latin typeface="Times New Roman" pitchFamily="18" charset="0"/>
                <a:cs typeface="Times New Roman" pitchFamily="18" charset="0"/>
              </a:rPr>
              <a:t>2 points</a:t>
            </a:r>
          </a:p>
        </p:txBody>
      </p:sp>
      <p:cxnSp>
        <p:nvCxnSpPr>
          <p:cNvPr id="4" name="Прямая со стрелкой 3"/>
          <p:cNvCxnSpPr/>
          <p:nvPr/>
        </p:nvCxnSpPr>
        <p:spPr>
          <a:xfrm rot="5400000" flipH="1" flipV="1">
            <a:off x="6036479" y="1607331"/>
            <a:ext cx="2428892" cy="121444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5" name="Прямая со стрелкой 4"/>
          <p:cNvCxnSpPr/>
          <p:nvPr/>
        </p:nvCxnSpPr>
        <p:spPr>
          <a:xfrm rot="5400000" flipH="1" flipV="1">
            <a:off x="1965307" y="2678107"/>
            <a:ext cx="1500198"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6" name="Прямая со стрелкой 5"/>
          <p:cNvCxnSpPr/>
          <p:nvPr/>
        </p:nvCxnSpPr>
        <p:spPr>
          <a:xfrm rot="5400000" flipH="1" flipV="1">
            <a:off x="7216000" y="1785132"/>
            <a:ext cx="1571636"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8" name="Прямая со стрелкой 7"/>
          <p:cNvCxnSpPr/>
          <p:nvPr/>
        </p:nvCxnSpPr>
        <p:spPr>
          <a:xfrm rot="16200000" flipV="1">
            <a:off x="3893339" y="2464587"/>
            <a:ext cx="2428892" cy="192882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ChangeArrowheads="1"/>
          </p:cNvSpPr>
          <p:nvPr/>
        </p:nvSpPr>
        <p:spPr bwMode="auto">
          <a:xfrm>
            <a:off x="214282" y="214291"/>
            <a:ext cx="8572592" cy="418576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sz="2400" i="1" dirty="0" smtClean="0">
                <a:latin typeface="Times New Roman" pitchFamily="18" charset="0"/>
                <a:cs typeface="Times New Roman" pitchFamily="18" charset="0"/>
              </a:rPr>
              <a:t>295</a:t>
            </a:r>
            <a:endParaRPr lang="ru-RU" sz="2400" i="1" dirty="0" smtClean="0">
              <a:latin typeface="Times New Roman" pitchFamily="18" charset="0"/>
              <a:cs typeface="Times New Roman" pitchFamily="18" charset="0"/>
            </a:endParaRPr>
          </a:p>
          <a:p>
            <a:pPr lvl="1">
              <a:spcAft>
                <a:spcPts val="1200"/>
              </a:spcAft>
              <a:buFont typeface="Wingdings" pitchFamily="2" charset="2"/>
              <a:buChar char="ü"/>
            </a:pPr>
            <a:r>
              <a:rPr lang="en-US" sz="2400" dirty="0" smtClean="0">
                <a:latin typeface="Times New Roman" pitchFamily="18" charset="0"/>
                <a:cs typeface="Times New Roman" pitchFamily="18" charset="0"/>
              </a:rPr>
              <a:t>la </a:t>
            </a:r>
            <a:r>
              <a:rPr lang="en-US" sz="2400" dirty="0" err="1" smtClean="0">
                <a:latin typeface="Times New Roman" pitchFamily="18" charset="0"/>
                <a:cs typeface="Times New Roman" pitchFamily="18" charset="0"/>
              </a:rPr>
              <a:t>majorit</a:t>
            </a:r>
            <a:r>
              <a:rPr lang="fr-FR" sz="2400" dirty="0" smtClean="0">
                <a:latin typeface="Times New Roman" pitchFamily="18" charset="0"/>
                <a:cs typeface="Times New Roman" pitchFamily="18" charset="0"/>
              </a:rPr>
              <a:t>é  de la </a:t>
            </a:r>
            <a:r>
              <a:rPr lang="en-US" sz="2400" dirty="0" smtClean="0">
                <a:latin typeface="Times New Roman" pitchFamily="18" charset="0"/>
                <a:cs typeface="Times New Roman" pitchFamily="18" charset="0"/>
              </a:rPr>
              <a:t>population </a:t>
            </a:r>
            <a:r>
              <a:rPr lang="en-US" sz="2400" dirty="0" err="1" smtClean="0">
                <a:latin typeface="Times New Roman" pitchFamily="18" charset="0"/>
                <a:cs typeface="Times New Roman" pitchFamily="18" charset="0"/>
              </a:rPr>
              <a:t>vit</a:t>
            </a:r>
            <a:r>
              <a:rPr lang="en-US" sz="2400" dirty="0" smtClean="0">
                <a:latin typeface="Times New Roman" pitchFamily="18" charset="0"/>
                <a:cs typeface="Times New Roman" pitchFamily="18" charset="0"/>
              </a:rPr>
              <a:t>  de </a:t>
            </a:r>
            <a:r>
              <a:rPr lang="en-US" sz="2400" dirty="0" err="1" smtClean="0">
                <a:latin typeface="Times New Roman" pitchFamily="18" charset="0"/>
                <a:cs typeface="Times New Roman" pitchFamily="18" charset="0"/>
              </a:rPr>
              <a:t>l’agriculture</a:t>
            </a:r>
            <a:endParaRPr lang="fr-FR" sz="2400" dirty="0" smtClean="0">
              <a:latin typeface="Times New Roman" pitchFamily="18" charset="0"/>
              <a:cs typeface="Times New Roman" pitchFamily="18" charset="0"/>
            </a:endParaRPr>
          </a:p>
          <a:p>
            <a:pPr lvl="1">
              <a:spcAft>
                <a:spcPts val="1200"/>
              </a:spcAft>
              <a:buFont typeface="Wingdings" pitchFamily="2" charset="2"/>
              <a:buChar char="ü"/>
            </a:pPr>
            <a:r>
              <a:rPr lang="en-US" sz="2400" dirty="0" smtClean="0">
                <a:latin typeface="Times New Roman" pitchFamily="18" charset="0"/>
                <a:cs typeface="Times New Roman" pitchFamily="18" charset="0"/>
              </a:rPr>
              <a:t>la  population </a:t>
            </a:r>
            <a:r>
              <a:rPr lang="en-US" sz="2400" dirty="0" err="1" smtClean="0">
                <a:latin typeface="Times New Roman" pitchFamily="18" charset="0"/>
                <a:cs typeface="Times New Roman" pitchFamily="18" charset="0"/>
              </a:rPr>
              <a:t>augmentera</a:t>
            </a:r>
            <a:r>
              <a:rPr lang="en-US" sz="2400" dirty="0" smtClean="0">
                <a:latin typeface="Times New Roman" pitchFamily="18" charset="0"/>
                <a:cs typeface="Times New Roman" pitchFamily="18" charset="0"/>
              </a:rPr>
              <a:t> le </a:t>
            </a:r>
            <a:r>
              <a:rPr lang="fr-FR" sz="2400" dirty="0" smtClean="0">
                <a:latin typeface="Times New Roman" pitchFamily="18" charset="0"/>
                <a:cs typeface="Times New Roman" pitchFamily="18" charset="0"/>
              </a:rPr>
              <a:t>plus </a:t>
            </a:r>
            <a:r>
              <a:rPr lang="fr-FR" sz="2400" dirty="0" smtClean="0">
                <a:latin typeface="Times New Roman" pitchFamily="18" charset="0"/>
                <a:cs typeface="Times New Roman" pitchFamily="18" charset="0"/>
              </a:rPr>
              <a:t>à </a:t>
            </a:r>
            <a:r>
              <a:rPr lang="fr-FR" sz="2400" dirty="0" smtClean="0">
                <a:latin typeface="Times New Roman" pitchFamily="18" charset="0"/>
                <a:cs typeface="Times New Roman" pitchFamily="18" charset="0"/>
              </a:rPr>
              <a:t>l'avenir</a:t>
            </a:r>
            <a:endParaRPr lang="en-US" sz="2400" dirty="0" smtClean="0">
              <a:latin typeface="Times New Roman" pitchFamily="18" charset="0"/>
              <a:cs typeface="Times New Roman" pitchFamily="18" charset="0"/>
            </a:endParaRPr>
          </a:p>
          <a:p>
            <a:pPr lvl="1">
              <a:spcAft>
                <a:spcPts val="1200"/>
              </a:spcAft>
              <a:buFont typeface="Wingdings" pitchFamily="2" charset="2"/>
              <a:buChar char="ü"/>
            </a:pPr>
            <a:r>
              <a:rPr lang="fr-FR" sz="2400" dirty="0" smtClean="0">
                <a:latin typeface="Times New Roman" pitchFamily="18" charset="0"/>
                <a:cs typeface="Times New Roman" pitchFamily="18" charset="0"/>
              </a:rPr>
              <a:t>dans  ces pays les cultures sont déjà mises à mal par les bactéries</a:t>
            </a:r>
          </a:p>
          <a:p>
            <a:pPr lvl="1">
              <a:spcAft>
                <a:spcPts val="1200"/>
              </a:spcAft>
              <a:buFont typeface="Wingdings" pitchFamily="2" charset="2"/>
              <a:buChar char="ü"/>
            </a:pPr>
            <a:r>
              <a:rPr lang="fr-FR" sz="2400" dirty="0" smtClean="0">
                <a:latin typeface="Times New Roman" pitchFamily="18" charset="0"/>
                <a:cs typeface="Times New Roman" pitchFamily="18" charset="0"/>
              </a:rPr>
              <a:t>les terres ne sont pas capables de faire face</a:t>
            </a:r>
            <a:r>
              <a:rPr lang="fr-FR" sz="2400" dirty="0" smtClean="0">
                <a:latin typeface="Times New Roman" pitchFamily="18" charset="0"/>
                <a:cs typeface="Times New Roman" pitchFamily="18" charset="0"/>
              </a:rPr>
              <a:t> </a:t>
            </a:r>
            <a:r>
              <a:rPr lang="fr-FR" sz="2400" dirty="0" smtClean="0">
                <a:latin typeface="Times New Roman" pitchFamily="18" charset="0"/>
                <a:cs typeface="Times New Roman" pitchFamily="18" charset="0"/>
              </a:rPr>
              <a:t>au changement du climat</a:t>
            </a:r>
          </a:p>
          <a:p>
            <a:pPr lvl="1">
              <a:spcAft>
                <a:spcPts val="1200"/>
              </a:spcAft>
              <a:buFont typeface="Wingdings" pitchFamily="2" charset="2"/>
              <a:buChar char="ü"/>
            </a:pPr>
            <a:r>
              <a:rPr lang="fr-FR" sz="2400" dirty="0" smtClean="0">
                <a:latin typeface="Times New Roman" pitchFamily="18" charset="0"/>
                <a:cs typeface="Times New Roman" pitchFamily="18" charset="0"/>
              </a:rPr>
              <a:t>les dérèglements </a:t>
            </a:r>
            <a:r>
              <a:rPr lang="fr-FR" sz="2400" dirty="0" smtClean="0">
                <a:latin typeface="Times New Roman" pitchFamily="18" charset="0"/>
                <a:cs typeface="Times New Roman" pitchFamily="18" charset="0"/>
              </a:rPr>
              <a:t>du climat </a:t>
            </a:r>
            <a:r>
              <a:rPr lang="fr-FR" sz="2400" dirty="0" smtClean="0">
                <a:latin typeface="Times New Roman" pitchFamily="18" charset="0"/>
                <a:cs typeface="Times New Roman" pitchFamily="18" charset="0"/>
              </a:rPr>
              <a:t>abiment les cultures</a:t>
            </a:r>
          </a:p>
          <a:p>
            <a:endParaRPr lang="fr-FR" sz="2400" i="1"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ChangeArrowheads="1"/>
          </p:cNvSpPr>
          <p:nvPr/>
        </p:nvSpPr>
        <p:spPr bwMode="auto">
          <a:xfrm>
            <a:off x="214282" y="214291"/>
            <a:ext cx="8572592" cy="523220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sz="2400" i="1" dirty="0" smtClean="0">
                <a:latin typeface="Times New Roman" pitchFamily="18" charset="0"/>
                <a:cs typeface="Times New Roman" pitchFamily="18" charset="0"/>
              </a:rPr>
              <a:t>295</a:t>
            </a:r>
            <a:endParaRPr lang="ru-RU" sz="2400" i="1" dirty="0" smtClean="0">
              <a:latin typeface="Times New Roman" pitchFamily="18" charset="0"/>
              <a:cs typeface="Times New Roman" pitchFamily="18" charset="0"/>
            </a:endParaRPr>
          </a:p>
          <a:p>
            <a:pPr lvl="1">
              <a:spcAft>
                <a:spcPts val="1200"/>
              </a:spcAft>
              <a:buFont typeface="Wingdings" pitchFamily="2" charset="2"/>
              <a:buChar char="ü"/>
            </a:pPr>
            <a:r>
              <a:rPr lang="en-US" sz="2400" dirty="0" smtClean="0">
                <a:solidFill>
                  <a:srgbClr val="FF0000"/>
                </a:solidFill>
                <a:latin typeface="Times New Roman" pitchFamily="18" charset="0"/>
                <a:cs typeface="Times New Roman" pitchFamily="18" charset="0"/>
              </a:rPr>
              <a:t>la </a:t>
            </a:r>
            <a:r>
              <a:rPr lang="en-US" sz="2400" dirty="0" err="1" smtClean="0">
                <a:solidFill>
                  <a:srgbClr val="FF0000"/>
                </a:solidFill>
                <a:latin typeface="Times New Roman" pitchFamily="18" charset="0"/>
                <a:cs typeface="Times New Roman" pitchFamily="18" charset="0"/>
              </a:rPr>
              <a:t>majorit</a:t>
            </a:r>
            <a:r>
              <a:rPr lang="fr-FR" sz="2400" dirty="0" smtClean="0">
                <a:solidFill>
                  <a:srgbClr val="FF0000"/>
                </a:solidFill>
                <a:latin typeface="Times New Roman" pitchFamily="18" charset="0"/>
                <a:cs typeface="Times New Roman" pitchFamily="18" charset="0"/>
              </a:rPr>
              <a:t>é  de la </a:t>
            </a:r>
            <a:r>
              <a:rPr lang="en-US" sz="2400" dirty="0" smtClean="0">
                <a:solidFill>
                  <a:srgbClr val="FF0000"/>
                </a:solidFill>
                <a:latin typeface="Times New Roman" pitchFamily="18" charset="0"/>
                <a:cs typeface="Times New Roman" pitchFamily="18" charset="0"/>
              </a:rPr>
              <a:t>population </a:t>
            </a:r>
            <a:r>
              <a:rPr lang="en-US" sz="2400" dirty="0" err="1" smtClean="0">
                <a:solidFill>
                  <a:srgbClr val="FF0000"/>
                </a:solidFill>
                <a:latin typeface="Times New Roman" pitchFamily="18" charset="0"/>
                <a:cs typeface="Times New Roman" pitchFamily="18" charset="0"/>
              </a:rPr>
              <a:t>vit</a:t>
            </a:r>
            <a:r>
              <a:rPr lang="en-US" sz="2400" dirty="0" smtClean="0">
                <a:solidFill>
                  <a:srgbClr val="FF0000"/>
                </a:solidFill>
                <a:latin typeface="Times New Roman" pitchFamily="18" charset="0"/>
                <a:cs typeface="Times New Roman" pitchFamily="18" charset="0"/>
              </a:rPr>
              <a:t>  de </a:t>
            </a:r>
            <a:r>
              <a:rPr lang="en-US" sz="2400" dirty="0" err="1" smtClean="0">
                <a:solidFill>
                  <a:srgbClr val="FF0000"/>
                </a:solidFill>
                <a:latin typeface="Times New Roman" pitchFamily="18" charset="0"/>
                <a:cs typeface="Times New Roman" pitchFamily="18" charset="0"/>
              </a:rPr>
              <a:t>l’agriculture</a:t>
            </a:r>
            <a:endParaRPr lang="fr-FR" sz="2400" dirty="0" smtClean="0">
              <a:solidFill>
                <a:srgbClr val="FF0000"/>
              </a:solidFill>
              <a:latin typeface="Times New Roman" pitchFamily="18" charset="0"/>
              <a:cs typeface="Times New Roman" pitchFamily="18" charset="0"/>
            </a:endParaRPr>
          </a:p>
          <a:p>
            <a:pPr lvl="1">
              <a:spcAft>
                <a:spcPts val="1200"/>
              </a:spcAft>
              <a:buFont typeface="Wingdings" pitchFamily="2" charset="2"/>
              <a:buChar char="ü"/>
            </a:pPr>
            <a:r>
              <a:rPr lang="en-US" sz="2400" dirty="0" smtClean="0">
                <a:solidFill>
                  <a:srgbClr val="FF0000"/>
                </a:solidFill>
                <a:latin typeface="Times New Roman" pitchFamily="18" charset="0"/>
                <a:cs typeface="Times New Roman" pitchFamily="18" charset="0"/>
              </a:rPr>
              <a:t>la  population </a:t>
            </a:r>
            <a:r>
              <a:rPr lang="en-US" sz="2400" dirty="0" err="1" smtClean="0">
                <a:solidFill>
                  <a:srgbClr val="FF0000"/>
                </a:solidFill>
                <a:latin typeface="Times New Roman" pitchFamily="18" charset="0"/>
                <a:cs typeface="Times New Roman" pitchFamily="18" charset="0"/>
              </a:rPr>
              <a:t>augmentera</a:t>
            </a:r>
            <a:r>
              <a:rPr lang="en-US" sz="2400" dirty="0" smtClean="0">
                <a:solidFill>
                  <a:srgbClr val="FF0000"/>
                </a:solidFill>
                <a:latin typeface="Times New Roman" pitchFamily="18" charset="0"/>
                <a:cs typeface="Times New Roman" pitchFamily="18" charset="0"/>
              </a:rPr>
              <a:t> le </a:t>
            </a:r>
            <a:r>
              <a:rPr lang="fr-FR" sz="2400" dirty="0" smtClean="0">
                <a:solidFill>
                  <a:srgbClr val="FF0000"/>
                </a:solidFill>
                <a:latin typeface="Times New Roman" pitchFamily="18" charset="0"/>
                <a:cs typeface="Times New Roman" pitchFamily="18" charset="0"/>
              </a:rPr>
              <a:t>plus </a:t>
            </a:r>
            <a:r>
              <a:rPr lang="fr-FR" sz="2400" dirty="0" smtClean="0">
                <a:solidFill>
                  <a:srgbClr val="FF0000"/>
                </a:solidFill>
                <a:latin typeface="Times New Roman" pitchFamily="18" charset="0"/>
                <a:cs typeface="Times New Roman" pitchFamily="18" charset="0"/>
              </a:rPr>
              <a:t>à </a:t>
            </a:r>
            <a:r>
              <a:rPr lang="fr-FR" sz="2400" dirty="0" smtClean="0">
                <a:solidFill>
                  <a:srgbClr val="FF0000"/>
                </a:solidFill>
                <a:latin typeface="Times New Roman" pitchFamily="18" charset="0"/>
                <a:cs typeface="Times New Roman" pitchFamily="18" charset="0"/>
              </a:rPr>
              <a:t>l'avenir</a:t>
            </a:r>
            <a:endParaRPr lang="en-US" sz="2400" dirty="0" smtClean="0">
              <a:solidFill>
                <a:srgbClr val="FF0000"/>
              </a:solidFill>
              <a:latin typeface="Times New Roman" pitchFamily="18" charset="0"/>
              <a:cs typeface="Times New Roman" pitchFamily="18" charset="0"/>
            </a:endParaRPr>
          </a:p>
          <a:p>
            <a:pPr lvl="1">
              <a:spcAft>
                <a:spcPts val="1200"/>
              </a:spcAft>
              <a:buFont typeface="Wingdings" pitchFamily="2" charset="2"/>
              <a:buChar char="ü"/>
            </a:pPr>
            <a:r>
              <a:rPr lang="fr-FR" sz="2400" strike="sngStrike" dirty="0" smtClean="0">
                <a:latin typeface="Times New Roman" pitchFamily="18" charset="0"/>
                <a:cs typeface="Times New Roman" pitchFamily="18" charset="0"/>
              </a:rPr>
              <a:t>dans  ces pays les cultures sont déjà mises à mal par les bactéries</a:t>
            </a:r>
          </a:p>
          <a:p>
            <a:pPr lvl="1">
              <a:spcAft>
                <a:spcPts val="1200"/>
              </a:spcAft>
              <a:buFont typeface="Wingdings" pitchFamily="2" charset="2"/>
              <a:buChar char="ü"/>
            </a:pPr>
            <a:r>
              <a:rPr lang="fr-FR" sz="2400" dirty="0" smtClean="0">
                <a:solidFill>
                  <a:srgbClr val="0000FF"/>
                </a:solidFill>
                <a:latin typeface="Times New Roman" pitchFamily="18" charset="0"/>
                <a:cs typeface="Times New Roman" pitchFamily="18" charset="0"/>
              </a:rPr>
              <a:t>les terres ne sont pas capables de faire face</a:t>
            </a:r>
            <a:r>
              <a:rPr lang="fr-FR" sz="2400" dirty="0" smtClean="0">
                <a:solidFill>
                  <a:srgbClr val="0000FF"/>
                </a:solidFill>
                <a:latin typeface="Times New Roman" pitchFamily="18" charset="0"/>
                <a:cs typeface="Times New Roman" pitchFamily="18" charset="0"/>
              </a:rPr>
              <a:t> </a:t>
            </a:r>
            <a:r>
              <a:rPr lang="fr-FR" sz="2400" dirty="0" smtClean="0">
                <a:solidFill>
                  <a:srgbClr val="0000FF"/>
                </a:solidFill>
                <a:latin typeface="Times New Roman" pitchFamily="18" charset="0"/>
                <a:cs typeface="Times New Roman" pitchFamily="18" charset="0"/>
              </a:rPr>
              <a:t>au changement du climat</a:t>
            </a:r>
          </a:p>
          <a:p>
            <a:pPr lvl="1">
              <a:spcAft>
                <a:spcPts val="1200"/>
              </a:spcAft>
              <a:buFont typeface="Wingdings" pitchFamily="2" charset="2"/>
              <a:buChar char="ü"/>
            </a:pPr>
            <a:r>
              <a:rPr lang="fr-FR" sz="2400" dirty="0" smtClean="0">
                <a:solidFill>
                  <a:srgbClr val="0000FF"/>
                </a:solidFill>
                <a:latin typeface="Times New Roman" pitchFamily="18" charset="0"/>
                <a:cs typeface="Times New Roman" pitchFamily="18" charset="0"/>
              </a:rPr>
              <a:t>les dérèglements </a:t>
            </a:r>
            <a:r>
              <a:rPr lang="fr-FR" sz="2400" dirty="0" smtClean="0">
                <a:solidFill>
                  <a:srgbClr val="0000FF"/>
                </a:solidFill>
                <a:latin typeface="Times New Roman" pitchFamily="18" charset="0"/>
                <a:cs typeface="Times New Roman" pitchFamily="18" charset="0"/>
              </a:rPr>
              <a:t>du climat </a:t>
            </a:r>
            <a:r>
              <a:rPr lang="fr-FR" sz="2400" dirty="0" smtClean="0">
                <a:solidFill>
                  <a:srgbClr val="0000FF"/>
                </a:solidFill>
                <a:latin typeface="Times New Roman" pitchFamily="18" charset="0"/>
                <a:cs typeface="Times New Roman" pitchFamily="18" charset="0"/>
              </a:rPr>
              <a:t>abiment les cultures</a:t>
            </a:r>
          </a:p>
          <a:p>
            <a:pPr lvl="1">
              <a:spcAft>
                <a:spcPts val="1200"/>
              </a:spcAft>
              <a:buFont typeface="Wingdings" pitchFamily="2" charset="2"/>
              <a:buChar char="ü"/>
            </a:pPr>
            <a:endParaRPr lang="fr-FR" sz="2400" dirty="0" smtClean="0">
              <a:solidFill>
                <a:srgbClr val="0000FF"/>
              </a:solidFill>
              <a:latin typeface="Times New Roman" pitchFamily="18" charset="0"/>
              <a:cs typeface="Times New Roman" pitchFamily="18" charset="0"/>
            </a:endParaRPr>
          </a:p>
          <a:p>
            <a:pPr lvl="1">
              <a:spcAft>
                <a:spcPts val="1200"/>
              </a:spcAft>
            </a:pPr>
            <a:r>
              <a:rPr lang="fr-FR" sz="2400" dirty="0" smtClean="0">
                <a:latin typeface="Times New Roman" pitchFamily="18" charset="0"/>
                <a:cs typeface="Times New Roman" pitchFamily="18" charset="0"/>
              </a:rPr>
              <a:t>4 points</a:t>
            </a:r>
          </a:p>
          <a:p>
            <a:endParaRPr lang="fr-FR" sz="2400" i="1"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ChangeArrowheads="1"/>
          </p:cNvSpPr>
          <p:nvPr/>
        </p:nvSpPr>
        <p:spPr bwMode="auto">
          <a:xfrm>
            <a:off x="214282" y="214291"/>
            <a:ext cx="8572592" cy="455509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ru-RU" sz="2400" i="1" dirty="0" smtClean="0">
                <a:latin typeface="Times New Roman" pitchFamily="18" charset="0"/>
                <a:cs typeface="Times New Roman" pitchFamily="18" charset="0"/>
              </a:rPr>
              <a:t>258</a:t>
            </a:r>
          </a:p>
          <a:p>
            <a:pPr lvl="1">
              <a:spcAft>
                <a:spcPts val="1200"/>
              </a:spcAft>
              <a:buFont typeface="Wingdings" pitchFamily="2" charset="2"/>
              <a:buChar char="ü"/>
            </a:pPr>
            <a:r>
              <a:rPr lang="en-US" sz="2400" dirty="0" smtClean="0">
                <a:latin typeface="Times New Roman" pitchFamily="18" charset="0"/>
                <a:cs typeface="Times New Roman" pitchFamily="18" charset="0"/>
              </a:rPr>
              <a:t>la  population </a:t>
            </a:r>
            <a:r>
              <a:rPr lang="en-US" sz="2400" dirty="0" err="1" smtClean="0">
                <a:latin typeface="Times New Roman" pitchFamily="18" charset="0"/>
                <a:cs typeface="Times New Roman" pitchFamily="18" charset="0"/>
              </a:rPr>
              <a:t>augmente</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vite</a:t>
            </a:r>
            <a:endParaRPr lang="en-US" sz="2400" dirty="0" smtClean="0">
              <a:latin typeface="Times New Roman" pitchFamily="18" charset="0"/>
              <a:cs typeface="Times New Roman" pitchFamily="18" charset="0"/>
            </a:endParaRPr>
          </a:p>
          <a:p>
            <a:pPr lvl="1">
              <a:spcAft>
                <a:spcPts val="1200"/>
              </a:spcAft>
              <a:buFont typeface="Wingdings" pitchFamily="2" charset="2"/>
              <a:buChar char="ü"/>
            </a:pPr>
            <a:r>
              <a:rPr lang="en-US" sz="2400" dirty="0" smtClean="0">
                <a:latin typeface="Times New Roman" pitchFamily="18" charset="0"/>
                <a:cs typeface="Times New Roman" pitchFamily="18" charset="0"/>
              </a:rPr>
              <a:t>la </a:t>
            </a:r>
            <a:r>
              <a:rPr lang="en-US" sz="2400" dirty="0" err="1" smtClean="0">
                <a:latin typeface="Times New Roman" pitchFamily="18" charset="0"/>
                <a:cs typeface="Times New Roman" pitchFamily="18" charset="0"/>
              </a:rPr>
              <a:t>majorit</a:t>
            </a:r>
            <a:r>
              <a:rPr lang="fr-FR" sz="2400" dirty="0" smtClean="0">
                <a:latin typeface="Times New Roman" pitchFamily="18" charset="0"/>
                <a:cs typeface="Times New Roman" pitchFamily="18" charset="0"/>
              </a:rPr>
              <a:t>é  de la </a:t>
            </a:r>
            <a:r>
              <a:rPr lang="en-US" sz="2400" dirty="0" smtClean="0">
                <a:latin typeface="Times New Roman" pitchFamily="18" charset="0"/>
                <a:cs typeface="Times New Roman" pitchFamily="18" charset="0"/>
              </a:rPr>
              <a:t>population </a:t>
            </a:r>
            <a:r>
              <a:rPr lang="en-US" sz="2400" dirty="0" err="1" smtClean="0">
                <a:latin typeface="Times New Roman" pitchFamily="18" charset="0"/>
                <a:cs typeface="Times New Roman" pitchFamily="18" charset="0"/>
              </a:rPr>
              <a:t>vit</a:t>
            </a:r>
            <a:r>
              <a:rPr lang="en-US" sz="2400" dirty="0" smtClean="0">
                <a:latin typeface="Times New Roman" pitchFamily="18" charset="0"/>
                <a:cs typeface="Times New Roman" pitchFamily="18" charset="0"/>
              </a:rPr>
              <a:t>  de </a:t>
            </a:r>
            <a:r>
              <a:rPr lang="en-US" sz="2400" dirty="0" err="1" smtClean="0">
                <a:latin typeface="Times New Roman" pitchFamily="18" charset="0"/>
                <a:cs typeface="Times New Roman" pitchFamily="18" charset="0"/>
              </a:rPr>
              <a:t>l’agriculture</a:t>
            </a:r>
            <a:endParaRPr lang="fr-FR" sz="2400" dirty="0" smtClean="0">
              <a:latin typeface="Times New Roman" pitchFamily="18" charset="0"/>
              <a:cs typeface="Times New Roman" pitchFamily="18" charset="0"/>
            </a:endParaRPr>
          </a:p>
          <a:p>
            <a:pPr lvl="1">
              <a:spcAft>
                <a:spcPts val="1200"/>
              </a:spcAft>
              <a:buFont typeface="Wingdings" pitchFamily="2" charset="2"/>
              <a:buChar char="ü"/>
            </a:pPr>
            <a:r>
              <a:rPr lang="fr-FR" sz="2400" dirty="0" smtClean="0">
                <a:latin typeface="Times New Roman" pitchFamily="18" charset="0"/>
                <a:cs typeface="Times New Roman" pitchFamily="18" charset="0"/>
              </a:rPr>
              <a:t>les </a:t>
            </a:r>
            <a:r>
              <a:rPr lang="fr-FR" sz="2400" dirty="0" smtClean="0">
                <a:latin typeface="Times New Roman" pitchFamily="18" charset="0"/>
                <a:cs typeface="Times New Roman" pitchFamily="18" charset="0"/>
              </a:rPr>
              <a:t>terres </a:t>
            </a:r>
            <a:r>
              <a:rPr lang="fr-FR" sz="2400" dirty="0" smtClean="0">
                <a:latin typeface="Times New Roman" pitchFamily="18" charset="0"/>
                <a:cs typeface="Times New Roman" pitchFamily="18" charset="0"/>
              </a:rPr>
              <a:t>dégradent  et ne peuvent plus </a:t>
            </a:r>
            <a:r>
              <a:rPr lang="fr-FR" sz="2400" dirty="0" smtClean="0">
                <a:latin typeface="Times New Roman" pitchFamily="18" charset="0"/>
                <a:cs typeface="Times New Roman" pitchFamily="18" charset="0"/>
              </a:rPr>
              <a:t>faire </a:t>
            </a:r>
            <a:r>
              <a:rPr lang="fr-FR" sz="2400" dirty="0" smtClean="0">
                <a:latin typeface="Times New Roman" pitchFamily="18" charset="0"/>
                <a:cs typeface="Times New Roman" pitchFamily="18" charset="0"/>
              </a:rPr>
              <a:t>face aux transformations climatiques.</a:t>
            </a:r>
          </a:p>
          <a:p>
            <a:pPr lvl="1">
              <a:spcAft>
                <a:spcPts val="1200"/>
              </a:spcAft>
              <a:buFont typeface="Wingdings" pitchFamily="2" charset="2"/>
              <a:buChar char="ü"/>
            </a:pPr>
            <a:r>
              <a:rPr lang="fr-FR" sz="2400" dirty="0" smtClean="0">
                <a:latin typeface="Times New Roman" pitchFamily="18" charset="0"/>
                <a:cs typeface="Times New Roman" pitchFamily="18" charset="0"/>
              </a:rPr>
              <a:t>la </a:t>
            </a:r>
            <a:r>
              <a:rPr lang="fr-FR" sz="2400" dirty="0" smtClean="0">
                <a:latin typeface="Times New Roman" pitchFamily="18" charset="0"/>
                <a:cs typeface="Times New Roman" pitchFamily="18" charset="0"/>
              </a:rPr>
              <a:t>hausse des températures </a:t>
            </a:r>
            <a:r>
              <a:rPr lang="fr-FR" sz="2400" dirty="0" smtClean="0">
                <a:latin typeface="Times New Roman" pitchFamily="18" charset="0"/>
                <a:cs typeface="Times New Roman" pitchFamily="18" charset="0"/>
              </a:rPr>
              <a:t>cause  dans le climat tropical des alternances inondations /sécheresse</a:t>
            </a:r>
          </a:p>
          <a:p>
            <a:pPr lvl="1">
              <a:spcAft>
                <a:spcPts val="1200"/>
              </a:spcAft>
              <a:buFont typeface="Wingdings" pitchFamily="2" charset="2"/>
              <a:buChar char="ü"/>
            </a:pPr>
            <a:r>
              <a:rPr lang="fr-FR" sz="2400" dirty="0" smtClean="0">
                <a:latin typeface="Times New Roman" pitchFamily="18" charset="0"/>
                <a:cs typeface="Times New Roman" pitchFamily="18" charset="0"/>
              </a:rPr>
              <a:t>les </a:t>
            </a:r>
            <a:r>
              <a:rPr lang="fr-FR" sz="2400" dirty="0" smtClean="0">
                <a:latin typeface="Times New Roman" pitchFamily="18" charset="0"/>
                <a:cs typeface="Times New Roman" pitchFamily="18" charset="0"/>
              </a:rPr>
              <a:t>cultures de base ne réssistent plus </a:t>
            </a:r>
            <a:r>
              <a:rPr lang="fr-FR" sz="2400" dirty="0" smtClean="0">
                <a:latin typeface="Times New Roman" pitchFamily="18" charset="0"/>
                <a:cs typeface="Times New Roman" pitchFamily="18" charset="0"/>
              </a:rPr>
              <a:t>aux transformations </a:t>
            </a:r>
            <a:r>
              <a:rPr lang="fr-FR" sz="2400" dirty="0" smtClean="0">
                <a:latin typeface="Times New Roman" pitchFamily="18" charset="0"/>
                <a:cs typeface="Times New Roman" pitchFamily="18" charset="0"/>
              </a:rPr>
              <a:t>climatiques</a:t>
            </a:r>
          </a:p>
          <a:p>
            <a:endParaRPr lang="fr-FR" sz="2400" i="1"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ChangeArrowheads="1"/>
          </p:cNvSpPr>
          <p:nvPr/>
        </p:nvSpPr>
        <p:spPr bwMode="auto">
          <a:xfrm>
            <a:off x="214282" y="214291"/>
            <a:ext cx="8572592" cy="455509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ru-RU" sz="2400" i="1" dirty="0" smtClean="0">
                <a:latin typeface="Times New Roman" pitchFamily="18" charset="0"/>
                <a:cs typeface="Times New Roman" pitchFamily="18" charset="0"/>
              </a:rPr>
              <a:t>258</a:t>
            </a:r>
          </a:p>
          <a:p>
            <a:pPr lvl="1">
              <a:spcAft>
                <a:spcPts val="1200"/>
              </a:spcAft>
              <a:buFont typeface="Wingdings" pitchFamily="2" charset="2"/>
              <a:buChar char="ü"/>
            </a:pPr>
            <a:r>
              <a:rPr lang="en-US" sz="2400" dirty="0" smtClean="0">
                <a:solidFill>
                  <a:srgbClr val="FF0000"/>
                </a:solidFill>
                <a:latin typeface="Times New Roman" pitchFamily="18" charset="0"/>
                <a:cs typeface="Times New Roman" pitchFamily="18" charset="0"/>
              </a:rPr>
              <a:t>la  population </a:t>
            </a:r>
            <a:r>
              <a:rPr lang="en-US" sz="2400" dirty="0" err="1" smtClean="0">
                <a:solidFill>
                  <a:srgbClr val="FF0000"/>
                </a:solidFill>
                <a:latin typeface="Times New Roman" pitchFamily="18" charset="0"/>
                <a:cs typeface="Times New Roman" pitchFamily="18" charset="0"/>
              </a:rPr>
              <a:t>augmente</a:t>
            </a:r>
            <a:r>
              <a:rPr lang="en-US" sz="2400" dirty="0" smtClean="0">
                <a:solidFill>
                  <a:srgbClr val="FF0000"/>
                </a:solidFill>
                <a:latin typeface="Times New Roman" pitchFamily="18" charset="0"/>
                <a:cs typeface="Times New Roman" pitchFamily="18" charset="0"/>
              </a:rPr>
              <a:t>  </a:t>
            </a:r>
            <a:r>
              <a:rPr lang="en-US" sz="2400" dirty="0" err="1" smtClean="0">
                <a:solidFill>
                  <a:srgbClr val="FF0000"/>
                </a:solidFill>
                <a:latin typeface="Times New Roman" pitchFamily="18" charset="0"/>
                <a:cs typeface="Times New Roman" pitchFamily="18" charset="0"/>
              </a:rPr>
              <a:t>vite</a:t>
            </a:r>
            <a:endParaRPr lang="en-US" sz="2400" dirty="0" smtClean="0">
              <a:solidFill>
                <a:srgbClr val="FF0000"/>
              </a:solidFill>
              <a:latin typeface="Times New Roman" pitchFamily="18" charset="0"/>
              <a:cs typeface="Times New Roman" pitchFamily="18" charset="0"/>
            </a:endParaRPr>
          </a:p>
          <a:p>
            <a:pPr lvl="1">
              <a:spcAft>
                <a:spcPts val="1200"/>
              </a:spcAft>
              <a:buFont typeface="Wingdings" pitchFamily="2" charset="2"/>
              <a:buChar char="ü"/>
            </a:pPr>
            <a:r>
              <a:rPr lang="en-US" sz="2400" dirty="0" smtClean="0">
                <a:solidFill>
                  <a:srgbClr val="FF0000"/>
                </a:solidFill>
                <a:latin typeface="Times New Roman" pitchFamily="18" charset="0"/>
                <a:cs typeface="Times New Roman" pitchFamily="18" charset="0"/>
              </a:rPr>
              <a:t>la </a:t>
            </a:r>
            <a:r>
              <a:rPr lang="en-US" sz="2400" dirty="0" err="1" smtClean="0">
                <a:solidFill>
                  <a:srgbClr val="FF0000"/>
                </a:solidFill>
                <a:latin typeface="Times New Roman" pitchFamily="18" charset="0"/>
                <a:cs typeface="Times New Roman" pitchFamily="18" charset="0"/>
              </a:rPr>
              <a:t>majorit</a:t>
            </a:r>
            <a:r>
              <a:rPr lang="fr-FR" sz="2400" dirty="0" smtClean="0">
                <a:solidFill>
                  <a:srgbClr val="FF0000"/>
                </a:solidFill>
                <a:latin typeface="Times New Roman" pitchFamily="18" charset="0"/>
                <a:cs typeface="Times New Roman" pitchFamily="18" charset="0"/>
              </a:rPr>
              <a:t>é  de la </a:t>
            </a:r>
            <a:r>
              <a:rPr lang="en-US" sz="2400" dirty="0" smtClean="0">
                <a:solidFill>
                  <a:srgbClr val="FF0000"/>
                </a:solidFill>
                <a:latin typeface="Times New Roman" pitchFamily="18" charset="0"/>
                <a:cs typeface="Times New Roman" pitchFamily="18" charset="0"/>
              </a:rPr>
              <a:t>population </a:t>
            </a:r>
            <a:r>
              <a:rPr lang="en-US" sz="2400" dirty="0" err="1" smtClean="0">
                <a:solidFill>
                  <a:srgbClr val="FF0000"/>
                </a:solidFill>
                <a:latin typeface="Times New Roman" pitchFamily="18" charset="0"/>
                <a:cs typeface="Times New Roman" pitchFamily="18" charset="0"/>
              </a:rPr>
              <a:t>vit</a:t>
            </a:r>
            <a:r>
              <a:rPr lang="en-US" sz="2400" dirty="0" smtClean="0">
                <a:solidFill>
                  <a:srgbClr val="FF0000"/>
                </a:solidFill>
                <a:latin typeface="Times New Roman" pitchFamily="18" charset="0"/>
                <a:cs typeface="Times New Roman" pitchFamily="18" charset="0"/>
              </a:rPr>
              <a:t>  de </a:t>
            </a:r>
            <a:r>
              <a:rPr lang="en-US" sz="2400" dirty="0" err="1" smtClean="0">
                <a:solidFill>
                  <a:srgbClr val="FF0000"/>
                </a:solidFill>
                <a:latin typeface="Times New Roman" pitchFamily="18" charset="0"/>
                <a:cs typeface="Times New Roman" pitchFamily="18" charset="0"/>
              </a:rPr>
              <a:t>l’agriculture</a:t>
            </a:r>
            <a:endParaRPr lang="fr-FR" sz="2400" dirty="0" smtClean="0">
              <a:solidFill>
                <a:srgbClr val="FF0000"/>
              </a:solidFill>
              <a:latin typeface="Times New Roman" pitchFamily="18" charset="0"/>
              <a:cs typeface="Times New Roman" pitchFamily="18" charset="0"/>
            </a:endParaRPr>
          </a:p>
          <a:p>
            <a:pPr lvl="1">
              <a:spcAft>
                <a:spcPts val="1200"/>
              </a:spcAft>
              <a:buFont typeface="Wingdings" pitchFamily="2" charset="2"/>
              <a:buChar char="ü"/>
            </a:pPr>
            <a:r>
              <a:rPr lang="fr-FR" sz="2400" dirty="0" smtClean="0">
                <a:solidFill>
                  <a:srgbClr val="0000FF"/>
                </a:solidFill>
                <a:latin typeface="Times New Roman" pitchFamily="18" charset="0"/>
                <a:cs typeface="Times New Roman" pitchFamily="18" charset="0"/>
              </a:rPr>
              <a:t>les </a:t>
            </a:r>
            <a:r>
              <a:rPr lang="fr-FR" sz="2400" dirty="0" smtClean="0">
                <a:solidFill>
                  <a:srgbClr val="0000FF"/>
                </a:solidFill>
                <a:latin typeface="Times New Roman" pitchFamily="18" charset="0"/>
                <a:cs typeface="Times New Roman" pitchFamily="18" charset="0"/>
              </a:rPr>
              <a:t>terres </a:t>
            </a:r>
            <a:r>
              <a:rPr lang="fr-FR" sz="2400" dirty="0" smtClean="0">
                <a:solidFill>
                  <a:srgbClr val="0000FF"/>
                </a:solidFill>
                <a:latin typeface="Times New Roman" pitchFamily="18" charset="0"/>
                <a:cs typeface="Times New Roman" pitchFamily="18" charset="0"/>
              </a:rPr>
              <a:t>dégradent  et ne peuvent plus </a:t>
            </a:r>
            <a:r>
              <a:rPr lang="fr-FR" sz="2400" dirty="0" smtClean="0">
                <a:solidFill>
                  <a:srgbClr val="0000FF"/>
                </a:solidFill>
                <a:latin typeface="Times New Roman" pitchFamily="18" charset="0"/>
                <a:cs typeface="Times New Roman" pitchFamily="18" charset="0"/>
              </a:rPr>
              <a:t>faire </a:t>
            </a:r>
            <a:r>
              <a:rPr lang="fr-FR" sz="2400" dirty="0" smtClean="0">
                <a:solidFill>
                  <a:srgbClr val="0000FF"/>
                </a:solidFill>
                <a:latin typeface="Times New Roman" pitchFamily="18" charset="0"/>
                <a:cs typeface="Times New Roman" pitchFamily="18" charset="0"/>
              </a:rPr>
              <a:t>face aux transformations climatiques.</a:t>
            </a:r>
          </a:p>
          <a:p>
            <a:pPr lvl="1">
              <a:spcAft>
                <a:spcPts val="1200"/>
              </a:spcAft>
              <a:buFont typeface="Wingdings" pitchFamily="2" charset="2"/>
              <a:buChar char="ü"/>
            </a:pPr>
            <a:r>
              <a:rPr lang="fr-FR" sz="2400" dirty="0" smtClean="0">
                <a:solidFill>
                  <a:srgbClr val="0000FF"/>
                </a:solidFill>
                <a:latin typeface="Times New Roman" pitchFamily="18" charset="0"/>
                <a:cs typeface="Times New Roman" pitchFamily="18" charset="0"/>
              </a:rPr>
              <a:t>la </a:t>
            </a:r>
            <a:r>
              <a:rPr lang="fr-FR" sz="2400" dirty="0" smtClean="0">
                <a:solidFill>
                  <a:srgbClr val="0000FF"/>
                </a:solidFill>
                <a:latin typeface="Times New Roman" pitchFamily="18" charset="0"/>
                <a:cs typeface="Times New Roman" pitchFamily="18" charset="0"/>
              </a:rPr>
              <a:t>hausse des températures </a:t>
            </a:r>
            <a:r>
              <a:rPr lang="fr-FR" sz="2400" dirty="0" smtClean="0">
                <a:solidFill>
                  <a:srgbClr val="0000FF"/>
                </a:solidFill>
                <a:latin typeface="Times New Roman" pitchFamily="18" charset="0"/>
                <a:cs typeface="Times New Roman" pitchFamily="18" charset="0"/>
              </a:rPr>
              <a:t>cause  dans le climat tropical des alternances inondations /sécheresse</a:t>
            </a:r>
          </a:p>
          <a:p>
            <a:pPr lvl="1">
              <a:spcAft>
                <a:spcPts val="1200"/>
              </a:spcAft>
              <a:buFont typeface="Wingdings" pitchFamily="2" charset="2"/>
              <a:buChar char="ü"/>
            </a:pPr>
            <a:r>
              <a:rPr lang="fr-FR" sz="2400" dirty="0" smtClean="0">
                <a:solidFill>
                  <a:srgbClr val="0000FF"/>
                </a:solidFill>
                <a:latin typeface="Times New Roman" pitchFamily="18" charset="0"/>
                <a:cs typeface="Times New Roman" pitchFamily="18" charset="0"/>
              </a:rPr>
              <a:t>les </a:t>
            </a:r>
            <a:r>
              <a:rPr lang="fr-FR" sz="2400" dirty="0" smtClean="0">
                <a:solidFill>
                  <a:srgbClr val="0000FF"/>
                </a:solidFill>
                <a:latin typeface="Times New Roman" pitchFamily="18" charset="0"/>
                <a:cs typeface="Times New Roman" pitchFamily="18" charset="0"/>
              </a:rPr>
              <a:t>cultures de base ne réssistent plus </a:t>
            </a:r>
            <a:r>
              <a:rPr lang="fr-FR" sz="2400" dirty="0" smtClean="0">
                <a:solidFill>
                  <a:srgbClr val="0000FF"/>
                </a:solidFill>
                <a:latin typeface="Times New Roman" pitchFamily="18" charset="0"/>
                <a:cs typeface="Times New Roman" pitchFamily="18" charset="0"/>
              </a:rPr>
              <a:t>aux transformations </a:t>
            </a:r>
            <a:r>
              <a:rPr lang="fr-FR" sz="2400" dirty="0" smtClean="0">
                <a:solidFill>
                  <a:srgbClr val="0000FF"/>
                </a:solidFill>
                <a:latin typeface="Times New Roman" pitchFamily="18" charset="0"/>
                <a:cs typeface="Times New Roman" pitchFamily="18" charset="0"/>
              </a:rPr>
              <a:t>climatiques</a:t>
            </a:r>
          </a:p>
          <a:p>
            <a:endParaRPr lang="fr-FR" sz="2400" i="1"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ChangeArrowheads="1"/>
          </p:cNvSpPr>
          <p:nvPr/>
        </p:nvSpPr>
        <p:spPr bwMode="auto">
          <a:xfrm>
            <a:off x="214282" y="285728"/>
            <a:ext cx="8786874" cy="517064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spcAft>
                <a:spcPts val="1200"/>
              </a:spcAft>
            </a:pPr>
            <a:r>
              <a:rPr lang="fr-FR" sz="2800" b="1" dirty="0" smtClean="0"/>
              <a:t>Conseils d’organisation du temps de lecture:</a:t>
            </a:r>
            <a:endParaRPr lang="ru-RU" sz="2800" dirty="0" smtClean="0"/>
          </a:p>
          <a:p>
            <a:pPr lvl="0">
              <a:spcAft>
                <a:spcPts val="1200"/>
              </a:spcAft>
            </a:pPr>
            <a:r>
              <a:rPr lang="fr-FR" sz="2800" dirty="0" smtClean="0"/>
              <a:t>Lire le document A et répondre au questionnaire 1.</a:t>
            </a:r>
            <a:endParaRPr lang="ru-RU" sz="2800" dirty="0" smtClean="0"/>
          </a:p>
          <a:p>
            <a:pPr lvl="0">
              <a:spcAft>
                <a:spcPts val="1200"/>
              </a:spcAft>
            </a:pPr>
            <a:r>
              <a:rPr lang="fr-FR" sz="2800" dirty="0" smtClean="0"/>
              <a:t>Étudier le questionnaire 3 portant sur la comparaison des informations pour répondre aux questions sur le contenu du document A.</a:t>
            </a:r>
            <a:endParaRPr lang="ru-RU" sz="2800" dirty="0" smtClean="0"/>
          </a:p>
          <a:p>
            <a:pPr lvl="0">
              <a:spcAft>
                <a:spcPts val="1200"/>
              </a:spcAft>
            </a:pPr>
            <a:r>
              <a:rPr lang="fr-FR" sz="2800" dirty="0" smtClean="0"/>
              <a:t>Lire le document B et répondre au questionnaire 2.</a:t>
            </a:r>
            <a:endParaRPr lang="ru-RU" sz="2800" dirty="0" smtClean="0"/>
          </a:p>
          <a:p>
            <a:pPr lvl="0">
              <a:spcAft>
                <a:spcPts val="1200"/>
              </a:spcAft>
            </a:pPr>
            <a:r>
              <a:rPr lang="fr-FR" sz="2800" dirty="0" smtClean="0"/>
              <a:t>Étudier le questionnaire 3 portant sur la comparaison des informations pour répondre aux questions sur le contenu du document B.</a:t>
            </a:r>
            <a:endParaRPr lang="ru-RU" sz="2800" dirty="0" smtClean="0"/>
          </a:p>
          <a:p>
            <a:pPr lvl="0">
              <a:spcAft>
                <a:spcPts val="1200"/>
              </a:spcAft>
            </a:pPr>
            <a:r>
              <a:rPr lang="fr-FR" sz="2800" dirty="0" smtClean="0"/>
              <a:t>Relire les trois questionnaires.</a:t>
            </a:r>
            <a:endParaRPr lang="ru-RU" sz="28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ChangeArrowheads="1"/>
          </p:cNvSpPr>
          <p:nvPr/>
        </p:nvSpPr>
        <p:spPr bwMode="auto">
          <a:xfrm>
            <a:off x="214282" y="214291"/>
            <a:ext cx="8572592" cy="455509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ru-RU" sz="2400" i="1" dirty="0" smtClean="0">
                <a:latin typeface="Times New Roman" pitchFamily="18" charset="0"/>
                <a:cs typeface="Times New Roman" pitchFamily="18" charset="0"/>
              </a:rPr>
              <a:t>2</a:t>
            </a:r>
            <a:r>
              <a:rPr lang="en-US" sz="2400" i="1" dirty="0" smtClean="0">
                <a:latin typeface="Times New Roman" pitchFamily="18" charset="0"/>
                <a:cs typeface="Times New Roman" pitchFamily="18" charset="0"/>
              </a:rPr>
              <a:t>22</a:t>
            </a:r>
            <a:endParaRPr lang="ru-RU" sz="2400" i="1" dirty="0" smtClean="0">
              <a:latin typeface="Times New Roman" pitchFamily="18" charset="0"/>
              <a:cs typeface="Times New Roman" pitchFamily="18" charset="0"/>
            </a:endParaRPr>
          </a:p>
          <a:p>
            <a:pPr lvl="1">
              <a:spcAft>
                <a:spcPts val="1200"/>
              </a:spcAft>
              <a:buFont typeface="Wingdings" pitchFamily="2" charset="2"/>
              <a:buChar char="ü"/>
            </a:pPr>
            <a:r>
              <a:rPr lang="en-US" sz="2400" dirty="0" smtClean="0">
                <a:latin typeface="Times New Roman" pitchFamily="18" charset="0"/>
                <a:cs typeface="Times New Roman" pitchFamily="18" charset="0"/>
              </a:rPr>
              <a:t>les pays du </a:t>
            </a:r>
            <a:r>
              <a:rPr lang="en-US" sz="2400" dirty="0" err="1" smtClean="0">
                <a:latin typeface="Times New Roman" pitchFamily="18" charset="0"/>
                <a:cs typeface="Times New Roman" pitchFamily="18" charset="0"/>
              </a:rPr>
              <a:t>Sud</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sont</a:t>
            </a:r>
            <a:r>
              <a:rPr lang="en-US" sz="2400" dirty="0" smtClean="0">
                <a:latin typeface="Times New Roman" pitchFamily="18" charset="0"/>
                <a:cs typeface="Times New Roman" pitchFamily="18" charset="0"/>
              </a:rPr>
              <a:t> plus </a:t>
            </a:r>
            <a:r>
              <a:rPr lang="en-US" sz="2400" dirty="0" err="1" smtClean="0">
                <a:latin typeface="Times New Roman" pitchFamily="18" charset="0"/>
                <a:cs typeface="Times New Roman" pitchFamily="18" charset="0"/>
              </a:rPr>
              <a:t>pauvres</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queles</a:t>
            </a:r>
            <a:r>
              <a:rPr lang="en-US" sz="2400" dirty="0" smtClean="0">
                <a:latin typeface="Times New Roman" pitchFamily="18" charset="0"/>
                <a:cs typeface="Times New Roman" pitchFamily="18" charset="0"/>
              </a:rPr>
              <a:t> pays du Nord</a:t>
            </a:r>
          </a:p>
          <a:p>
            <a:pPr lvl="1">
              <a:spcAft>
                <a:spcPts val="1200"/>
              </a:spcAft>
              <a:buFont typeface="Wingdings" pitchFamily="2" charset="2"/>
              <a:buChar char="ü"/>
            </a:pPr>
            <a:r>
              <a:rPr lang="en-US" sz="2400" dirty="0" smtClean="0">
                <a:latin typeface="Times New Roman" pitchFamily="18" charset="0"/>
                <a:cs typeface="Times New Roman" pitchFamily="18" charset="0"/>
              </a:rPr>
              <a:t>le </a:t>
            </a:r>
            <a:r>
              <a:rPr lang="fr-FR" sz="2400" dirty="0" smtClean="0">
                <a:latin typeface="Times New Roman" pitchFamily="18" charset="0"/>
                <a:cs typeface="Times New Roman" pitchFamily="18" charset="0"/>
              </a:rPr>
              <a:t>changement </a:t>
            </a:r>
            <a:r>
              <a:rPr lang="fr-FR" sz="2400" dirty="0" smtClean="0">
                <a:latin typeface="Times New Roman" pitchFamily="18" charset="0"/>
                <a:cs typeface="Times New Roman" pitchFamily="18" charset="0"/>
              </a:rPr>
              <a:t>du </a:t>
            </a:r>
            <a:r>
              <a:rPr lang="fr-FR" sz="2400" dirty="0" smtClean="0">
                <a:latin typeface="Times New Roman" pitchFamily="18" charset="0"/>
                <a:cs typeface="Times New Roman" pitchFamily="18" charset="0"/>
              </a:rPr>
              <a:t>climat </a:t>
            </a:r>
            <a:r>
              <a:rPr lang="fr-FR" sz="2400" dirty="0" smtClean="0">
                <a:latin typeface="Times New Roman" pitchFamily="18" charset="0"/>
                <a:cs typeface="Times New Roman" pitchFamily="18" charset="0"/>
              </a:rPr>
              <a:t>abiment les cultures </a:t>
            </a:r>
            <a:r>
              <a:rPr lang="fr-FR" sz="2400" dirty="0" smtClean="0">
                <a:latin typeface="Times New Roman" pitchFamily="18" charset="0"/>
                <a:cs typeface="Times New Roman" pitchFamily="18" charset="0"/>
              </a:rPr>
              <a:t> et donne des mauvaises récoltes</a:t>
            </a:r>
          </a:p>
          <a:p>
            <a:pPr lvl="1">
              <a:spcAft>
                <a:spcPts val="1200"/>
              </a:spcAft>
              <a:buFont typeface="Wingdings" pitchFamily="2" charset="2"/>
              <a:buChar char="ü"/>
            </a:pPr>
            <a:r>
              <a:rPr lang="fr-FR" sz="2400" dirty="0" smtClean="0">
                <a:latin typeface="Times New Roman" pitchFamily="18" charset="0"/>
                <a:cs typeface="Times New Roman" pitchFamily="18" charset="0"/>
              </a:rPr>
              <a:t>la majorité de l</a:t>
            </a:r>
            <a:r>
              <a:rPr lang="en-US" sz="2400" dirty="0" smtClean="0">
                <a:latin typeface="Times New Roman" pitchFamily="18" charset="0"/>
                <a:cs typeface="Times New Roman" pitchFamily="18" charset="0"/>
              </a:rPr>
              <a:t>a  population </a:t>
            </a:r>
            <a:r>
              <a:rPr lang="en-US" sz="2400" dirty="0" err="1" smtClean="0">
                <a:latin typeface="Times New Roman" pitchFamily="18" charset="0"/>
                <a:cs typeface="Times New Roman" pitchFamily="18" charset="0"/>
              </a:rPr>
              <a:t>vit</a:t>
            </a:r>
            <a:r>
              <a:rPr lang="en-US" sz="2400" dirty="0" smtClean="0">
                <a:latin typeface="Times New Roman" pitchFamily="18" charset="0"/>
                <a:cs typeface="Times New Roman" pitchFamily="18" charset="0"/>
              </a:rPr>
              <a:t>  de </a:t>
            </a:r>
            <a:r>
              <a:rPr lang="en-US" sz="2400" dirty="0" err="1" smtClean="0">
                <a:latin typeface="Times New Roman" pitchFamily="18" charset="0"/>
                <a:cs typeface="Times New Roman" pitchFamily="18" charset="0"/>
              </a:rPr>
              <a:t>l’agriculture</a:t>
            </a:r>
            <a:endParaRPr lang="en-US" sz="2400" dirty="0" smtClean="0">
              <a:latin typeface="Times New Roman" pitchFamily="18" charset="0"/>
              <a:cs typeface="Times New Roman" pitchFamily="18" charset="0"/>
            </a:endParaRPr>
          </a:p>
          <a:p>
            <a:pPr lvl="1">
              <a:spcAft>
                <a:spcPts val="1200"/>
              </a:spcAft>
              <a:buFont typeface="Wingdings" pitchFamily="2" charset="2"/>
              <a:buChar char="ü"/>
            </a:pPr>
            <a:r>
              <a:rPr lang="en-US" sz="2400" dirty="0" smtClean="0">
                <a:latin typeface="Times New Roman" pitchFamily="18" charset="0"/>
                <a:cs typeface="Times New Roman" pitchFamily="18" charset="0"/>
              </a:rPr>
              <a:t>la production </a:t>
            </a:r>
            <a:r>
              <a:rPr lang="en-US" sz="2400" dirty="0" err="1" smtClean="0">
                <a:latin typeface="Times New Roman" pitchFamily="18" charset="0"/>
                <a:cs typeface="Times New Roman" pitchFamily="18" charset="0"/>
              </a:rPr>
              <a:t>agricole</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baisse</a:t>
            </a:r>
            <a:r>
              <a:rPr lang="en-US" sz="2400" dirty="0" smtClean="0">
                <a:latin typeface="Times New Roman" pitchFamily="18" charset="0"/>
                <a:cs typeface="Times New Roman" pitchFamily="18" charset="0"/>
              </a:rPr>
              <a:t> et les </a:t>
            </a:r>
            <a:r>
              <a:rPr lang="en-US" sz="2400" dirty="0" err="1" smtClean="0">
                <a:latin typeface="Times New Roman" pitchFamily="18" charset="0"/>
                <a:cs typeface="Times New Roman" pitchFamily="18" charset="0"/>
              </a:rPr>
              <a:t>terres</a:t>
            </a:r>
            <a:r>
              <a:rPr lang="en-US" sz="2400" dirty="0" smtClean="0">
                <a:latin typeface="Times New Roman" pitchFamily="18" charset="0"/>
                <a:cs typeface="Times New Roman" pitchFamily="18" charset="0"/>
              </a:rPr>
              <a:t> ne </a:t>
            </a:r>
            <a:r>
              <a:rPr lang="en-US" sz="2400" dirty="0" err="1" smtClean="0">
                <a:latin typeface="Times New Roman" pitchFamily="18" charset="0"/>
                <a:cs typeface="Times New Roman" pitchFamily="18" charset="0"/>
              </a:rPr>
              <a:t>sont</a:t>
            </a:r>
            <a:r>
              <a:rPr lang="en-US" sz="2400" dirty="0" smtClean="0">
                <a:latin typeface="Times New Roman" pitchFamily="18" charset="0"/>
                <a:cs typeface="Times New Roman" pitchFamily="18" charset="0"/>
              </a:rPr>
              <a:t> plus </a:t>
            </a:r>
            <a:r>
              <a:rPr lang="en-US" sz="2400" dirty="0" err="1" smtClean="0">
                <a:latin typeface="Times New Roman" pitchFamily="18" charset="0"/>
                <a:cs typeface="Times New Roman" pitchFamily="18" charset="0"/>
              </a:rPr>
              <a:t>capables</a:t>
            </a:r>
            <a:r>
              <a:rPr lang="en-US" sz="2400" dirty="0" smtClean="0">
                <a:latin typeface="Times New Roman" pitchFamily="18" charset="0"/>
                <a:cs typeface="Times New Roman" pitchFamily="18" charset="0"/>
              </a:rPr>
              <a:t> de faire face au </a:t>
            </a:r>
            <a:r>
              <a:rPr lang="fr-FR" sz="2400" dirty="0" smtClean="0">
                <a:latin typeface="Times New Roman" pitchFamily="18" charset="0"/>
                <a:cs typeface="Times New Roman" pitchFamily="18" charset="0"/>
              </a:rPr>
              <a:t>changement </a:t>
            </a:r>
            <a:r>
              <a:rPr lang="fr-FR" sz="2400" dirty="0" smtClean="0">
                <a:latin typeface="Times New Roman" pitchFamily="18" charset="0"/>
                <a:cs typeface="Times New Roman" pitchFamily="18" charset="0"/>
              </a:rPr>
              <a:t>climatique</a:t>
            </a:r>
          </a:p>
          <a:p>
            <a:pPr lvl="1">
              <a:spcAft>
                <a:spcPts val="1200"/>
              </a:spcAft>
              <a:buFont typeface="Wingdings" pitchFamily="2" charset="2"/>
              <a:buChar char="ü"/>
            </a:pPr>
            <a:r>
              <a:rPr lang="fr-FR" sz="2400" dirty="0" smtClean="0">
                <a:latin typeface="Times New Roman" pitchFamily="18" charset="0"/>
                <a:cs typeface="Times New Roman" pitchFamily="18" charset="0"/>
              </a:rPr>
              <a:t>la population  au</a:t>
            </a:r>
            <a:r>
              <a:rPr lang="en-US" sz="2400" dirty="0" err="1" smtClean="0">
                <a:latin typeface="Times New Roman" pitchFamily="18" charset="0"/>
                <a:cs typeface="Times New Roman" pitchFamily="18" charset="0"/>
              </a:rPr>
              <a:t>gmentera</a:t>
            </a:r>
            <a:r>
              <a:rPr lang="en-US" sz="2400" dirty="0" smtClean="0">
                <a:latin typeface="Times New Roman" pitchFamily="18" charset="0"/>
                <a:cs typeface="Times New Roman" pitchFamily="18" charset="0"/>
              </a:rPr>
              <a:t> le plus </a:t>
            </a:r>
            <a:r>
              <a:rPr lang="fr-FR" sz="2400" dirty="0" smtClean="0">
                <a:latin typeface="Times New Roman" pitchFamily="18" charset="0"/>
                <a:cs typeface="Times New Roman" pitchFamily="18" charset="0"/>
              </a:rPr>
              <a:t> à </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l’avenir</a:t>
            </a:r>
            <a:r>
              <a:rPr lang="en-US" sz="2400" dirty="0" smtClean="0">
                <a:latin typeface="Times New Roman" pitchFamily="18" charset="0"/>
                <a:cs typeface="Times New Roman" pitchFamily="18" charset="0"/>
              </a:rPr>
              <a:t> </a:t>
            </a:r>
          </a:p>
          <a:p>
            <a:pPr lvl="1">
              <a:buFont typeface="Wingdings" pitchFamily="2" charset="2"/>
              <a:buChar char="ü"/>
            </a:pPr>
            <a:endParaRPr lang="fr-FR" sz="2400" dirty="0" smtClean="0">
              <a:latin typeface="Times New Roman" pitchFamily="18" charset="0"/>
              <a:cs typeface="Times New Roman" pitchFamily="18" charset="0"/>
            </a:endParaRPr>
          </a:p>
          <a:p>
            <a:endParaRPr lang="fr-FR" sz="2400" i="1"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ChangeArrowheads="1"/>
          </p:cNvSpPr>
          <p:nvPr/>
        </p:nvSpPr>
        <p:spPr bwMode="auto">
          <a:xfrm>
            <a:off x="214282" y="214291"/>
            <a:ext cx="8572592" cy="455509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ru-RU" sz="2400" i="1" dirty="0" smtClean="0">
                <a:latin typeface="Times New Roman" pitchFamily="18" charset="0"/>
                <a:cs typeface="Times New Roman" pitchFamily="18" charset="0"/>
              </a:rPr>
              <a:t>2</a:t>
            </a:r>
            <a:r>
              <a:rPr lang="en-US" sz="2400" i="1" dirty="0" smtClean="0">
                <a:latin typeface="Times New Roman" pitchFamily="18" charset="0"/>
                <a:cs typeface="Times New Roman" pitchFamily="18" charset="0"/>
              </a:rPr>
              <a:t>22</a:t>
            </a:r>
            <a:endParaRPr lang="ru-RU" sz="2400" i="1" dirty="0" smtClean="0">
              <a:latin typeface="Times New Roman" pitchFamily="18" charset="0"/>
              <a:cs typeface="Times New Roman" pitchFamily="18" charset="0"/>
            </a:endParaRPr>
          </a:p>
          <a:p>
            <a:pPr lvl="1">
              <a:spcAft>
                <a:spcPts val="1200"/>
              </a:spcAft>
              <a:buFont typeface="Wingdings" pitchFamily="2" charset="2"/>
              <a:buChar char="ü"/>
            </a:pPr>
            <a:r>
              <a:rPr lang="en-US" sz="2400" dirty="0" smtClean="0">
                <a:solidFill>
                  <a:srgbClr val="0000FF"/>
                </a:solidFill>
                <a:latin typeface="Times New Roman" pitchFamily="18" charset="0"/>
                <a:cs typeface="Times New Roman" pitchFamily="18" charset="0"/>
              </a:rPr>
              <a:t>les pays du </a:t>
            </a:r>
            <a:r>
              <a:rPr lang="en-US" sz="2400" dirty="0" err="1" smtClean="0">
                <a:solidFill>
                  <a:srgbClr val="0000FF"/>
                </a:solidFill>
                <a:latin typeface="Times New Roman" pitchFamily="18" charset="0"/>
                <a:cs typeface="Times New Roman" pitchFamily="18" charset="0"/>
              </a:rPr>
              <a:t>Sud</a:t>
            </a:r>
            <a:r>
              <a:rPr lang="en-US" sz="2400" dirty="0" smtClean="0">
                <a:solidFill>
                  <a:srgbClr val="0000FF"/>
                </a:solidFill>
                <a:latin typeface="Times New Roman" pitchFamily="18" charset="0"/>
                <a:cs typeface="Times New Roman" pitchFamily="18" charset="0"/>
              </a:rPr>
              <a:t> </a:t>
            </a:r>
            <a:r>
              <a:rPr lang="en-US" sz="2400" dirty="0" err="1" smtClean="0">
                <a:solidFill>
                  <a:srgbClr val="0000FF"/>
                </a:solidFill>
                <a:latin typeface="Times New Roman" pitchFamily="18" charset="0"/>
                <a:cs typeface="Times New Roman" pitchFamily="18" charset="0"/>
              </a:rPr>
              <a:t>sont</a:t>
            </a:r>
            <a:r>
              <a:rPr lang="en-US" sz="2400" dirty="0" smtClean="0">
                <a:solidFill>
                  <a:srgbClr val="0000FF"/>
                </a:solidFill>
                <a:latin typeface="Times New Roman" pitchFamily="18" charset="0"/>
                <a:cs typeface="Times New Roman" pitchFamily="18" charset="0"/>
              </a:rPr>
              <a:t> plus </a:t>
            </a:r>
            <a:r>
              <a:rPr lang="en-US" sz="2400" dirty="0" err="1" smtClean="0">
                <a:solidFill>
                  <a:srgbClr val="0000FF"/>
                </a:solidFill>
                <a:latin typeface="Times New Roman" pitchFamily="18" charset="0"/>
                <a:cs typeface="Times New Roman" pitchFamily="18" charset="0"/>
              </a:rPr>
              <a:t>pauvres</a:t>
            </a:r>
            <a:r>
              <a:rPr lang="en-US" sz="2400" dirty="0" smtClean="0">
                <a:solidFill>
                  <a:srgbClr val="0000FF"/>
                </a:solidFill>
                <a:latin typeface="Times New Roman" pitchFamily="18" charset="0"/>
                <a:cs typeface="Times New Roman" pitchFamily="18" charset="0"/>
              </a:rPr>
              <a:t> </a:t>
            </a:r>
            <a:r>
              <a:rPr lang="en-US" sz="2400" dirty="0" err="1" smtClean="0">
                <a:solidFill>
                  <a:srgbClr val="0000FF"/>
                </a:solidFill>
                <a:latin typeface="Times New Roman" pitchFamily="18" charset="0"/>
                <a:cs typeface="Times New Roman" pitchFamily="18" charset="0"/>
              </a:rPr>
              <a:t>que</a:t>
            </a:r>
            <a:r>
              <a:rPr lang="en-US" sz="2400" dirty="0" smtClean="0">
                <a:solidFill>
                  <a:srgbClr val="0000FF"/>
                </a:solidFill>
                <a:latin typeface="Times New Roman" pitchFamily="18" charset="0"/>
                <a:cs typeface="Times New Roman" pitchFamily="18" charset="0"/>
              </a:rPr>
              <a:t> les pays du Nord</a:t>
            </a:r>
          </a:p>
          <a:p>
            <a:pPr lvl="1">
              <a:spcAft>
                <a:spcPts val="1200"/>
              </a:spcAft>
              <a:buFont typeface="Wingdings" pitchFamily="2" charset="2"/>
              <a:buChar char="ü"/>
            </a:pPr>
            <a:r>
              <a:rPr lang="en-US" sz="2400" dirty="0" smtClean="0">
                <a:solidFill>
                  <a:srgbClr val="0000FF"/>
                </a:solidFill>
                <a:latin typeface="Times New Roman" pitchFamily="18" charset="0"/>
                <a:cs typeface="Times New Roman" pitchFamily="18" charset="0"/>
              </a:rPr>
              <a:t>le </a:t>
            </a:r>
            <a:r>
              <a:rPr lang="fr-FR" sz="2400" dirty="0" smtClean="0">
                <a:solidFill>
                  <a:srgbClr val="0000FF"/>
                </a:solidFill>
                <a:latin typeface="Times New Roman" pitchFamily="18" charset="0"/>
                <a:cs typeface="Times New Roman" pitchFamily="18" charset="0"/>
              </a:rPr>
              <a:t>changement </a:t>
            </a:r>
            <a:r>
              <a:rPr lang="fr-FR" sz="2400" dirty="0" smtClean="0">
                <a:solidFill>
                  <a:srgbClr val="0000FF"/>
                </a:solidFill>
                <a:latin typeface="Times New Roman" pitchFamily="18" charset="0"/>
                <a:cs typeface="Times New Roman" pitchFamily="18" charset="0"/>
              </a:rPr>
              <a:t>du </a:t>
            </a:r>
            <a:r>
              <a:rPr lang="fr-FR" sz="2400" dirty="0" smtClean="0">
                <a:solidFill>
                  <a:srgbClr val="0000FF"/>
                </a:solidFill>
                <a:latin typeface="Times New Roman" pitchFamily="18" charset="0"/>
                <a:cs typeface="Times New Roman" pitchFamily="18" charset="0"/>
              </a:rPr>
              <a:t>climat </a:t>
            </a:r>
            <a:r>
              <a:rPr lang="fr-FR" sz="2400" dirty="0" smtClean="0">
                <a:solidFill>
                  <a:srgbClr val="0000FF"/>
                </a:solidFill>
                <a:latin typeface="Times New Roman" pitchFamily="18" charset="0"/>
                <a:cs typeface="Times New Roman" pitchFamily="18" charset="0"/>
              </a:rPr>
              <a:t>abiment les cultures </a:t>
            </a:r>
            <a:r>
              <a:rPr lang="fr-FR" sz="2400" dirty="0" smtClean="0">
                <a:solidFill>
                  <a:srgbClr val="0000FF"/>
                </a:solidFill>
                <a:latin typeface="Times New Roman" pitchFamily="18" charset="0"/>
                <a:cs typeface="Times New Roman" pitchFamily="18" charset="0"/>
              </a:rPr>
              <a:t> et donne des mauvaises récoltes</a:t>
            </a:r>
          </a:p>
          <a:p>
            <a:pPr lvl="1">
              <a:spcAft>
                <a:spcPts val="1200"/>
              </a:spcAft>
              <a:buFont typeface="Wingdings" pitchFamily="2" charset="2"/>
              <a:buChar char="ü"/>
            </a:pPr>
            <a:r>
              <a:rPr lang="fr-FR" sz="2400" dirty="0" smtClean="0">
                <a:solidFill>
                  <a:srgbClr val="FF0000"/>
                </a:solidFill>
                <a:latin typeface="Times New Roman" pitchFamily="18" charset="0"/>
                <a:cs typeface="Times New Roman" pitchFamily="18" charset="0"/>
              </a:rPr>
              <a:t>la majorité de l</a:t>
            </a:r>
            <a:r>
              <a:rPr lang="en-US" sz="2400" dirty="0" smtClean="0">
                <a:solidFill>
                  <a:srgbClr val="FF0000"/>
                </a:solidFill>
                <a:latin typeface="Times New Roman" pitchFamily="18" charset="0"/>
                <a:cs typeface="Times New Roman" pitchFamily="18" charset="0"/>
              </a:rPr>
              <a:t>a  population </a:t>
            </a:r>
            <a:r>
              <a:rPr lang="en-US" sz="2400" dirty="0" err="1" smtClean="0">
                <a:solidFill>
                  <a:srgbClr val="FF0000"/>
                </a:solidFill>
                <a:latin typeface="Times New Roman" pitchFamily="18" charset="0"/>
                <a:cs typeface="Times New Roman" pitchFamily="18" charset="0"/>
              </a:rPr>
              <a:t>vit</a:t>
            </a:r>
            <a:r>
              <a:rPr lang="en-US" sz="2400" dirty="0" smtClean="0">
                <a:solidFill>
                  <a:srgbClr val="FF0000"/>
                </a:solidFill>
                <a:latin typeface="Times New Roman" pitchFamily="18" charset="0"/>
                <a:cs typeface="Times New Roman" pitchFamily="18" charset="0"/>
              </a:rPr>
              <a:t>  de </a:t>
            </a:r>
            <a:r>
              <a:rPr lang="en-US" sz="2400" dirty="0" err="1" smtClean="0">
                <a:solidFill>
                  <a:srgbClr val="FF0000"/>
                </a:solidFill>
                <a:latin typeface="Times New Roman" pitchFamily="18" charset="0"/>
                <a:cs typeface="Times New Roman" pitchFamily="18" charset="0"/>
              </a:rPr>
              <a:t>l’agriculture</a:t>
            </a:r>
            <a:endParaRPr lang="en-US" sz="2400" dirty="0" smtClean="0">
              <a:solidFill>
                <a:srgbClr val="FF0000"/>
              </a:solidFill>
              <a:latin typeface="Times New Roman" pitchFamily="18" charset="0"/>
              <a:cs typeface="Times New Roman" pitchFamily="18" charset="0"/>
            </a:endParaRPr>
          </a:p>
          <a:p>
            <a:pPr lvl="1">
              <a:spcAft>
                <a:spcPts val="1200"/>
              </a:spcAft>
              <a:buFont typeface="Wingdings" pitchFamily="2" charset="2"/>
              <a:buChar char="ü"/>
            </a:pPr>
            <a:r>
              <a:rPr lang="en-US" sz="2400" dirty="0" smtClean="0">
                <a:solidFill>
                  <a:srgbClr val="0000FF"/>
                </a:solidFill>
                <a:latin typeface="Times New Roman" pitchFamily="18" charset="0"/>
                <a:cs typeface="Times New Roman" pitchFamily="18" charset="0"/>
              </a:rPr>
              <a:t>la production </a:t>
            </a:r>
            <a:r>
              <a:rPr lang="en-US" sz="2400" dirty="0" err="1" smtClean="0">
                <a:solidFill>
                  <a:srgbClr val="0000FF"/>
                </a:solidFill>
                <a:latin typeface="Times New Roman" pitchFamily="18" charset="0"/>
                <a:cs typeface="Times New Roman" pitchFamily="18" charset="0"/>
              </a:rPr>
              <a:t>agricole</a:t>
            </a:r>
            <a:r>
              <a:rPr lang="en-US" sz="2400" dirty="0" smtClean="0">
                <a:solidFill>
                  <a:srgbClr val="0000FF"/>
                </a:solidFill>
                <a:latin typeface="Times New Roman" pitchFamily="18" charset="0"/>
                <a:cs typeface="Times New Roman" pitchFamily="18" charset="0"/>
              </a:rPr>
              <a:t> </a:t>
            </a:r>
            <a:r>
              <a:rPr lang="en-US" sz="2400" dirty="0" err="1" smtClean="0">
                <a:solidFill>
                  <a:srgbClr val="0000FF"/>
                </a:solidFill>
                <a:latin typeface="Times New Roman" pitchFamily="18" charset="0"/>
                <a:cs typeface="Times New Roman" pitchFamily="18" charset="0"/>
              </a:rPr>
              <a:t>baisse</a:t>
            </a:r>
            <a:r>
              <a:rPr lang="en-US" sz="2400" dirty="0" smtClean="0">
                <a:solidFill>
                  <a:srgbClr val="0000FF"/>
                </a:solidFill>
                <a:latin typeface="Times New Roman" pitchFamily="18" charset="0"/>
                <a:cs typeface="Times New Roman" pitchFamily="18" charset="0"/>
              </a:rPr>
              <a:t> et les </a:t>
            </a:r>
            <a:r>
              <a:rPr lang="en-US" sz="2400" dirty="0" err="1" smtClean="0">
                <a:solidFill>
                  <a:srgbClr val="0000FF"/>
                </a:solidFill>
                <a:latin typeface="Times New Roman" pitchFamily="18" charset="0"/>
                <a:cs typeface="Times New Roman" pitchFamily="18" charset="0"/>
              </a:rPr>
              <a:t>terres</a:t>
            </a:r>
            <a:r>
              <a:rPr lang="en-US" sz="2400" dirty="0" smtClean="0">
                <a:solidFill>
                  <a:srgbClr val="0000FF"/>
                </a:solidFill>
                <a:latin typeface="Times New Roman" pitchFamily="18" charset="0"/>
                <a:cs typeface="Times New Roman" pitchFamily="18" charset="0"/>
              </a:rPr>
              <a:t> ne </a:t>
            </a:r>
            <a:r>
              <a:rPr lang="en-US" sz="2400" dirty="0" err="1" smtClean="0">
                <a:solidFill>
                  <a:srgbClr val="0000FF"/>
                </a:solidFill>
                <a:latin typeface="Times New Roman" pitchFamily="18" charset="0"/>
                <a:cs typeface="Times New Roman" pitchFamily="18" charset="0"/>
              </a:rPr>
              <a:t>sont</a:t>
            </a:r>
            <a:r>
              <a:rPr lang="en-US" sz="2400" dirty="0" smtClean="0">
                <a:solidFill>
                  <a:srgbClr val="0000FF"/>
                </a:solidFill>
                <a:latin typeface="Times New Roman" pitchFamily="18" charset="0"/>
                <a:cs typeface="Times New Roman" pitchFamily="18" charset="0"/>
              </a:rPr>
              <a:t> plus </a:t>
            </a:r>
            <a:r>
              <a:rPr lang="en-US" sz="2400" dirty="0" err="1" smtClean="0">
                <a:solidFill>
                  <a:srgbClr val="0000FF"/>
                </a:solidFill>
                <a:latin typeface="Times New Roman" pitchFamily="18" charset="0"/>
                <a:cs typeface="Times New Roman" pitchFamily="18" charset="0"/>
              </a:rPr>
              <a:t>capables</a:t>
            </a:r>
            <a:r>
              <a:rPr lang="en-US" sz="2400" dirty="0" smtClean="0">
                <a:solidFill>
                  <a:srgbClr val="0000FF"/>
                </a:solidFill>
                <a:latin typeface="Times New Roman" pitchFamily="18" charset="0"/>
                <a:cs typeface="Times New Roman" pitchFamily="18" charset="0"/>
              </a:rPr>
              <a:t> de faire face au </a:t>
            </a:r>
            <a:r>
              <a:rPr lang="fr-FR" sz="2400" dirty="0" smtClean="0">
                <a:solidFill>
                  <a:srgbClr val="0000FF"/>
                </a:solidFill>
                <a:latin typeface="Times New Roman" pitchFamily="18" charset="0"/>
                <a:cs typeface="Times New Roman" pitchFamily="18" charset="0"/>
              </a:rPr>
              <a:t>changement </a:t>
            </a:r>
            <a:r>
              <a:rPr lang="fr-FR" sz="2400" dirty="0" smtClean="0">
                <a:solidFill>
                  <a:srgbClr val="0000FF"/>
                </a:solidFill>
                <a:latin typeface="Times New Roman" pitchFamily="18" charset="0"/>
                <a:cs typeface="Times New Roman" pitchFamily="18" charset="0"/>
              </a:rPr>
              <a:t>climatique</a:t>
            </a:r>
          </a:p>
          <a:p>
            <a:pPr lvl="1">
              <a:spcAft>
                <a:spcPts val="1200"/>
              </a:spcAft>
              <a:buFont typeface="Wingdings" pitchFamily="2" charset="2"/>
              <a:buChar char="ü"/>
            </a:pPr>
            <a:r>
              <a:rPr lang="fr-FR" sz="2400" dirty="0" smtClean="0">
                <a:solidFill>
                  <a:srgbClr val="FF0000"/>
                </a:solidFill>
                <a:latin typeface="Times New Roman" pitchFamily="18" charset="0"/>
                <a:cs typeface="Times New Roman" pitchFamily="18" charset="0"/>
              </a:rPr>
              <a:t>la population  au</a:t>
            </a:r>
            <a:r>
              <a:rPr lang="en-US" sz="2400" dirty="0" err="1" smtClean="0">
                <a:solidFill>
                  <a:srgbClr val="FF0000"/>
                </a:solidFill>
                <a:latin typeface="Times New Roman" pitchFamily="18" charset="0"/>
                <a:cs typeface="Times New Roman" pitchFamily="18" charset="0"/>
              </a:rPr>
              <a:t>gmentera</a:t>
            </a:r>
            <a:r>
              <a:rPr lang="en-US" sz="2400" dirty="0" smtClean="0">
                <a:solidFill>
                  <a:srgbClr val="FF0000"/>
                </a:solidFill>
                <a:latin typeface="Times New Roman" pitchFamily="18" charset="0"/>
                <a:cs typeface="Times New Roman" pitchFamily="18" charset="0"/>
              </a:rPr>
              <a:t> le plus </a:t>
            </a:r>
            <a:r>
              <a:rPr lang="fr-FR" sz="2400" dirty="0" smtClean="0">
                <a:solidFill>
                  <a:srgbClr val="FF0000"/>
                </a:solidFill>
                <a:latin typeface="Times New Roman" pitchFamily="18" charset="0"/>
                <a:cs typeface="Times New Roman" pitchFamily="18" charset="0"/>
              </a:rPr>
              <a:t> à </a:t>
            </a:r>
            <a:r>
              <a:rPr lang="en-US" sz="2400" dirty="0" smtClean="0">
                <a:solidFill>
                  <a:srgbClr val="FF0000"/>
                </a:solidFill>
                <a:latin typeface="Times New Roman" pitchFamily="18" charset="0"/>
                <a:cs typeface="Times New Roman" pitchFamily="18" charset="0"/>
              </a:rPr>
              <a:t> </a:t>
            </a:r>
            <a:r>
              <a:rPr lang="en-US" sz="2400" dirty="0" err="1" smtClean="0">
                <a:solidFill>
                  <a:srgbClr val="FF0000"/>
                </a:solidFill>
                <a:latin typeface="Times New Roman" pitchFamily="18" charset="0"/>
                <a:cs typeface="Times New Roman" pitchFamily="18" charset="0"/>
              </a:rPr>
              <a:t>l’avenir</a:t>
            </a:r>
            <a:r>
              <a:rPr lang="en-US" sz="2400" dirty="0" smtClean="0">
                <a:solidFill>
                  <a:srgbClr val="FF0000"/>
                </a:solidFill>
                <a:latin typeface="Times New Roman" pitchFamily="18" charset="0"/>
                <a:cs typeface="Times New Roman" pitchFamily="18" charset="0"/>
              </a:rPr>
              <a:t> </a:t>
            </a:r>
          </a:p>
          <a:p>
            <a:pPr lvl="1">
              <a:buFont typeface="Wingdings" pitchFamily="2" charset="2"/>
              <a:buChar char="ü"/>
            </a:pPr>
            <a:endParaRPr lang="fr-FR" sz="2400" dirty="0" smtClean="0">
              <a:latin typeface="Times New Roman" pitchFamily="18" charset="0"/>
              <a:cs typeface="Times New Roman" pitchFamily="18" charset="0"/>
            </a:endParaRPr>
          </a:p>
          <a:p>
            <a:endParaRPr lang="fr-FR" sz="2400" i="1"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
          <p:cNvSpPr>
            <a:spLocks noChangeArrowheads="1"/>
          </p:cNvSpPr>
          <p:nvPr/>
        </p:nvSpPr>
        <p:spPr bwMode="auto">
          <a:xfrm>
            <a:off x="142844" y="285728"/>
            <a:ext cx="8786874"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t"/>
            <a:endParaRPr lang="ru-RU" sz="2400" dirty="0" smtClean="0"/>
          </a:p>
          <a:p>
            <a:pPr fontAlgn="t"/>
            <a:endParaRPr lang="ru-RU" sz="2400" dirty="0"/>
          </a:p>
        </p:txBody>
      </p:sp>
      <p:sp>
        <p:nvSpPr>
          <p:cNvPr id="105473" name="Rectangle 1"/>
          <p:cNvSpPr>
            <a:spLocks noChangeArrowheads="1"/>
          </p:cNvSpPr>
          <p:nvPr/>
        </p:nvSpPr>
        <p:spPr bwMode="auto">
          <a:xfrm>
            <a:off x="142844" y="285728"/>
            <a:ext cx="8858312" cy="61555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nSpc>
                <a:spcPct val="125000"/>
              </a:lnSpc>
            </a:pPr>
            <a:r>
              <a:rPr lang="fr-FR" b="1" dirty="0" smtClean="0">
                <a:latin typeface="Times New Roman" pitchFamily="18" charset="0"/>
                <a:cs typeface="Times New Roman" pitchFamily="18" charset="0"/>
              </a:rPr>
              <a:t>Document B</a:t>
            </a:r>
            <a:endParaRPr lang="ru-RU" dirty="0" smtClean="0">
              <a:latin typeface="Times New Roman" pitchFamily="18" charset="0"/>
              <a:cs typeface="Times New Roman" pitchFamily="18" charset="0"/>
            </a:endParaRPr>
          </a:p>
          <a:p>
            <a:pPr>
              <a:lnSpc>
                <a:spcPct val="125000"/>
              </a:lnSpc>
            </a:pPr>
            <a:r>
              <a:rPr lang="fr-FR" b="1" dirty="0" smtClean="0">
                <a:latin typeface="Times New Roman" pitchFamily="18" charset="0"/>
                <a:cs typeface="Times New Roman" pitchFamily="18" charset="0"/>
              </a:rPr>
              <a:t>Consigne: </a:t>
            </a:r>
            <a:r>
              <a:rPr lang="fr-FR" b="1" i="1" dirty="0" smtClean="0">
                <a:latin typeface="Times New Roman" pitchFamily="18" charset="0"/>
                <a:cs typeface="Times New Roman" pitchFamily="18" charset="0"/>
              </a:rPr>
              <a:t>Lire le texte et répondre aux questions.</a:t>
            </a:r>
            <a:endParaRPr lang="ru-RU" dirty="0" smtClean="0">
              <a:latin typeface="Times New Roman" pitchFamily="18" charset="0"/>
              <a:cs typeface="Times New Roman" pitchFamily="18" charset="0"/>
            </a:endParaRPr>
          </a:p>
          <a:p>
            <a:pPr>
              <a:lnSpc>
                <a:spcPct val="125000"/>
              </a:lnSpc>
            </a:pPr>
            <a:r>
              <a:rPr lang="fr-FR" b="1" dirty="0" smtClean="0">
                <a:latin typeface="Times New Roman" pitchFamily="18" charset="0"/>
                <a:cs typeface="Times New Roman" pitchFamily="18" charset="0"/>
              </a:rPr>
              <a:t>ENQUÊTE (suite)		Climat, OGM : ça chauffe !</a:t>
            </a:r>
            <a:endParaRPr lang="ru-RU" dirty="0" smtClean="0">
              <a:latin typeface="Times New Roman" pitchFamily="18" charset="0"/>
              <a:cs typeface="Times New Roman" pitchFamily="18" charset="0"/>
            </a:endParaRPr>
          </a:p>
          <a:p>
            <a:pPr marL="719138">
              <a:lnSpc>
                <a:spcPct val="125000"/>
              </a:lnSpc>
              <a:tabLst>
                <a:tab pos="7170738" algn="l"/>
              </a:tabLst>
            </a:pPr>
            <a:r>
              <a:rPr lang="fr-FR" i="1" dirty="0" smtClean="0">
                <a:latin typeface="Times New Roman" pitchFamily="18" charset="0"/>
                <a:cs typeface="Times New Roman" pitchFamily="18" charset="0"/>
              </a:rPr>
              <a:t>Entre dérèglements climatiques et solutions durables, assurer la sécurité </a:t>
            </a:r>
          </a:p>
          <a:p>
            <a:pPr marL="719138">
              <a:lnSpc>
                <a:spcPct val="125000"/>
              </a:lnSpc>
              <a:tabLst>
                <a:tab pos="7170738" algn="l"/>
              </a:tabLst>
            </a:pPr>
            <a:r>
              <a:rPr lang="fr-FR" i="1" dirty="0" smtClean="0">
                <a:latin typeface="Times New Roman" pitchFamily="18" charset="0"/>
                <a:cs typeface="Times New Roman" pitchFamily="18" charset="0"/>
              </a:rPr>
              <a:t>alimentaire pour tous sera l’un des plus grands défis du 21</a:t>
            </a:r>
            <a:r>
              <a:rPr lang="fr-FR" i="1" baseline="30000" dirty="0" smtClean="0">
                <a:latin typeface="Times New Roman" pitchFamily="18" charset="0"/>
                <a:cs typeface="Times New Roman" pitchFamily="18" charset="0"/>
              </a:rPr>
              <a:t>e</a:t>
            </a:r>
            <a:r>
              <a:rPr lang="fr-FR" i="1" dirty="0" smtClean="0">
                <a:latin typeface="Times New Roman" pitchFamily="18" charset="0"/>
                <a:cs typeface="Times New Roman" pitchFamily="18" charset="0"/>
              </a:rPr>
              <a:t> siècle. </a:t>
            </a:r>
          </a:p>
          <a:p>
            <a:pPr marL="719138">
              <a:lnSpc>
                <a:spcPct val="125000"/>
              </a:lnSpc>
              <a:spcAft>
                <a:spcPts val="1200"/>
              </a:spcAft>
              <a:tabLst>
                <a:tab pos="7170738" algn="l"/>
              </a:tabLst>
            </a:pPr>
            <a:r>
              <a:rPr lang="fr-FR" i="1" dirty="0" smtClean="0">
                <a:latin typeface="Times New Roman" pitchFamily="18" charset="0"/>
                <a:cs typeface="Times New Roman" pitchFamily="18" charset="0"/>
              </a:rPr>
              <a:t>Du Nord au Sud, chacun cherche son équilibre !</a:t>
            </a:r>
            <a:endParaRPr lang="ru-RU" dirty="0" smtClean="0">
              <a:latin typeface="Times New Roman" pitchFamily="18" charset="0"/>
              <a:cs typeface="Times New Roman" pitchFamily="18" charset="0"/>
            </a:endParaRPr>
          </a:p>
          <a:p>
            <a:pPr>
              <a:lnSpc>
                <a:spcPct val="125000"/>
              </a:lnSpc>
            </a:pPr>
            <a:r>
              <a:rPr lang="fr-FR" dirty="0" smtClean="0">
                <a:latin typeface="Times New Roman" pitchFamily="18" charset="0"/>
                <a:cs typeface="Times New Roman" pitchFamily="18" charset="0"/>
              </a:rPr>
              <a:t>Selon la FAO, il faudra augmenter la production agricole de 70% dans les 35 prochaines années ! Mais une sévère menace plane sur l’agriculture, celle du réchauffement climatique. </a:t>
            </a:r>
            <a:r>
              <a:rPr lang="fr-FR" dirty="0" smtClean="0">
                <a:solidFill>
                  <a:srgbClr val="FF0000"/>
                </a:solidFill>
                <a:latin typeface="Times New Roman" pitchFamily="18" charset="0"/>
                <a:cs typeface="Times New Roman" pitchFamily="18" charset="0"/>
              </a:rPr>
              <a:t>La hausse des températures touche déjà les pays les plus pauvres, situés dans les zones tropicales. </a:t>
            </a:r>
            <a:r>
              <a:rPr lang="fr-FR" dirty="0" smtClean="0">
                <a:latin typeface="Times New Roman" pitchFamily="18" charset="0"/>
                <a:cs typeface="Times New Roman" pitchFamily="18" charset="0"/>
              </a:rPr>
              <a:t>Elle se traduit par </a:t>
            </a:r>
            <a:r>
              <a:rPr lang="fr-FR" dirty="0" smtClean="0">
                <a:solidFill>
                  <a:srgbClr val="FF0000"/>
                </a:solidFill>
                <a:latin typeface="Times New Roman" pitchFamily="18" charset="0"/>
                <a:cs typeface="Times New Roman" pitchFamily="18" charset="0"/>
              </a:rPr>
              <a:t>dérèglements du climat</a:t>
            </a:r>
            <a:r>
              <a:rPr lang="fr-FR" dirty="0" smtClean="0">
                <a:latin typeface="Times New Roman" pitchFamily="18" charset="0"/>
                <a:cs typeface="Times New Roman" pitchFamily="18" charset="0"/>
              </a:rPr>
              <a:t>, </a:t>
            </a:r>
            <a:r>
              <a:rPr lang="fr-FR" dirty="0" smtClean="0">
                <a:solidFill>
                  <a:srgbClr val="0000FF"/>
                </a:solidFill>
                <a:latin typeface="Times New Roman" pitchFamily="18" charset="0"/>
                <a:cs typeface="Times New Roman" pitchFamily="18" charset="0"/>
              </a:rPr>
              <a:t>avec des longues périodes sans pluie, puis des pluies intenses suivies d’inondations</a:t>
            </a:r>
            <a:r>
              <a:rPr lang="fr-FR" dirty="0" smtClean="0">
                <a:latin typeface="Times New Roman" pitchFamily="18" charset="0"/>
                <a:cs typeface="Times New Roman" pitchFamily="18" charset="0"/>
              </a:rPr>
              <a:t>, qui finissent par abîmer les cultures et donner de mauvaises récoltes. Or, en Afrique subsaharienne et en Asie du Sud-Est, </a:t>
            </a:r>
            <a:r>
              <a:rPr lang="fr-FR" dirty="0" smtClean="0">
                <a:solidFill>
                  <a:srgbClr val="FF0000"/>
                </a:solidFill>
                <a:latin typeface="Times New Roman" pitchFamily="18" charset="0"/>
                <a:cs typeface="Times New Roman" pitchFamily="18" charset="0"/>
              </a:rPr>
              <a:t>la majorité de la population vit de l'agriculture. </a:t>
            </a:r>
            <a:r>
              <a:rPr lang="fr-FR" dirty="0" smtClean="0">
                <a:latin typeface="Times New Roman" pitchFamily="18" charset="0"/>
                <a:cs typeface="Times New Roman" pitchFamily="18" charset="0"/>
              </a:rPr>
              <a:t>Et c'est justement dans ces régions du monde que </a:t>
            </a:r>
            <a:r>
              <a:rPr lang="fr-FR" dirty="0" smtClean="0">
                <a:solidFill>
                  <a:srgbClr val="FF0000"/>
                </a:solidFill>
                <a:latin typeface="Times New Roman" pitchFamily="18" charset="0"/>
                <a:cs typeface="Times New Roman" pitchFamily="18" charset="0"/>
              </a:rPr>
              <a:t>la population augmentera le plus à l'avenir</a:t>
            </a:r>
            <a:r>
              <a:rPr lang="fr-FR" dirty="0" smtClean="0">
                <a:latin typeface="Times New Roman" pitchFamily="18" charset="0"/>
                <a:cs typeface="Times New Roman" pitchFamily="18" charset="0"/>
              </a:rPr>
              <a:t>! Les dégâts causés par le climat menaceront ainsi bien plus l’alimentation des pays du Sud que ceux du Nord, les pays développés situés dans les zones tempérées.</a:t>
            </a:r>
            <a:endParaRPr lang="ru-RU" dirty="0" smtClean="0">
              <a:latin typeface="Times New Roman" pitchFamily="18" charset="0"/>
              <a:cs typeface="Times New Roman" pitchFamily="18" charset="0"/>
            </a:endParaRPr>
          </a:p>
          <a:p>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
          <p:cNvSpPr>
            <a:spLocks noChangeArrowheads="1"/>
          </p:cNvSpPr>
          <p:nvPr/>
        </p:nvSpPr>
        <p:spPr bwMode="auto">
          <a:xfrm>
            <a:off x="142844" y="285728"/>
            <a:ext cx="8786874"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t"/>
            <a:endParaRPr lang="ru-RU" sz="2400" dirty="0" smtClean="0"/>
          </a:p>
          <a:p>
            <a:pPr fontAlgn="t"/>
            <a:endParaRPr lang="ru-RU" sz="2400" dirty="0"/>
          </a:p>
        </p:txBody>
      </p:sp>
      <p:sp>
        <p:nvSpPr>
          <p:cNvPr id="105473" name="Rectangle 1"/>
          <p:cNvSpPr>
            <a:spLocks noChangeArrowheads="1"/>
          </p:cNvSpPr>
          <p:nvPr/>
        </p:nvSpPr>
        <p:spPr bwMode="auto">
          <a:xfrm>
            <a:off x="142844" y="285728"/>
            <a:ext cx="8858312" cy="51475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nSpc>
                <a:spcPct val="125000"/>
              </a:lnSpc>
            </a:pPr>
            <a:r>
              <a:rPr lang="fr-FR" b="1" dirty="0" smtClean="0">
                <a:latin typeface="Times New Roman" pitchFamily="18" charset="0"/>
                <a:cs typeface="Times New Roman" pitchFamily="18" charset="0"/>
              </a:rPr>
              <a:t>Document B</a:t>
            </a:r>
            <a:endParaRPr lang="ru-RU" dirty="0" smtClean="0">
              <a:latin typeface="Times New Roman" pitchFamily="18" charset="0"/>
              <a:cs typeface="Times New Roman" pitchFamily="18" charset="0"/>
            </a:endParaRPr>
          </a:p>
          <a:p>
            <a:pPr>
              <a:lnSpc>
                <a:spcPct val="150000"/>
              </a:lnSpc>
            </a:pPr>
            <a:r>
              <a:rPr lang="fr-FR" b="1" dirty="0" smtClean="0">
                <a:latin typeface="Times New Roman" pitchFamily="18" charset="0"/>
                <a:cs typeface="Times New Roman" pitchFamily="18" charset="0"/>
              </a:rPr>
              <a:t>Vers une meilleure agriculture ?</a:t>
            </a:r>
            <a:endParaRPr lang="ru-RU" dirty="0" smtClean="0">
              <a:latin typeface="Times New Roman" pitchFamily="18" charset="0"/>
              <a:cs typeface="Times New Roman" pitchFamily="18" charset="0"/>
            </a:endParaRPr>
          </a:p>
          <a:p>
            <a:pPr>
              <a:lnSpc>
                <a:spcPct val="150000"/>
              </a:lnSpc>
            </a:pPr>
            <a:r>
              <a:rPr lang="fr-FR" dirty="0" smtClean="0">
                <a:latin typeface="Times New Roman" pitchFamily="18" charset="0"/>
                <a:cs typeface="Times New Roman" pitchFamily="18" charset="0"/>
              </a:rPr>
              <a:t>Produire plus, oui, mais à condition de produire mieux ! Voilà le grand défi de l’agriculture. Car elle est aussi une des responsables du changement climatique. Les cultures, les engrais, l’élevage et les feux de forêts représentent un quart des émissions à effet de serre dans le monde, dont la plus grande partie vient de l’élevage du bétail. Des études très sérieuses révèlent d’ailleurs que les 1</a:t>
            </a:r>
            <a:r>
              <a:rPr lang="fr-FR" baseline="30000" dirty="0" smtClean="0">
                <a:latin typeface="Times New Roman" pitchFamily="18" charset="0"/>
                <a:cs typeface="Times New Roman" pitchFamily="18" charset="0"/>
              </a:rPr>
              <a:t>rs </a:t>
            </a:r>
            <a:r>
              <a:rPr lang="fr-FR" dirty="0" smtClean="0">
                <a:latin typeface="Times New Roman" pitchFamily="18" charset="0"/>
                <a:cs typeface="Times New Roman" pitchFamily="18" charset="0"/>
              </a:rPr>
              <a:t>responsables sont nos amies les vaches et autres ruminants qui, en rotant et en pétant, évacuent trop de méthane ! Les solutions sont donc à chercher dans de nouveaux systèmes agricoles, qui puisent moins dans nos réserves d’énergie et qui permettent de réduire </a:t>
            </a:r>
            <a:r>
              <a:rPr lang="fr-FR" dirty="0" smtClean="0">
                <a:solidFill>
                  <a:srgbClr val="FF0000"/>
                </a:solidFill>
                <a:latin typeface="Times New Roman" pitchFamily="18" charset="0"/>
                <a:cs typeface="Times New Roman" pitchFamily="18" charset="0"/>
              </a:rPr>
              <a:t>la dégradation des forêts et des sols, </a:t>
            </a:r>
            <a:r>
              <a:rPr lang="fr-FR" dirty="0" smtClean="0">
                <a:latin typeface="Times New Roman" pitchFamily="18" charset="0"/>
                <a:cs typeface="Times New Roman" pitchFamily="18" charset="0"/>
              </a:rPr>
              <a:t>tout en offrant des aliments plus sains pour le bétail. Si on ne fait rien, la facture risque d’être salée...</a:t>
            </a:r>
            <a:endParaRPr lang="ru-RU" dirty="0" smtClean="0">
              <a:latin typeface="Times New Roman" pitchFamily="18" charset="0"/>
              <a:cs typeface="Times New Roman" pitchFamily="18" charset="0"/>
            </a:endParaRPr>
          </a:p>
          <a:p>
            <a:pPr>
              <a:lnSpc>
                <a:spcPct val="150000"/>
              </a:lnSpc>
            </a:pP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
          <p:cNvSpPr>
            <a:spLocks noChangeArrowheads="1"/>
          </p:cNvSpPr>
          <p:nvPr/>
        </p:nvSpPr>
        <p:spPr bwMode="auto">
          <a:xfrm>
            <a:off x="142844" y="285728"/>
            <a:ext cx="8786874"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t"/>
            <a:endParaRPr lang="ru-RU" sz="2400" dirty="0" smtClean="0"/>
          </a:p>
          <a:p>
            <a:pPr fontAlgn="t"/>
            <a:endParaRPr lang="ru-RU" sz="2400" dirty="0"/>
          </a:p>
        </p:txBody>
      </p:sp>
      <p:sp>
        <p:nvSpPr>
          <p:cNvPr id="105473" name="Rectangle 1"/>
          <p:cNvSpPr>
            <a:spLocks noChangeArrowheads="1"/>
          </p:cNvSpPr>
          <p:nvPr/>
        </p:nvSpPr>
        <p:spPr bwMode="auto">
          <a:xfrm>
            <a:off x="142844" y="285728"/>
            <a:ext cx="8858312" cy="625555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nSpc>
                <a:spcPct val="125000"/>
              </a:lnSpc>
            </a:pPr>
            <a:r>
              <a:rPr lang="fr-FR" b="1" dirty="0" smtClean="0">
                <a:latin typeface="Times New Roman" pitchFamily="18" charset="0"/>
                <a:cs typeface="Times New Roman" pitchFamily="18" charset="0"/>
              </a:rPr>
              <a:t>Document B</a:t>
            </a:r>
            <a:endParaRPr lang="ru-RU" dirty="0" smtClean="0">
              <a:latin typeface="Times New Roman" pitchFamily="18" charset="0"/>
              <a:cs typeface="Times New Roman" pitchFamily="18" charset="0"/>
            </a:endParaRPr>
          </a:p>
          <a:p>
            <a:pPr>
              <a:lnSpc>
                <a:spcPct val="150000"/>
              </a:lnSpc>
            </a:pPr>
            <a:r>
              <a:rPr lang="fr-FR" b="1" dirty="0" smtClean="0">
                <a:latin typeface="Times New Roman" pitchFamily="18" charset="0"/>
                <a:cs typeface="Times New Roman" pitchFamily="18" charset="0"/>
              </a:rPr>
              <a:t>Les OGM, un bien ou un mal ?</a:t>
            </a:r>
            <a:endParaRPr lang="ru-RU" dirty="0" smtClean="0">
              <a:latin typeface="Times New Roman" pitchFamily="18" charset="0"/>
              <a:cs typeface="Times New Roman" pitchFamily="18" charset="0"/>
            </a:endParaRPr>
          </a:p>
          <a:p>
            <a:pPr>
              <a:lnSpc>
                <a:spcPct val="150000"/>
              </a:lnSpc>
            </a:pPr>
            <a:r>
              <a:rPr lang="fr-FR" dirty="0" smtClean="0">
                <a:latin typeface="Times New Roman" pitchFamily="18" charset="0"/>
                <a:cs typeface="Times New Roman" pitchFamily="18" charset="0"/>
              </a:rPr>
              <a:t>Très critiquées en Europe (certaines sont même interdites), les cultures d’organismes génétiquement modifiés, ou OGM, n’ont jamais été aussi importantes dans les pays en développement. En tête (loin derrière l’Amérique du Nord), le Brésil, l’Argentine, l’Inde et la Chine, qui, ajoutés à l’Afrique du Sud, le Burkina Faso, le Soudan et l’Egypte, concentrent 52% des surfaces OGM mondiales ! Le soja, le maïs, le coton et le colza sont les plus cultivés. Pourquoi ce succès et qu’apportent vraiment les OGM ? </a:t>
            </a:r>
            <a:r>
              <a:rPr lang="fr-FR" dirty="0" smtClean="0">
                <a:solidFill>
                  <a:srgbClr val="0000FF"/>
                </a:solidFill>
                <a:latin typeface="Times New Roman" pitchFamily="18" charset="0"/>
                <a:cs typeface="Times New Roman" pitchFamily="18" charset="0"/>
              </a:rPr>
              <a:t>Pour de nombreux chercheurs, ces cultures sont bien plus résistantes aux bactéries et aux phénomènes climatiques qui ravagent de nombreux pays d’Afrique, notamment.</a:t>
            </a:r>
            <a:r>
              <a:rPr lang="fr-FR" dirty="0" smtClean="0">
                <a:latin typeface="Times New Roman" pitchFamily="18" charset="0"/>
                <a:cs typeface="Times New Roman" pitchFamily="18" charset="0"/>
              </a:rPr>
              <a:t> Sur ce continent, la production agricole baisse et </a:t>
            </a:r>
            <a:r>
              <a:rPr lang="fr-FR" dirty="0" smtClean="0">
                <a:solidFill>
                  <a:srgbClr val="FF0000"/>
                </a:solidFill>
                <a:latin typeface="Times New Roman" pitchFamily="18" charset="0"/>
                <a:cs typeface="Times New Roman" pitchFamily="18" charset="0"/>
              </a:rPr>
              <a:t>les terres ne sont plus capables de faire face aux transformations du climat. </a:t>
            </a:r>
            <a:r>
              <a:rPr lang="fr-FR" dirty="0" smtClean="0">
                <a:latin typeface="Times New Roman" pitchFamily="18" charset="0"/>
                <a:cs typeface="Times New Roman" pitchFamily="18" charset="0"/>
              </a:rPr>
              <a:t>En Ouganda, l’un des pays les plus touchés par la famine, les cultures de bananes, un aliment de base, sont mises à mal par une bactérie. En introduisant une banane génétiquement modifiée, des scientifiques permettraient aux agriculteurs de vivre à nouveau de leur production. D’autres pays, comme le Ghana, le Kenya, le Malawi et le Nigeria testent également ces cultures « miracles ».</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
          <p:cNvSpPr>
            <a:spLocks noChangeArrowheads="1"/>
          </p:cNvSpPr>
          <p:nvPr/>
        </p:nvSpPr>
        <p:spPr bwMode="auto">
          <a:xfrm>
            <a:off x="142844" y="285728"/>
            <a:ext cx="8786874" cy="58785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fr-FR" sz="2400" b="1" dirty="0" smtClean="0">
                <a:latin typeface="Times New Roman" pitchFamily="18" charset="0"/>
                <a:cs typeface="Times New Roman" pitchFamily="18" charset="0"/>
              </a:rPr>
              <a:t>8.</a:t>
            </a:r>
            <a:r>
              <a:rPr lang="fr-FR" sz="2400" dirty="0" smtClean="0">
                <a:latin typeface="Times New Roman" pitchFamily="18" charset="0"/>
                <a:cs typeface="Times New Roman" pitchFamily="18" charset="0"/>
              </a:rPr>
              <a:t> </a:t>
            </a:r>
            <a:r>
              <a:rPr lang="fr-FR" sz="2400" i="1" dirty="0" smtClean="0">
                <a:latin typeface="Times New Roman" pitchFamily="18" charset="0"/>
                <a:cs typeface="Times New Roman" pitchFamily="18" charset="0"/>
              </a:rPr>
              <a:t>Les pays du Sud sont les plus vulnérables au changement climatique. Relevez dans le texte 5 raisons / explications de cette vulnérabilité :							5 points</a:t>
            </a:r>
          </a:p>
          <a:p>
            <a:endParaRPr lang="fr-FR" sz="2400" dirty="0" smtClean="0">
              <a:latin typeface="Times New Roman" pitchFamily="18" charset="0"/>
              <a:cs typeface="Times New Roman" pitchFamily="18" charset="0"/>
            </a:endParaRPr>
          </a:p>
          <a:p>
            <a:pPr lvl="0">
              <a:spcAft>
                <a:spcPts val="1200"/>
              </a:spcAft>
              <a:buFont typeface="Wingdings" pitchFamily="2" charset="2"/>
              <a:buChar char="ü"/>
            </a:pPr>
            <a:r>
              <a:rPr lang="fr-FR" sz="2400" dirty="0" smtClean="0">
                <a:solidFill>
                  <a:srgbClr val="0000FF"/>
                </a:solidFill>
                <a:latin typeface="Times New Roman" pitchFamily="18" charset="0"/>
                <a:cs typeface="Times New Roman" pitchFamily="18" charset="0"/>
              </a:rPr>
              <a:t>la hausse des températures est plus sensible/importante qu’au Nord/ que dans les pays du Nord</a:t>
            </a:r>
            <a:endParaRPr lang="ru-RU" sz="2400" dirty="0" smtClean="0">
              <a:solidFill>
                <a:srgbClr val="0000FF"/>
              </a:solidFill>
              <a:latin typeface="Times New Roman" pitchFamily="18" charset="0"/>
              <a:cs typeface="Times New Roman" pitchFamily="18" charset="0"/>
            </a:endParaRPr>
          </a:p>
          <a:p>
            <a:pPr lvl="0">
              <a:spcAft>
                <a:spcPts val="1200"/>
              </a:spcAft>
              <a:buFont typeface="Wingdings" pitchFamily="2" charset="2"/>
              <a:buChar char="ü"/>
            </a:pPr>
            <a:r>
              <a:rPr lang="fr-FR" sz="2400" dirty="0" smtClean="0">
                <a:solidFill>
                  <a:srgbClr val="0000FF"/>
                </a:solidFill>
                <a:latin typeface="Times New Roman" pitchFamily="18" charset="0"/>
                <a:cs typeface="Times New Roman" pitchFamily="18" charset="0"/>
              </a:rPr>
              <a:t>les dérèglements du climat (périodes de sécheresse / périodes de pluies intenses suivies d’inondations) détruisent les récoltes</a:t>
            </a:r>
            <a:endParaRPr lang="ru-RU" sz="2400" dirty="0" smtClean="0">
              <a:solidFill>
                <a:srgbClr val="0000FF"/>
              </a:solidFill>
              <a:latin typeface="Times New Roman" pitchFamily="18" charset="0"/>
              <a:cs typeface="Times New Roman" pitchFamily="18" charset="0"/>
            </a:endParaRPr>
          </a:p>
          <a:p>
            <a:pPr lvl="0">
              <a:spcAft>
                <a:spcPts val="1200"/>
              </a:spcAft>
              <a:buFont typeface="Wingdings" pitchFamily="2" charset="2"/>
              <a:buChar char="ü"/>
            </a:pPr>
            <a:r>
              <a:rPr lang="fr-FR" sz="2400" dirty="0" smtClean="0">
                <a:solidFill>
                  <a:srgbClr val="0000FF"/>
                </a:solidFill>
                <a:latin typeface="Times New Roman" pitchFamily="18" charset="0"/>
                <a:cs typeface="Times New Roman" pitchFamily="18" charset="0"/>
              </a:rPr>
              <a:t>la dégradation des terres / les terres ne sont plus capables de faire face aux transformations du climat</a:t>
            </a:r>
            <a:endParaRPr lang="ru-RU" sz="2400" dirty="0" smtClean="0">
              <a:solidFill>
                <a:srgbClr val="0000FF"/>
              </a:solidFill>
              <a:latin typeface="Times New Roman" pitchFamily="18" charset="0"/>
              <a:cs typeface="Times New Roman" pitchFamily="18" charset="0"/>
            </a:endParaRPr>
          </a:p>
          <a:p>
            <a:pPr lvl="0">
              <a:spcAft>
                <a:spcPts val="1200"/>
              </a:spcAft>
              <a:buFont typeface="Wingdings" pitchFamily="2" charset="2"/>
              <a:buChar char="ü"/>
            </a:pPr>
            <a:r>
              <a:rPr lang="fr-FR" sz="2400" dirty="0" smtClean="0">
                <a:solidFill>
                  <a:srgbClr val="0000FF"/>
                </a:solidFill>
                <a:latin typeface="Times New Roman" pitchFamily="18" charset="0"/>
                <a:cs typeface="Times New Roman" pitchFamily="18" charset="0"/>
              </a:rPr>
              <a:t>l'agriculture est l'activité principale de la population / la population vit essentiellement de l'agriculture / la majorité de la population vit de l'agriculture</a:t>
            </a:r>
            <a:endParaRPr lang="ru-RU" sz="2400" dirty="0" smtClean="0">
              <a:solidFill>
                <a:srgbClr val="0000FF"/>
              </a:solidFill>
              <a:latin typeface="Times New Roman" pitchFamily="18" charset="0"/>
              <a:cs typeface="Times New Roman" pitchFamily="18" charset="0"/>
            </a:endParaRPr>
          </a:p>
          <a:p>
            <a:pPr>
              <a:spcAft>
                <a:spcPts val="1200"/>
              </a:spcAft>
              <a:buFont typeface="Wingdings" pitchFamily="2" charset="2"/>
              <a:buChar char="ü"/>
            </a:pPr>
            <a:r>
              <a:rPr lang="fr-FR" sz="2400" dirty="0" smtClean="0">
                <a:solidFill>
                  <a:srgbClr val="0000FF"/>
                </a:solidFill>
                <a:latin typeface="Times New Roman" pitchFamily="18" charset="0"/>
                <a:cs typeface="Times New Roman" pitchFamily="18" charset="0"/>
              </a:rPr>
              <a:t>la population est en constante augmentation</a:t>
            </a:r>
            <a:endParaRPr lang="ru-RU" sz="2400" dirty="0" smtClean="0">
              <a:solidFill>
                <a:srgbClr val="0000FF"/>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
          <p:cNvSpPr>
            <a:spLocks noChangeArrowheads="1"/>
          </p:cNvSpPr>
          <p:nvPr/>
        </p:nvSpPr>
        <p:spPr bwMode="auto">
          <a:xfrm>
            <a:off x="214282" y="285728"/>
            <a:ext cx="8786874"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fr-FR" sz="2400" b="1" dirty="0" smtClean="0">
                <a:latin typeface="Times New Roman" pitchFamily="18" charset="0"/>
                <a:cs typeface="Times New Roman" pitchFamily="18" charset="0"/>
              </a:rPr>
              <a:t>9.</a:t>
            </a:r>
            <a:r>
              <a:rPr lang="fr-FR" sz="2400" i="1" dirty="0" smtClean="0">
                <a:latin typeface="Times New Roman" pitchFamily="18" charset="0"/>
                <a:cs typeface="Times New Roman" pitchFamily="18" charset="0"/>
              </a:rPr>
              <a:t> L’expression « facture salée » veut dire :</a:t>
            </a:r>
            <a:r>
              <a:rPr lang="fr-FR" sz="2400" b="1" i="1" dirty="0" smtClean="0">
                <a:latin typeface="Times New Roman" pitchFamily="18" charset="0"/>
                <a:cs typeface="Times New Roman" pitchFamily="18" charset="0"/>
              </a:rPr>
              <a:t>			</a:t>
            </a:r>
            <a:r>
              <a:rPr lang="fr-FR" sz="2400" i="1" dirty="0" smtClean="0">
                <a:latin typeface="Times New Roman" pitchFamily="18" charset="0"/>
                <a:cs typeface="Times New Roman" pitchFamily="18" charset="0"/>
              </a:rPr>
              <a:t>1 point</a:t>
            </a:r>
            <a:endParaRPr lang="ru-RU" sz="2400" dirty="0" smtClean="0">
              <a:latin typeface="Times New Roman" pitchFamily="18" charset="0"/>
              <a:cs typeface="Times New Roman" pitchFamily="18" charset="0"/>
            </a:endParaRPr>
          </a:p>
          <a:p>
            <a:pPr marL="1438275">
              <a:lnSpc>
                <a:spcPct val="150000"/>
              </a:lnSpc>
            </a:pPr>
            <a:r>
              <a:rPr lang="fr-FR" sz="2400" dirty="0" smtClean="0">
                <a:solidFill>
                  <a:srgbClr val="0000FF"/>
                </a:solidFill>
                <a:latin typeface="Times New Roman" pitchFamily="18" charset="0"/>
                <a:cs typeface="Times New Roman" pitchFamily="18" charset="0"/>
              </a:rPr>
              <a:t>A. facture élevée</a:t>
            </a:r>
            <a:endParaRPr lang="ru-RU" sz="2400" dirty="0" smtClean="0">
              <a:solidFill>
                <a:srgbClr val="0000FF"/>
              </a:solidFill>
              <a:latin typeface="Times New Roman" pitchFamily="18" charset="0"/>
              <a:cs typeface="Times New Roman" pitchFamily="18" charset="0"/>
            </a:endParaRPr>
          </a:p>
          <a:p>
            <a:pPr marL="1438275">
              <a:lnSpc>
                <a:spcPct val="150000"/>
              </a:lnSpc>
            </a:pPr>
            <a:r>
              <a:rPr lang="fr-FR" sz="2400" dirty="0" smtClean="0">
                <a:latin typeface="Times New Roman" pitchFamily="18" charset="0"/>
                <a:cs typeface="Times New Roman" pitchFamily="18" charset="0"/>
              </a:rPr>
              <a:t>B. facture pas signée</a:t>
            </a:r>
            <a:endParaRPr lang="ru-RU" sz="2400" dirty="0" smtClean="0">
              <a:latin typeface="Times New Roman" pitchFamily="18" charset="0"/>
              <a:cs typeface="Times New Roman" pitchFamily="18" charset="0"/>
            </a:endParaRPr>
          </a:p>
          <a:p>
            <a:pPr marL="1438275">
              <a:lnSpc>
                <a:spcPct val="150000"/>
              </a:lnSpc>
            </a:pPr>
            <a:r>
              <a:rPr lang="fr-FR" sz="2400" dirty="0" smtClean="0">
                <a:latin typeface="Times New Roman" pitchFamily="18" charset="0"/>
                <a:cs typeface="Times New Roman" pitchFamily="18" charset="0"/>
              </a:rPr>
              <a:t>C. facture nulle</a:t>
            </a:r>
            <a:endParaRPr lang="ru-RU" sz="2400" dirty="0" smtClean="0">
              <a:latin typeface="Times New Roman" pitchFamily="18" charset="0"/>
              <a:cs typeface="Times New Roman" pitchFamily="18" charset="0"/>
            </a:endParaRPr>
          </a:p>
          <a:p>
            <a:pPr marL="1438275">
              <a:lnSpc>
                <a:spcPct val="150000"/>
              </a:lnSpc>
            </a:pPr>
            <a:r>
              <a:rPr lang="fr-FR" sz="2400" dirty="0" smtClean="0">
                <a:latin typeface="Times New Roman" pitchFamily="18" charset="0"/>
                <a:cs typeface="Times New Roman" pitchFamily="18" charset="0"/>
              </a:rPr>
              <a:t>D. facture acquittée</a:t>
            </a:r>
          </a:p>
          <a:p>
            <a:pPr>
              <a:lnSpc>
                <a:spcPct val="150000"/>
              </a:lnSpc>
            </a:pPr>
            <a:endParaRPr lang="fr-FR" sz="2400" dirty="0" smtClean="0">
              <a:latin typeface="Times New Roman" pitchFamily="18" charset="0"/>
              <a:cs typeface="Times New Roman" pitchFamily="18" charset="0"/>
            </a:endParaRPr>
          </a:p>
          <a:p>
            <a:pPr>
              <a:lnSpc>
                <a:spcPct val="150000"/>
              </a:lnSpc>
            </a:pPr>
            <a:r>
              <a:rPr lang="fr-FR" sz="2400" dirty="0" smtClean="0">
                <a:latin typeface="Times New Roman" pitchFamily="18" charset="0"/>
                <a:cs typeface="Times New Roman" pitchFamily="18" charset="0"/>
              </a:rPr>
              <a:t>... Les solutions sont donc à chercher dans de nouveaux systèmes agricoles, qui puisent moins dans nos réserves d’énergie et qui permettent de réduire la dégradation des forêts et des sols, tout en offrant des aliments plus sains pour le bétail. Si on ne fait rien, la facture risque d’être salée...</a:t>
            </a:r>
            <a:endParaRPr lang="ru-RU" sz="24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
          <p:cNvSpPr>
            <a:spLocks noChangeArrowheads="1"/>
          </p:cNvSpPr>
          <p:nvPr/>
        </p:nvSpPr>
        <p:spPr bwMode="auto">
          <a:xfrm>
            <a:off x="214282" y="285728"/>
            <a:ext cx="8786874" cy="44935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fr-FR" sz="2400" b="1" dirty="0" smtClean="0">
                <a:latin typeface="Times New Roman" pitchFamily="18" charset="0"/>
                <a:cs typeface="Times New Roman" pitchFamily="18" charset="0"/>
              </a:rPr>
              <a:t>10.</a:t>
            </a:r>
            <a:r>
              <a:rPr lang="fr-FR" sz="2400" dirty="0" smtClean="0">
                <a:latin typeface="Times New Roman" pitchFamily="18" charset="0"/>
                <a:cs typeface="Times New Roman" pitchFamily="18" charset="0"/>
              </a:rPr>
              <a:t> </a:t>
            </a:r>
            <a:r>
              <a:rPr lang="fr-FR" sz="2400" i="1" dirty="0" smtClean="0">
                <a:latin typeface="Times New Roman" pitchFamily="18" charset="0"/>
                <a:cs typeface="Times New Roman" pitchFamily="18" charset="0"/>
              </a:rPr>
              <a:t>Expliquer le double sens du verbe « chauffer » employé dans le titre « </a:t>
            </a:r>
            <a:r>
              <a:rPr lang="fr-FR" sz="2400" b="1" i="1" dirty="0" smtClean="0">
                <a:latin typeface="Times New Roman" pitchFamily="18" charset="0"/>
                <a:cs typeface="Times New Roman" pitchFamily="18" charset="0"/>
              </a:rPr>
              <a:t>Climat, OGM : ça chauffe ! »</a:t>
            </a:r>
            <a:r>
              <a:rPr lang="fr-FR" sz="2400" i="1" dirty="0" smtClean="0">
                <a:latin typeface="Times New Roman" pitchFamily="18" charset="0"/>
                <a:cs typeface="Times New Roman" pitchFamily="18" charset="0"/>
              </a:rPr>
              <a:t>				3 points 			(2pnt – contenu + 1 pnt – correction de langue)</a:t>
            </a:r>
          </a:p>
          <a:p>
            <a:endParaRPr lang="ru-RU" sz="2400" dirty="0" smtClean="0">
              <a:latin typeface="Times New Roman" pitchFamily="18" charset="0"/>
              <a:cs typeface="Times New Roman" pitchFamily="18" charset="0"/>
            </a:endParaRPr>
          </a:p>
          <a:p>
            <a:r>
              <a:rPr lang="fr-FR" sz="2400" dirty="0" smtClean="0">
                <a:latin typeface="Times New Roman" pitchFamily="18" charset="0"/>
                <a:cs typeface="Times New Roman" pitchFamily="18" charset="0"/>
              </a:rPr>
              <a:t>« ça chauffe! » se combine dans le titre avec deux éléments:</a:t>
            </a:r>
          </a:p>
          <a:p>
            <a:endParaRPr lang="fr-FR" sz="2400" dirty="0" smtClean="0">
              <a:latin typeface="Times New Roman" pitchFamily="18" charset="0"/>
              <a:cs typeface="Times New Roman" pitchFamily="18" charset="0"/>
            </a:endParaRPr>
          </a:p>
          <a:p>
            <a:pPr lvl="0">
              <a:spcAft>
                <a:spcPts val="1200"/>
              </a:spcAft>
              <a:buFont typeface="Wingdings" pitchFamily="2" charset="2"/>
              <a:buChar char="ü"/>
            </a:pPr>
            <a:r>
              <a:rPr lang="fr-FR" sz="2400" dirty="0" smtClean="0">
                <a:latin typeface="Times New Roman" pitchFamily="18" charset="0"/>
                <a:cs typeface="Times New Roman" pitchFamily="18" charset="0"/>
              </a:rPr>
              <a:t>Climat → ça chauffe = </a:t>
            </a:r>
            <a:r>
              <a:rPr lang="fr-FR" sz="2400" dirty="0" smtClean="0">
                <a:solidFill>
                  <a:srgbClr val="0000FF"/>
                </a:solidFill>
                <a:latin typeface="Times New Roman" pitchFamily="18" charset="0"/>
                <a:cs typeface="Times New Roman" pitchFamily="18" charset="0"/>
              </a:rPr>
              <a:t>les températures montent</a:t>
            </a:r>
            <a:endParaRPr lang="ru-RU" sz="2400" dirty="0" smtClean="0">
              <a:solidFill>
                <a:srgbClr val="0000FF"/>
              </a:solidFill>
              <a:latin typeface="Times New Roman" pitchFamily="18" charset="0"/>
              <a:cs typeface="Times New Roman" pitchFamily="18" charset="0"/>
            </a:endParaRPr>
          </a:p>
          <a:p>
            <a:pPr marL="266700" indent="-266700">
              <a:lnSpc>
                <a:spcPct val="150000"/>
              </a:lnSpc>
              <a:spcAft>
                <a:spcPts val="1200"/>
              </a:spcAft>
              <a:buFont typeface="Wingdings" pitchFamily="2" charset="2"/>
              <a:buChar char="ü"/>
            </a:pPr>
            <a:r>
              <a:rPr lang="fr-FR" sz="2400" dirty="0" smtClean="0">
                <a:latin typeface="Times New Roman" pitchFamily="18" charset="0"/>
                <a:cs typeface="Times New Roman" pitchFamily="18" charset="0"/>
              </a:rPr>
              <a:t>OGM → ça chauffe </a:t>
            </a:r>
            <a:r>
              <a:rPr lang="fr-FR" sz="2400" dirty="0" smtClean="0">
                <a:solidFill>
                  <a:srgbClr val="0000FF"/>
                </a:solidFill>
                <a:latin typeface="Times New Roman" pitchFamily="18" charset="0"/>
                <a:cs typeface="Times New Roman" pitchFamily="18" charset="0"/>
              </a:rPr>
              <a:t>= les cultures OGM chauffent le débat / le débat sur l’acceptabilité des cultures OGM est ouvert / les anti-OGM se battent contre les OG</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
          <p:cNvSpPr>
            <a:spLocks noChangeArrowheads="1"/>
          </p:cNvSpPr>
          <p:nvPr/>
        </p:nvSpPr>
        <p:spPr bwMode="auto">
          <a:xfrm>
            <a:off x="214282" y="285728"/>
            <a:ext cx="8786874"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nSpc>
                <a:spcPct val="150000"/>
              </a:lnSpc>
            </a:pPr>
            <a:r>
              <a:rPr lang="fr-FR" sz="2400" b="1" dirty="0" smtClean="0">
                <a:latin typeface="Times New Roman" pitchFamily="18" charset="0"/>
                <a:cs typeface="Times New Roman" pitchFamily="18" charset="0"/>
              </a:rPr>
              <a:t>Questionnaire 3						10 points </a:t>
            </a:r>
            <a:endParaRPr lang="ru-RU" sz="2400" dirty="0" smtClean="0">
              <a:latin typeface="Times New Roman" pitchFamily="18" charset="0"/>
              <a:cs typeface="Times New Roman" pitchFamily="18" charset="0"/>
            </a:endParaRPr>
          </a:p>
          <a:p>
            <a:pPr>
              <a:lnSpc>
                <a:spcPct val="150000"/>
              </a:lnSpc>
            </a:pPr>
            <a:r>
              <a:rPr lang="fr-FR" sz="2400" b="1" dirty="0" smtClean="0">
                <a:latin typeface="Times New Roman" pitchFamily="18" charset="0"/>
                <a:cs typeface="Times New Roman" pitchFamily="18" charset="0"/>
              </a:rPr>
              <a:t>11-20. </a:t>
            </a:r>
            <a:r>
              <a:rPr lang="fr-FR" sz="2400" b="1" i="1" dirty="0" smtClean="0">
                <a:latin typeface="Times New Roman" pitchFamily="18" charset="0"/>
                <a:cs typeface="Times New Roman" pitchFamily="18" charset="0"/>
              </a:rPr>
              <a:t>Consigne : </a:t>
            </a:r>
            <a:r>
              <a:rPr lang="fr-FR" sz="2400" i="1" dirty="0" smtClean="0">
                <a:latin typeface="Times New Roman" pitchFamily="18" charset="0"/>
                <a:cs typeface="Times New Roman" pitchFamily="18" charset="0"/>
              </a:rPr>
              <a:t>Comparer les documents A et B pour répondre aux questions suivantes. L’énoncé reformule l’information contenue dans le document A (A), dans le document B (B), dans les deux documents (A et B), l’information n’est pas mentionnée dans les documents (C). À vous de trouver la réponse exacte.</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5844" name="Group 308"/>
          <p:cNvGraphicFramePr>
            <a:graphicFrameLocks noGrp="1"/>
          </p:cNvGraphicFramePr>
          <p:nvPr/>
        </p:nvGraphicFramePr>
        <p:xfrm>
          <a:off x="214282" y="428604"/>
          <a:ext cx="8748712" cy="1298448"/>
        </p:xfrm>
        <a:graphic>
          <a:graphicData uri="http://schemas.openxmlformats.org/drawingml/2006/table">
            <a:tbl>
              <a:tblPr/>
              <a:tblGrid>
                <a:gridCol w="7643866"/>
                <a:gridCol w="368282"/>
                <a:gridCol w="368282"/>
                <a:gridCol w="368282"/>
              </a:tblGrid>
              <a:tr h="4572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Reformulation</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A</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B</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C</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a:lnSpc>
                          <a:spcPct val="115000"/>
                        </a:lnSpc>
                        <a:spcBef>
                          <a:spcPts val="300"/>
                        </a:spcBef>
                        <a:spcAft>
                          <a:spcPts val="300"/>
                        </a:spcAft>
                        <a:tabLst>
                          <a:tab pos="2349500" algn="l"/>
                        </a:tabLst>
                      </a:pPr>
                      <a:r>
                        <a:rPr lang="fr-FR" sz="2400" dirty="0" smtClean="0">
                          <a:latin typeface="Times New Roman" pitchFamily="18" charset="0"/>
                          <a:ea typeface="Calibri"/>
                          <a:cs typeface="Times New Roman" pitchFamily="18" charset="0"/>
                        </a:rPr>
                        <a:t>11</a:t>
                      </a:r>
                      <a:r>
                        <a:rPr lang="ru-RU" sz="2400" dirty="0" smtClean="0">
                          <a:latin typeface="Times New Roman" pitchFamily="18" charset="0"/>
                          <a:ea typeface="Calibri"/>
                          <a:cs typeface="Times New Roman" pitchFamily="18" charset="0"/>
                        </a:rPr>
                        <a:t>. </a:t>
                      </a:r>
                      <a:r>
                        <a:rPr lang="fr-FR" sz="2400" kern="1200" dirty="0" smtClean="0">
                          <a:solidFill>
                            <a:schemeClr val="tx1"/>
                          </a:solidFill>
                          <a:latin typeface="Times New Roman" pitchFamily="18" charset="0"/>
                          <a:ea typeface="+mn-ea"/>
                          <a:cs typeface="Times New Roman" pitchFamily="18" charset="0"/>
                        </a:rPr>
                        <a:t>Selon la FAO, la sous-alimentation s’observe dans les pays pauvres, les plus exposés au changement climatique. </a:t>
                      </a:r>
                      <a:endParaRPr lang="ru-RU" sz="2400" dirty="0">
                        <a:solidFill>
                          <a:srgbClr val="C00000"/>
                        </a:solidFill>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fr-FR" sz="2400" dirty="0">
                          <a:latin typeface="Times New Roman" pitchFamily="18" charset="0"/>
                          <a:ea typeface="Calibri"/>
                          <a:cs typeface="Times New Roman" pitchFamily="18" charset="0"/>
                        </a:rPr>
                        <a:t>*</a:t>
                      </a:r>
                      <a:endParaRPr lang="ru-RU" sz="24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400" b="0" i="0" u="none" strike="noStrike" cap="none" normalizeH="0" baseline="0" dirty="0" smtClean="0">
                          <a:ln>
                            <a:noFill/>
                          </a:ln>
                          <a:solidFill>
                            <a:schemeClr val="tx1"/>
                          </a:solidFill>
                          <a:effectLst/>
                          <a:latin typeface="Times New Roman" pitchFamily="18" charset="0"/>
                          <a:cs typeface="Times New Roman" pitchFamily="18" charset="0"/>
                        </a:rPr>
                        <a:t>*</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ru-RU" sz="40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7" name="Прямоугольник 6"/>
          <p:cNvSpPr/>
          <p:nvPr/>
        </p:nvSpPr>
        <p:spPr>
          <a:xfrm>
            <a:off x="285720" y="2967335"/>
            <a:ext cx="8715436" cy="830997"/>
          </a:xfrm>
          <a:prstGeom prst="rect">
            <a:avLst/>
          </a:prstGeom>
        </p:spPr>
        <p:txBody>
          <a:bodyPr wrap="square">
            <a:spAutoFit/>
          </a:bodyPr>
          <a:lstStyle/>
          <a:p>
            <a:endParaRPr lang="fr-FR" sz="2400" dirty="0" smtClean="0">
              <a:latin typeface="Arial" pitchFamily="34" charset="0"/>
            </a:endParaRPr>
          </a:p>
          <a:p>
            <a:endParaRPr lang="fr-FR" sz="2400" dirty="0" smtClean="0">
              <a:latin typeface="Arial" pitchFamily="34" charset="0"/>
            </a:endParaRPr>
          </a:p>
        </p:txBody>
      </p:sp>
      <p:sp>
        <p:nvSpPr>
          <p:cNvPr id="135169" name="Rectangle 1"/>
          <p:cNvSpPr>
            <a:spLocks noChangeArrowheads="1"/>
          </p:cNvSpPr>
          <p:nvPr/>
        </p:nvSpPr>
        <p:spPr bwMode="auto">
          <a:xfrm>
            <a:off x="142844" y="1928802"/>
            <a:ext cx="8858312"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fr-FR" sz="2000" b="1" dirty="0" smtClean="0">
                <a:latin typeface="Times New Roman" pitchFamily="18" charset="0"/>
                <a:cs typeface="Times New Roman" pitchFamily="18" charset="0"/>
              </a:rPr>
              <a:t>Les OGM, un bien ou un mal ?</a:t>
            </a:r>
            <a:endParaRPr lang="ru-RU" sz="2000" dirty="0" smtClean="0">
              <a:latin typeface="Times New Roman" pitchFamily="18" charset="0"/>
              <a:cs typeface="Times New Roman" pitchFamily="18" charset="0"/>
            </a:endParaRPr>
          </a:p>
          <a:p>
            <a:r>
              <a:rPr lang="fr-FR" sz="2000" dirty="0" smtClean="0">
                <a:latin typeface="Times New Roman" pitchFamily="18" charset="0"/>
                <a:cs typeface="Times New Roman" pitchFamily="18" charset="0"/>
              </a:rPr>
              <a:t>Très critiquées en Europe (certaines sont même interdites), les cultures d’organismes génétiquement modifiés, ou OGM, n’ont jamais été aussi importantes </a:t>
            </a:r>
            <a:r>
              <a:rPr lang="fr-FR" sz="2000" dirty="0" smtClean="0">
                <a:solidFill>
                  <a:srgbClr val="FF0000"/>
                </a:solidFill>
                <a:latin typeface="Times New Roman" pitchFamily="18" charset="0"/>
                <a:cs typeface="Times New Roman" pitchFamily="18" charset="0"/>
              </a:rPr>
              <a:t>dans les pays en développement. En tête (loin derrière l’Amérique du Nord), le Brésil, l’Argentine, l’Inde et la Chine, qui, ajoutés à l’Afrique du Sud, le Burkina Faso, le Soudan et l’Egypte, concentrent 52% des surfaces OGM mondiales ! </a:t>
            </a:r>
            <a:r>
              <a:rPr lang="fr-FR" sz="2000" dirty="0" smtClean="0">
                <a:latin typeface="Times New Roman" pitchFamily="18" charset="0"/>
                <a:cs typeface="Times New Roman" pitchFamily="18" charset="0"/>
              </a:rPr>
              <a:t>... Pourquoi ce succès et qu’apportent vraiment les OGM ? Pour de nombreux chercheurs, </a:t>
            </a:r>
            <a:r>
              <a:rPr lang="fr-FR" sz="2000" dirty="0" smtClean="0">
                <a:solidFill>
                  <a:srgbClr val="FF0000"/>
                </a:solidFill>
                <a:latin typeface="Times New Roman" pitchFamily="18" charset="0"/>
                <a:cs typeface="Times New Roman" pitchFamily="18" charset="0"/>
              </a:rPr>
              <a:t>ces cultures sont bien plus résistantes aux bactéries et aux phénomènes climatiques qui ravagent de nombreux pays d’Afrique, notamment. </a:t>
            </a:r>
            <a:r>
              <a:rPr lang="fr-FR" sz="2000" dirty="0" smtClean="0">
                <a:latin typeface="Times New Roman" pitchFamily="18" charset="0"/>
                <a:cs typeface="Times New Roman" pitchFamily="18" charset="0"/>
              </a:rPr>
              <a:t>... </a:t>
            </a:r>
            <a:r>
              <a:rPr lang="fr-FR" sz="2000" dirty="0" smtClean="0">
                <a:solidFill>
                  <a:srgbClr val="FF0000"/>
                </a:solidFill>
                <a:latin typeface="Times New Roman" pitchFamily="18" charset="0"/>
                <a:cs typeface="Times New Roman" pitchFamily="18" charset="0"/>
              </a:rPr>
              <a:t>En Ouganda, l’un des pays les plus touchés par la famine, les cultures de bananes, un aliment de base, sont mises à mal par une bactérie. En introduisant une banane génétiquement modifiée, des scientifiques permettraient aux agriculteurs de vivre à nouveau de leur production. D’autres pays, comme le Ghana, le Kenya, le Malawi et le Nigeria testent également ces cultures « miracles ».</a:t>
            </a:r>
            <a:endParaRPr lang="ru-RU" sz="20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14282" y="785794"/>
          <a:ext cx="8715404" cy="3643338"/>
        </p:xfrm>
        <a:graphic>
          <a:graphicData uri="http://schemas.openxmlformats.org/drawingml/2006/table">
            <a:tbl>
              <a:tblPr/>
              <a:tblGrid>
                <a:gridCol w="71438"/>
                <a:gridCol w="8643966"/>
              </a:tblGrid>
              <a:tr h="3643338">
                <a:tc>
                  <a:txBody>
                    <a:bodyPr/>
                    <a:lstStyle/>
                    <a:p>
                      <a:pPr marL="450215" algn="just">
                        <a:lnSpc>
                          <a:spcPct val="115000"/>
                        </a:lnSpc>
                        <a:spcBef>
                          <a:spcPts val="600"/>
                        </a:spcBef>
                        <a:spcAft>
                          <a:spcPts val="0"/>
                        </a:spcAft>
                      </a:pPr>
                      <a:r>
                        <a:rPr lang="ru-RU" sz="400" i="1" dirty="0">
                          <a:latin typeface="Times New Roman"/>
                          <a:ea typeface="Calibri"/>
                        </a:rPr>
                        <a:t>1</a:t>
                      </a:r>
                      <a:endParaRPr lang="ru-RU" sz="400" dirty="0">
                        <a:latin typeface="Times New Roman"/>
                        <a:ea typeface="Calibri"/>
                      </a:endParaRPr>
                    </a:p>
                    <a:p>
                      <a:pPr marL="450215" algn="just">
                        <a:lnSpc>
                          <a:spcPct val="115000"/>
                        </a:lnSpc>
                        <a:spcBef>
                          <a:spcPts val="600"/>
                        </a:spcBef>
                        <a:spcAft>
                          <a:spcPts val="600"/>
                        </a:spcAft>
                      </a:pPr>
                      <a:r>
                        <a:rPr lang="ru-RU" sz="400" i="1" dirty="0">
                          <a:latin typeface="Times New Roman"/>
                          <a:ea typeface="Calibri"/>
                        </a:rPr>
                        <a:t>5</a:t>
                      </a:r>
                      <a:endParaRPr lang="ru-RU" sz="400" dirty="0">
                        <a:latin typeface="Times New Roman"/>
                        <a:ea typeface="Calibri"/>
                      </a:endParaRPr>
                    </a:p>
                    <a:p>
                      <a:pPr marL="450215" algn="just">
                        <a:lnSpc>
                          <a:spcPct val="115000"/>
                        </a:lnSpc>
                        <a:spcAft>
                          <a:spcPts val="0"/>
                        </a:spcAft>
                      </a:pPr>
                      <a:r>
                        <a:rPr lang="ru-RU" sz="400" i="1" dirty="0">
                          <a:latin typeface="Times New Roman"/>
                          <a:ea typeface="Calibri"/>
                        </a:rPr>
                        <a:t>10</a:t>
                      </a:r>
                      <a:endParaRPr lang="ru-RU" sz="400" dirty="0">
                        <a:latin typeface="Times New Roman"/>
                        <a:ea typeface="Calibri"/>
                      </a:endParaRPr>
                    </a:p>
                    <a:p>
                      <a:pPr marL="450215" algn="just">
                        <a:lnSpc>
                          <a:spcPct val="115000"/>
                        </a:lnSpc>
                        <a:spcAft>
                          <a:spcPts val="0"/>
                        </a:spcAft>
                      </a:pPr>
                      <a:r>
                        <a:rPr lang="ru-RU" sz="400" i="1" dirty="0">
                          <a:latin typeface="Times New Roman"/>
                          <a:ea typeface="Calibri"/>
                        </a:rPr>
                        <a:t>15</a:t>
                      </a:r>
                      <a:endParaRPr lang="ru-RU" sz="400" dirty="0">
                        <a:latin typeface="Times New Roman"/>
                        <a:ea typeface="Calibri"/>
                      </a:endParaRPr>
                    </a:p>
                    <a:p>
                      <a:pPr marL="450215" algn="just">
                        <a:lnSpc>
                          <a:spcPct val="115000"/>
                        </a:lnSpc>
                        <a:spcAft>
                          <a:spcPts val="0"/>
                        </a:spcAft>
                      </a:pPr>
                      <a:r>
                        <a:rPr lang="ru-RU" sz="400" i="1" dirty="0">
                          <a:latin typeface="Times New Roman"/>
                          <a:ea typeface="Calibri"/>
                        </a:rPr>
                        <a:t>20</a:t>
                      </a:r>
                      <a:endParaRPr lang="ru-RU" sz="400" dirty="0">
                        <a:latin typeface="Times New Roman"/>
                        <a:ea typeface="Calibri"/>
                      </a:endParaRPr>
                    </a:p>
                    <a:p>
                      <a:pPr marL="450215" algn="just">
                        <a:lnSpc>
                          <a:spcPct val="115000"/>
                        </a:lnSpc>
                        <a:spcAft>
                          <a:spcPts val="0"/>
                        </a:spcAft>
                      </a:pPr>
                      <a:r>
                        <a:rPr lang="ru-RU" sz="400" i="1" dirty="0">
                          <a:latin typeface="Times New Roman"/>
                          <a:ea typeface="Calibri"/>
                        </a:rPr>
                        <a:t>25</a:t>
                      </a:r>
                      <a:endParaRPr lang="ru-RU" sz="400" dirty="0">
                        <a:latin typeface="Times New Roman"/>
                        <a:ea typeface="Calibri"/>
                      </a:endParaRPr>
                    </a:p>
                    <a:p>
                      <a:pPr marL="450215" algn="just">
                        <a:lnSpc>
                          <a:spcPct val="115000"/>
                        </a:lnSpc>
                        <a:spcAft>
                          <a:spcPts val="0"/>
                        </a:spcAft>
                      </a:pPr>
                      <a:r>
                        <a:rPr lang="ru-RU" sz="400" i="1" dirty="0">
                          <a:latin typeface="Times New Roman"/>
                          <a:ea typeface="Calibri"/>
                        </a:rPr>
                        <a:t>30</a:t>
                      </a:r>
                      <a:endParaRPr lang="ru-RU" sz="400" dirty="0">
                        <a:latin typeface="Times New Roman"/>
                        <a:ea typeface="Calibri"/>
                      </a:endParaRPr>
                    </a:p>
                    <a:p>
                      <a:pPr marL="450215" algn="just">
                        <a:lnSpc>
                          <a:spcPct val="115000"/>
                        </a:lnSpc>
                        <a:spcAft>
                          <a:spcPts val="600"/>
                        </a:spcAft>
                      </a:pPr>
                      <a:r>
                        <a:rPr lang="ru-RU" sz="400" i="1" dirty="0">
                          <a:latin typeface="Times New Roman"/>
                          <a:ea typeface="Calibri"/>
                        </a:rPr>
                        <a:t>35</a:t>
                      </a:r>
                      <a:endParaRPr lang="ru-RU" sz="400" dirty="0">
                        <a:latin typeface="Times New Roman"/>
                        <a:ea typeface="Calibri"/>
                      </a:endParaRPr>
                    </a:p>
                    <a:p>
                      <a:pPr marL="450215" algn="just">
                        <a:lnSpc>
                          <a:spcPct val="115000"/>
                        </a:lnSpc>
                        <a:spcAft>
                          <a:spcPts val="0"/>
                        </a:spcAft>
                      </a:pPr>
                      <a:r>
                        <a:rPr lang="ru-RU" sz="400" i="1" dirty="0">
                          <a:latin typeface="Times New Roman"/>
                          <a:ea typeface="Calibri"/>
                        </a:rPr>
                        <a:t>40</a:t>
                      </a:r>
                      <a:endParaRPr lang="ru-RU" sz="400" dirty="0">
                        <a:latin typeface="Times New Roman"/>
                        <a:ea typeface="Calibri"/>
                      </a:endParaRPr>
                    </a:p>
                    <a:p>
                      <a:pPr marL="450215" algn="just">
                        <a:lnSpc>
                          <a:spcPct val="115000"/>
                        </a:lnSpc>
                        <a:spcAft>
                          <a:spcPts val="0"/>
                        </a:spcAft>
                      </a:pPr>
                      <a:r>
                        <a:rPr lang="ru-RU" sz="400" i="1" dirty="0">
                          <a:latin typeface="Times New Roman"/>
                          <a:ea typeface="Calibri"/>
                        </a:rPr>
                        <a:t>45</a:t>
                      </a:r>
                      <a:endParaRPr lang="ru-RU" sz="400" dirty="0">
                        <a:latin typeface="Times New Roman"/>
                        <a:ea typeface="Calibri"/>
                      </a:endParaRPr>
                    </a:p>
                  </a:txBody>
                  <a:tcPr marL="22645" marR="22645" marT="0" marB="0">
                    <a:lnL>
                      <a:noFill/>
                    </a:lnL>
                    <a:lnR>
                      <a:noFill/>
                    </a:lnR>
                    <a:lnT>
                      <a:noFill/>
                    </a:lnT>
                    <a:lnB>
                      <a:noFill/>
                    </a:lnB>
                  </a:tcPr>
                </a:tc>
                <a:tc>
                  <a:txBody>
                    <a:bodyPr/>
                    <a:lstStyle/>
                    <a:p>
                      <a:pPr>
                        <a:spcAft>
                          <a:spcPts val="1200"/>
                        </a:spcAft>
                      </a:pPr>
                      <a:r>
                        <a:rPr lang="fr-FR" sz="2400" b="1" kern="1200" dirty="0" smtClean="0">
                          <a:solidFill>
                            <a:schemeClr val="tx1"/>
                          </a:solidFill>
                          <a:latin typeface="+mn-lt"/>
                          <a:ea typeface="+mn-ea"/>
                          <a:cs typeface="+mn-cs"/>
                        </a:rPr>
                        <a:t>Document A</a:t>
                      </a:r>
                      <a:endParaRPr lang="ru-RU" sz="2400" kern="1200" dirty="0" smtClean="0">
                        <a:solidFill>
                          <a:schemeClr val="tx1"/>
                        </a:solidFill>
                        <a:latin typeface="+mn-lt"/>
                        <a:ea typeface="+mn-ea"/>
                        <a:cs typeface="+mn-cs"/>
                      </a:endParaRPr>
                    </a:p>
                    <a:p>
                      <a:pPr>
                        <a:spcAft>
                          <a:spcPts val="1200"/>
                        </a:spcAft>
                      </a:pPr>
                      <a:r>
                        <a:rPr lang="fr-FR" sz="2400" b="1" kern="1200" dirty="0" smtClean="0">
                          <a:solidFill>
                            <a:schemeClr val="tx1"/>
                          </a:solidFill>
                          <a:latin typeface="+mn-lt"/>
                          <a:ea typeface="+mn-ea"/>
                          <a:cs typeface="+mn-cs"/>
                        </a:rPr>
                        <a:t>Consigne: </a:t>
                      </a:r>
                      <a:r>
                        <a:rPr lang="fr-FR" sz="2400" b="1" i="1" kern="1200" dirty="0" smtClean="0">
                          <a:solidFill>
                            <a:schemeClr val="tx1"/>
                          </a:solidFill>
                          <a:latin typeface="+mn-lt"/>
                          <a:ea typeface="+mn-ea"/>
                          <a:cs typeface="+mn-cs"/>
                        </a:rPr>
                        <a:t>Étudier l’infographie et répondre aux questions.</a:t>
                      </a:r>
                      <a:endParaRPr lang="ru-RU" sz="2400" kern="1200" dirty="0" smtClean="0">
                        <a:solidFill>
                          <a:schemeClr val="tx1"/>
                        </a:solidFill>
                        <a:latin typeface="+mn-lt"/>
                        <a:ea typeface="+mn-ea"/>
                        <a:cs typeface="+mn-cs"/>
                      </a:endParaRPr>
                    </a:p>
                    <a:p>
                      <a:pPr>
                        <a:spcAft>
                          <a:spcPts val="1200"/>
                        </a:spcAft>
                      </a:pPr>
                      <a:r>
                        <a:rPr lang="fr-FR" sz="2400" i="1" kern="1200" dirty="0" smtClean="0">
                          <a:solidFill>
                            <a:schemeClr val="tx1"/>
                          </a:solidFill>
                          <a:latin typeface="+mn-lt"/>
                          <a:ea typeface="+mn-ea"/>
                          <a:cs typeface="+mn-cs"/>
                        </a:rPr>
                        <a:t>Sources : FAO (Organisation des Nations unies pour l’alimentation et l’agriculture) et Ined (Institut national d’études démographiques). </a:t>
                      </a:r>
                      <a:endParaRPr lang="ru-RU" sz="2400" kern="1200" dirty="0" smtClean="0">
                        <a:solidFill>
                          <a:schemeClr val="tx1"/>
                        </a:solidFill>
                        <a:latin typeface="+mn-lt"/>
                        <a:ea typeface="+mn-ea"/>
                        <a:cs typeface="+mn-cs"/>
                      </a:endParaRPr>
                    </a:p>
                    <a:p>
                      <a:pPr>
                        <a:spcAft>
                          <a:spcPts val="1200"/>
                        </a:spcAft>
                      </a:pPr>
                      <a:r>
                        <a:rPr lang="fr-FR" sz="2400" i="1" kern="1200" dirty="0" smtClean="0">
                          <a:solidFill>
                            <a:schemeClr val="tx1"/>
                          </a:solidFill>
                          <a:latin typeface="+mn-lt"/>
                          <a:ea typeface="+mn-ea"/>
                          <a:cs typeface="+mn-cs"/>
                        </a:rPr>
                        <a:t>Enquête réalisée par Ariane Mélazzini-Déjean GEO Ado, juillet 2015, p.26-27</a:t>
                      </a:r>
                      <a:endParaRPr lang="ru-RU" sz="2400" kern="1200" dirty="0">
                        <a:solidFill>
                          <a:schemeClr val="tx1"/>
                        </a:solidFill>
                        <a:latin typeface="+mn-lt"/>
                        <a:ea typeface="+mn-ea"/>
                        <a:cs typeface="+mn-cs"/>
                      </a:endParaRPr>
                    </a:p>
                  </a:txBody>
                  <a:tcPr marL="22645" marR="22645" marT="0" marB="0">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5844" name="Group 308"/>
          <p:cNvGraphicFramePr>
            <a:graphicFrameLocks noGrp="1"/>
          </p:cNvGraphicFramePr>
          <p:nvPr/>
        </p:nvGraphicFramePr>
        <p:xfrm>
          <a:off x="214282" y="428604"/>
          <a:ext cx="8748712" cy="1298448"/>
        </p:xfrm>
        <a:graphic>
          <a:graphicData uri="http://schemas.openxmlformats.org/drawingml/2006/table">
            <a:tbl>
              <a:tblPr/>
              <a:tblGrid>
                <a:gridCol w="7643866"/>
                <a:gridCol w="368282"/>
                <a:gridCol w="368282"/>
                <a:gridCol w="368282"/>
              </a:tblGrid>
              <a:tr h="4572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Reformulation</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A</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B</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C</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a:lnSpc>
                          <a:spcPct val="115000"/>
                        </a:lnSpc>
                        <a:spcBef>
                          <a:spcPts val="300"/>
                        </a:spcBef>
                        <a:spcAft>
                          <a:spcPts val="300"/>
                        </a:spcAft>
                        <a:tabLst>
                          <a:tab pos="2349500" algn="l"/>
                        </a:tabLst>
                      </a:pPr>
                      <a:r>
                        <a:rPr lang="fr-FR" sz="2400" dirty="0" smtClean="0">
                          <a:latin typeface="Times New Roman" pitchFamily="18" charset="0"/>
                          <a:ea typeface="Calibri"/>
                          <a:cs typeface="Times New Roman" pitchFamily="18" charset="0"/>
                        </a:rPr>
                        <a:t>11</a:t>
                      </a:r>
                      <a:r>
                        <a:rPr lang="ru-RU" sz="2400" dirty="0" smtClean="0">
                          <a:latin typeface="Times New Roman" pitchFamily="18" charset="0"/>
                          <a:ea typeface="Calibri"/>
                          <a:cs typeface="Times New Roman" pitchFamily="18" charset="0"/>
                        </a:rPr>
                        <a:t>. </a:t>
                      </a:r>
                      <a:r>
                        <a:rPr lang="fr-FR" sz="2400" kern="1200" dirty="0" smtClean="0">
                          <a:solidFill>
                            <a:schemeClr val="tx1"/>
                          </a:solidFill>
                          <a:latin typeface="Times New Roman" pitchFamily="18" charset="0"/>
                          <a:ea typeface="+mn-ea"/>
                          <a:cs typeface="Times New Roman" pitchFamily="18" charset="0"/>
                        </a:rPr>
                        <a:t>Selon la FAO, la sous-alimentation s’observe dans les pays pauvres, les plus exposés au changement climatique. </a:t>
                      </a:r>
                      <a:endParaRPr lang="ru-RU" sz="2400" dirty="0">
                        <a:solidFill>
                          <a:srgbClr val="C00000"/>
                        </a:solidFill>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r>
                        <a:rPr lang="fr-FR" sz="2400" dirty="0">
                          <a:latin typeface="Times New Roman" pitchFamily="18" charset="0"/>
                          <a:ea typeface="Calibri"/>
                          <a:cs typeface="Times New Roman" pitchFamily="18" charset="0"/>
                        </a:rPr>
                        <a:t>*</a:t>
                      </a:r>
                      <a:endParaRPr lang="ru-RU" sz="24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400" b="0" i="0" u="none" strike="noStrike" cap="none" normalizeH="0" baseline="0" dirty="0" smtClean="0">
                          <a:ln>
                            <a:noFill/>
                          </a:ln>
                          <a:solidFill>
                            <a:schemeClr val="tx1"/>
                          </a:solidFill>
                          <a:effectLst/>
                          <a:latin typeface="Times New Roman" pitchFamily="18" charset="0"/>
                          <a:cs typeface="Times New Roman" pitchFamily="18" charset="0"/>
                        </a:rPr>
                        <a:t>*</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ru-RU" sz="40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7" name="Прямоугольник 6"/>
          <p:cNvSpPr/>
          <p:nvPr/>
        </p:nvSpPr>
        <p:spPr>
          <a:xfrm>
            <a:off x="285720" y="2967335"/>
            <a:ext cx="8715436" cy="830997"/>
          </a:xfrm>
          <a:prstGeom prst="rect">
            <a:avLst/>
          </a:prstGeom>
        </p:spPr>
        <p:txBody>
          <a:bodyPr wrap="square">
            <a:spAutoFit/>
          </a:bodyPr>
          <a:lstStyle/>
          <a:p>
            <a:endParaRPr lang="fr-FR" sz="2400" dirty="0" smtClean="0">
              <a:latin typeface="Arial" pitchFamily="34" charset="0"/>
            </a:endParaRPr>
          </a:p>
          <a:p>
            <a:endParaRPr lang="fr-FR" sz="2400" dirty="0" smtClean="0">
              <a:latin typeface="Arial" pitchFamily="34" charset="0"/>
            </a:endParaRPr>
          </a:p>
        </p:txBody>
      </p:sp>
      <p:sp>
        <p:nvSpPr>
          <p:cNvPr id="135169" name="Rectangle 1"/>
          <p:cNvSpPr>
            <a:spLocks noChangeArrowheads="1"/>
          </p:cNvSpPr>
          <p:nvPr/>
        </p:nvSpPr>
        <p:spPr bwMode="auto">
          <a:xfrm>
            <a:off x="142844" y="1928802"/>
            <a:ext cx="8858312"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fr-FR"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fr-FR"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Une culture « révolutionnaire »</a:t>
            </a:r>
            <a:endParaRPr kumimoji="0" lang="ru-RU" sz="20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sz="2000" b="0"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Manger est un combat de tous les jours pour beaucoup d’Africains</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et les cultures OGM offrent plus de nourriture. Selon l’IFPRI*, ce « processus ne pose pas de risques significatifs pour la santé humaine ou pour l’environnement ». C’est pourtant sur ce point que les anti-OGM se battent en France et en Europe. Le débat est ouvert. Pour les organisations internationales comme FAO, le Programme alimentaire mondial ou l’ONU, les OGM font, pour l’instant, partie des solutions pour </a:t>
            </a:r>
            <a:r>
              <a:rPr kumimoji="0" lang="fr-FR" sz="2000" b="0"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lutter contre la faim dans le monde</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Faute de mieux... </a:t>
            </a:r>
            <a:endParaRPr kumimoji="0" lang="fr-FR" sz="20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4572000" y="214290"/>
            <a:ext cx="4357718" cy="6357982"/>
          </a:xfrm>
          <a:prstGeom prst="rect">
            <a:avLst/>
          </a:prstGeom>
          <a:noFill/>
          <a:ln w="9525">
            <a:noFill/>
            <a:miter lim="800000"/>
            <a:headEnd/>
            <a:tailEnd/>
          </a:ln>
        </p:spPr>
      </p:pic>
      <p:cxnSp>
        <p:nvCxnSpPr>
          <p:cNvPr id="5" name="Прямая со стрелкой 4"/>
          <p:cNvCxnSpPr/>
          <p:nvPr/>
        </p:nvCxnSpPr>
        <p:spPr>
          <a:xfrm flipV="1">
            <a:off x="2571736" y="2714620"/>
            <a:ext cx="2214578" cy="1428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8" name="Прямая со стрелкой 7"/>
          <p:cNvCxnSpPr/>
          <p:nvPr/>
        </p:nvCxnSpPr>
        <p:spPr>
          <a:xfrm>
            <a:off x="2500298" y="2857496"/>
            <a:ext cx="4214842" cy="214314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3" name="Прямоугольник 12"/>
          <p:cNvSpPr/>
          <p:nvPr/>
        </p:nvSpPr>
        <p:spPr>
          <a:xfrm>
            <a:off x="214282" y="1071546"/>
            <a:ext cx="4000528" cy="1569660"/>
          </a:xfrm>
          <a:prstGeom prst="rect">
            <a:avLst/>
          </a:prstGeom>
        </p:spPr>
        <p:txBody>
          <a:bodyPr wrap="square">
            <a:spAutoFit/>
          </a:bodyPr>
          <a:lstStyle/>
          <a:p>
            <a:r>
              <a:rPr lang="fr-FR" sz="2400" dirty="0" smtClean="0">
                <a:latin typeface="Times New Roman" pitchFamily="18" charset="0"/>
                <a:cs typeface="Times New Roman" pitchFamily="18" charset="0"/>
              </a:rPr>
              <a:t>Selon la FAO, la sous-alimentation s’observe dans les pays pauvres, les plus exposés au changement climatique. </a:t>
            </a:r>
            <a:endParaRPr lang="en-US" sz="2400"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5844" name="Group 308"/>
          <p:cNvGraphicFramePr>
            <a:graphicFrameLocks noGrp="1"/>
          </p:cNvGraphicFramePr>
          <p:nvPr/>
        </p:nvGraphicFramePr>
        <p:xfrm>
          <a:off x="214282" y="428604"/>
          <a:ext cx="8748712" cy="1515135"/>
        </p:xfrm>
        <a:graphic>
          <a:graphicData uri="http://schemas.openxmlformats.org/drawingml/2006/table">
            <a:tbl>
              <a:tblPr/>
              <a:tblGrid>
                <a:gridCol w="7643866"/>
                <a:gridCol w="368282"/>
                <a:gridCol w="368282"/>
                <a:gridCol w="368282"/>
              </a:tblGrid>
              <a:tr h="3708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Reformulation</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A</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B</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C</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057935">
                <a:tc>
                  <a:txBody>
                    <a:bodyPr/>
                    <a:lstStyle/>
                    <a:p>
                      <a:pPr marL="0" marR="0" indent="0" algn="l" defTabSz="914400" rtl="0" eaLnBrk="1" fontAlgn="auto" latinLnBrk="0" hangingPunct="1">
                        <a:lnSpc>
                          <a:spcPct val="115000"/>
                        </a:lnSpc>
                        <a:spcBef>
                          <a:spcPts val="300"/>
                        </a:spcBef>
                        <a:spcAft>
                          <a:spcPts val="300"/>
                        </a:spcAft>
                        <a:buClrTx/>
                        <a:buSzTx/>
                        <a:buFontTx/>
                        <a:buNone/>
                        <a:tabLst>
                          <a:tab pos="2349500" algn="l"/>
                        </a:tabLst>
                        <a:defRPr/>
                      </a:pPr>
                      <a:r>
                        <a:rPr lang="fr-FR" sz="2400" kern="1200" dirty="0" smtClean="0">
                          <a:solidFill>
                            <a:schemeClr val="tx1"/>
                          </a:solidFill>
                          <a:latin typeface="Times New Roman" pitchFamily="18" charset="0"/>
                          <a:ea typeface="+mn-ea"/>
                          <a:cs typeface="Times New Roman" pitchFamily="18" charset="0"/>
                        </a:rPr>
                        <a:t>12. Les dérèglements climatiques auront des impacts sur tous les aspects de la sécurité alimentaire. </a:t>
                      </a:r>
                      <a:endParaRPr lang="ru-RU" sz="2400" kern="1200" dirty="0" smtClean="0">
                        <a:solidFill>
                          <a:schemeClr val="tx1"/>
                        </a:solidFill>
                        <a:latin typeface="Times New Roman" pitchFamily="18" charset="0"/>
                        <a:ea typeface="+mn-ea"/>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endParaRPr lang="ru-RU" sz="24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400" b="0" i="0" u="none" strike="noStrike" cap="none" normalizeH="0" baseline="0" dirty="0" smtClean="0">
                          <a:ln>
                            <a:noFill/>
                          </a:ln>
                          <a:solidFill>
                            <a:schemeClr val="tx1"/>
                          </a:solidFill>
                          <a:effectLst/>
                          <a:latin typeface="Times New Roman" pitchFamily="18" charset="0"/>
                          <a:cs typeface="Times New Roman" pitchFamily="18" charset="0"/>
                        </a:rPr>
                        <a:t>*</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ru-RU" sz="40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7" name="Прямоугольник 6"/>
          <p:cNvSpPr/>
          <p:nvPr/>
        </p:nvSpPr>
        <p:spPr>
          <a:xfrm>
            <a:off x="285720" y="2967335"/>
            <a:ext cx="8715436" cy="830997"/>
          </a:xfrm>
          <a:prstGeom prst="rect">
            <a:avLst/>
          </a:prstGeom>
        </p:spPr>
        <p:txBody>
          <a:bodyPr wrap="square">
            <a:spAutoFit/>
          </a:bodyPr>
          <a:lstStyle/>
          <a:p>
            <a:endParaRPr lang="fr-FR" sz="2400" dirty="0" smtClean="0">
              <a:latin typeface="Arial" pitchFamily="34" charset="0"/>
            </a:endParaRPr>
          </a:p>
          <a:p>
            <a:endParaRPr lang="fr-FR" sz="2400" dirty="0" smtClean="0">
              <a:latin typeface="Arial" pitchFamily="34" charset="0"/>
            </a:endParaRPr>
          </a:p>
        </p:txBody>
      </p:sp>
      <p:sp>
        <p:nvSpPr>
          <p:cNvPr id="19457" name="Rectangle 1"/>
          <p:cNvSpPr>
            <a:spLocks noChangeArrowheads="1"/>
          </p:cNvSpPr>
          <p:nvPr/>
        </p:nvSpPr>
        <p:spPr bwMode="auto">
          <a:xfrm>
            <a:off x="214282" y="2214554"/>
            <a:ext cx="8715436"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fr-FR"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Climat, OGM : ça chauffe !</a:t>
            </a:r>
            <a:endParaRPr kumimoji="0" lang="ru-RU"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Entre dérèglements climatiques et solutions durables, assurer la sécurité alimentaire pour tous sera l’un des plus grands défis du 21</a:t>
            </a:r>
            <a:r>
              <a:rPr kumimoji="0" lang="fr-FR" b="0" i="1"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e</a:t>
            </a:r>
            <a:r>
              <a:rPr kumimoji="0" lang="fr-FR"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siècle. </a:t>
            </a:r>
            <a:r>
              <a:rPr kumimoji="0" lang="fr-FR" b="0" i="1"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Du Nord au Sud, chacun cherche son équilibre !</a:t>
            </a:r>
            <a:endParaRPr kumimoji="0" lang="ru-RU" b="0" i="0" u="none" strike="noStrike" cap="none" normalizeH="0" baseline="0" dirty="0" smtClean="0">
              <a:ln>
                <a:noFill/>
              </a:ln>
              <a:solidFill>
                <a:srgbClr val="FF0000"/>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Selon la FAO, il faudra augmenter la production agricole de 70% dans les 35 prochaines années ! </a:t>
            </a:r>
            <a:r>
              <a:rPr kumimoji="0" lang="fr-FR" b="0"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Mais une sévère menace plane sur l’agriculture, celle du réchauffement climatique. </a:t>
            </a:r>
            <a:r>
              <a:rPr kumimoji="0" lang="fr-FR"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La hausse des températures touche déjà les pays les plus pauvres, situés dans les zones tropicales. Elle se traduit par dérèglements du climat, avec des longues périodes sans pluie, puis des pluies intenses suivies d’inondations, qui finissent par abîmer les cultures et donner de mauvaises récoltes. Or, en Afrique subsaharienne et en Asie du Sud-Est, la majorité de la population vit de l'agriculture. Et c'est justement dans ces régions du monde que la population augmentera le plus à l'avenir! </a:t>
            </a:r>
            <a:r>
              <a:rPr kumimoji="0" lang="fr-FR" b="0"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Les dégâts causés par le climat menaceront ainsi bien plus l’alimentation des pays du Sud que ceux du Nord, les pays développés situés dans les zones tempérées.</a:t>
            </a:r>
            <a:endParaRPr kumimoji="0" lang="fr-FR" b="0" i="0" u="none" strike="noStrike" cap="none" normalizeH="0" baseline="0" dirty="0" smtClean="0">
              <a:ln>
                <a:noFill/>
              </a:ln>
              <a:solidFill>
                <a:srgbClr val="FF0000"/>
              </a:solidFill>
              <a:effectLst/>
              <a:latin typeface="Arial" pitchFamily="34"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5844" name="Group 308"/>
          <p:cNvGraphicFramePr>
            <a:graphicFrameLocks noGrp="1"/>
          </p:cNvGraphicFramePr>
          <p:nvPr/>
        </p:nvGraphicFramePr>
        <p:xfrm>
          <a:off x="214282" y="428604"/>
          <a:ext cx="8748712" cy="2139696"/>
        </p:xfrm>
        <a:graphic>
          <a:graphicData uri="http://schemas.openxmlformats.org/drawingml/2006/table">
            <a:tbl>
              <a:tblPr/>
              <a:tblGrid>
                <a:gridCol w="7643866"/>
                <a:gridCol w="368282"/>
                <a:gridCol w="368282"/>
                <a:gridCol w="368282"/>
              </a:tblGrid>
              <a:tr h="3708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Reformulation</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A</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B</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C</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057935">
                <a:tc>
                  <a:txBody>
                    <a:bodyPr/>
                    <a:lstStyle/>
                    <a:p>
                      <a:pPr marL="0" marR="0" indent="0" algn="l" defTabSz="914400" rtl="0" eaLnBrk="1" fontAlgn="auto" latinLnBrk="0" hangingPunct="1">
                        <a:lnSpc>
                          <a:spcPct val="115000"/>
                        </a:lnSpc>
                        <a:spcBef>
                          <a:spcPts val="300"/>
                        </a:spcBef>
                        <a:spcAft>
                          <a:spcPts val="300"/>
                        </a:spcAft>
                        <a:buClrTx/>
                        <a:buSzTx/>
                        <a:buFontTx/>
                        <a:buNone/>
                        <a:tabLst>
                          <a:tab pos="2349500" algn="l"/>
                        </a:tabLst>
                        <a:defRPr/>
                      </a:pPr>
                      <a:r>
                        <a:rPr lang="fr-FR" sz="2400" b="0" kern="1200" dirty="0" smtClean="0">
                          <a:solidFill>
                            <a:schemeClr val="tx1"/>
                          </a:solidFill>
                          <a:latin typeface="Times New Roman" pitchFamily="18" charset="0"/>
                          <a:ea typeface="+mn-ea"/>
                          <a:cs typeface="Times New Roman" pitchFamily="18" charset="0"/>
                        </a:rPr>
                        <a:t>13. Selon une analyse menée en 2011 par la FAO, on estime que le gaspillage alimentaire dans le monde représente environ un tiers de la production globale de denrées alimentaires destinée à la consommation. </a:t>
                      </a:r>
                      <a:endParaRPr lang="ru-RU" sz="3200" b="0" kern="1200" dirty="0" smtClean="0">
                        <a:solidFill>
                          <a:schemeClr val="tx1"/>
                        </a:solidFill>
                        <a:latin typeface="Times New Roman" pitchFamily="18" charset="0"/>
                        <a:ea typeface="+mn-ea"/>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15000"/>
                        </a:lnSpc>
                        <a:spcBef>
                          <a:spcPts val="300"/>
                        </a:spcBef>
                        <a:spcAft>
                          <a:spcPts val="300"/>
                        </a:spcAft>
                        <a:buClrTx/>
                        <a:buSzTx/>
                        <a:buFontTx/>
                        <a:buNone/>
                        <a:tabLst/>
                        <a:defRPr/>
                      </a:pPr>
                      <a:r>
                        <a:rPr kumimoji="0" lang="fr-FR" sz="2400" b="0" i="0" u="none" strike="noStrike" cap="none" normalizeH="0" baseline="0" dirty="0" smtClean="0">
                          <a:ln>
                            <a:noFill/>
                          </a:ln>
                          <a:solidFill>
                            <a:schemeClr val="tx1"/>
                          </a:solidFill>
                          <a:effectLst/>
                          <a:latin typeface="Times New Roman" pitchFamily="18" charset="0"/>
                          <a:cs typeface="Times New Roman" pitchFamily="18" charset="0"/>
                        </a:rPr>
                        <a:t>*</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algn="ctr">
                        <a:lnSpc>
                          <a:spcPct val="115000"/>
                        </a:lnSpc>
                        <a:spcBef>
                          <a:spcPts val="300"/>
                        </a:spcBef>
                        <a:spcAft>
                          <a:spcPts val="300"/>
                        </a:spcAft>
                      </a:pPr>
                      <a:endParaRPr lang="ru-RU" sz="24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ru-RU" sz="40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7" name="Прямоугольник 6"/>
          <p:cNvSpPr/>
          <p:nvPr/>
        </p:nvSpPr>
        <p:spPr>
          <a:xfrm>
            <a:off x="285720" y="2967335"/>
            <a:ext cx="8715436" cy="830997"/>
          </a:xfrm>
          <a:prstGeom prst="rect">
            <a:avLst/>
          </a:prstGeom>
        </p:spPr>
        <p:txBody>
          <a:bodyPr wrap="square">
            <a:spAutoFit/>
          </a:bodyPr>
          <a:lstStyle/>
          <a:p>
            <a:endParaRPr lang="fr-FR" sz="2400" dirty="0" smtClean="0">
              <a:latin typeface="Arial" pitchFamily="34" charset="0"/>
            </a:endParaRPr>
          </a:p>
          <a:p>
            <a:endParaRPr lang="fr-FR" sz="2400" dirty="0" smtClean="0">
              <a:latin typeface="Arial" pitchFamily="34"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142844" y="285728"/>
            <a:ext cx="4357718" cy="6357982"/>
          </a:xfrm>
          <a:prstGeom prst="rect">
            <a:avLst/>
          </a:prstGeom>
          <a:noFill/>
          <a:ln w="9525">
            <a:noFill/>
            <a:miter lim="800000"/>
            <a:headEnd/>
            <a:tailEnd/>
          </a:ln>
        </p:spPr>
      </p:pic>
      <p:pic>
        <p:nvPicPr>
          <p:cNvPr id="1027" name="Picture 3"/>
          <p:cNvPicPr>
            <a:picLocks noChangeAspect="1" noChangeArrowheads="1"/>
          </p:cNvPicPr>
          <p:nvPr/>
        </p:nvPicPr>
        <p:blipFill>
          <a:blip r:embed="rId3"/>
          <a:srcRect/>
          <a:stretch>
            <a:fillRect/>
          </a:stretch>
        </p:blipFill>
        <p:spPr bwMode="auto">
          <a:xfrm>
            <a:off x="4572000" y="285728"/>
            <a:ext cx="4429156" cy="6357982"/>
          </a:xfrm>
          <a:prstGeom prst="rect">
            <a:avLst/>
          </a:prstGeom>
          <a:noFill/>
          <a:ln w="9525">
            <a:noFill/>
            <a:miter lim="800000"/>
            <a:headEnd/>
            <a:tailEnd/>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5844" name="Group 308"/>
          <p:cNvGraphicFramePr>
            <a:graphicFrameLocks noGrp="1"/>
          </p:cNvGraphicFramePr>
          <p:nvPr/>
        </p:nvGraphicFramePr>
        <p:xfrm>
          <a:off x="214282" y="428604"/>
          <a:ext cx="8748712" cy="1719072"/>
        </p:xfrm>
        <a:graphic>
          <a:graphicData uri="http://schemas.openxmlformats.org/drawingml/2006/table">
            <a:tbl>
              <a:tblPr/>
              <a:tblGrid>
                <a:gridCol w="7643866"/>
                <a:gridCol w="368282"/>
                <a:gridCol w="368282"/>
                <a:gridCol w="368282"/>
              </a:tblGrid>
              <a:tr h="3708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Reformulation</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A</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B</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C</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057935">
                <a:tc>
                  <a:txBody>
                    <a:bodyPr/>
                    <a:lstStyle/>
                    <a:p>
                      <a:pPr marL="0" marR="0" indent="0" algn="l" defTabSz="914400" rtl="0" eaLnBrk="1" fontAlgn="auto" latinLnBrk="0" hangingPunct="1">
                        <a:lnSpc>
                          <a:spcPct val="115000"/>
                        </a:lnSpc>
                        <a:spcBef>
                          <a:spcPts val="300"/>
                        </a:spcBef>
                        <a:spcAft>
                          <a:spcPts val="300"/>
                        </a:spcAft>
                        <a:buClrTx/>
                        <a:buSzTx/>
                        <a:buFontTx/>
                        <a:buNone/>
                        <a:tabLst>
                          <a:tab pos="2349500" algn="l"/>
                        </a:tabLst>
                        <a:defRPr/>
                      </a:pPr>
                      <a:r>
                        <a:rPr lang="fr-FR" sz="2400" kern="1200" dirty="0" smtClean="0">
                          <a:solidFill>
                            <a:schemeClr val="tx1"/>
                          </a:solidFill>
                          <a:latin typeface="Times New Roman" pitchFamily="18" charset="0"/>
                          <a:ea typeface="+mn-ea"/>
                          <a:cs typeface="Times New Roman" pitchFamily="18" charset="0"/>
                        </a:rPr>
                        <a:t>14. Il y a  des arguments qui plaident en faveur de la production d’OGM, comme il y en a ceux qui plaident en sa défaveur... </a:t>
                      </a:r>
                      <a:endParaRPr lang="ru-RU" sz="4000" b="0" kern="1200" dirty="0" smtClean="0">
                        <a:solidFill>
                          <a:schemeClr val="tx1"/>
                        </a:solidFill>
                        <a:latin typeface="Times New Roman" pitchFamily="18" charset="0"/>
                        <a:ea typeface="+mn-ea"/>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endParaRPr lang="ru-RU" sz="24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fr-FR" sz="2400" b="0" i="0" u="none" strike="noStrike" cap="none" normalizeH="0" baseline="0" dirty="0" smtClean="0">
                          <a:ln>
                            <a:noFill/>
                          </a:ln>
                          <a:solidFill>
                            <a:schemeClr val="tx1"/>
                          </a:solidFill>
                          <a:effectLst/>
                          <a:latin typeface="Times New Roman" pitchFamily="18" charset="0"/>
                          <a:cs typeface="Times New Roman" pitchFamily="18" charset="0"/>
                        </a:rPr>
                        <a:t>*</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ru-RU" sz="40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7" name="Прямоугольник 6"/>
          <p:cNvSpPr/>
          <p:nvPr/>
        </p:nvSpPr>
        <p:spPr>
          <a:xfrm>
            <a:off x="285720" y="2967335"/>
            <a:ext cx="8715436" cy="830997"/>
          </a:xfrm>
          <a:prstGeom prst="rect">
            <a:avLst/>
          </a:prstGeom>
        </p:spPr>
        <p:txBody>
          <a:bodyPr wrap="square">
            <a:spAutoFit/>
          </a:bodyPr>
          <a:lstStyle/>
          <a:p>
            <a:endParaRPr lang="fr-FR" sz="2400" dirty="0" smtClean="0">
              <a:latin typeface="Arial" pitchFamily="34" charset="0"/>
            </a:endParaRPr>
          </a:p>
          <a:p>
            <a:endParaRPr lang="fr-FR" sz="2400" dirty="0" smtClean="0">
              <a:latin typeface="Arial" pitchFamily="34" charset="0"/>
            </a:endParaRPr>
          </a:p>
        </p:txBody>
      </p:sp>
      <p:sp>
        <p:nvSpPr>
          <p:cNvPr id="4" name="Прямоугольник 3"/>
          <p:cNvSpPr/>
          <p:nvPr/>
        </p:nvSpPr>
        <p:spPr>
          <a:xfrm>
            <a:off x="214282" y="2357430"/>
            <a:ext cx="8715436" cy="4093428"/>
          </a:xfrm>
          <a:prstGeom prst="rect">
            <a:avLst/>
          </a:prstGeom>
        </p:spPr>
        <p:txBody>
          <a:bodyPr wrap="square">
            <a:spAutoFit/>
          </a:bodyPr>
          <a:lstStyle/>
          <a:p>
            <a:r>
              <a:rPr lang="fr-FR" sz="2000" b="1" dirty="0" smtClean="0"/>
              <a:t> </a:t>
            </a:r>
            <a:r>
              <a:rPr lang="fr-FR" sz="2000" b="1" dirty="0" smtClean="0">
                <a:latin typeface="Times New Roman" pitchFamily="18" charset="0"/>
                <a:cs typeface="Times New Roman" pitchFamily="18" charset="0"/>
              </a:rPr>
              <a:t>Les OGM, un bien ou un mal ?</a:t>
            </a:r>
            <a:endParaRPr lang="ru-RU" sz="2000" dirty="0" smtClean="0">
              <a:latin typeface="Times New Roman" pitchFamily="18" charset="0"/>
              <a:cs typeface="Times New Roman" pitchFamily="18" charset="0"/>
            </a:endParaRPr>
          </a:p>
          <a:p>
            <a:r>
              <a:rPr lang="fr-FR" sz="2000" dirty="0" smtClean="0">
                <a:solidFill>
                  <a:srgbClr val="FF0000"/>
                </a:solidFill>
                <a:latin typeface="Times New Roman" pitchFamily="18" charset="0"/>
                <a:cs typeface="Times New Roman" pitchFamily="18" charset="0"/>
              </a:rPr>
              <a:t>Très critiquées en Europe (certaines sont même interdites), les cultures d’organismes génétiquement modifiés, ou OGM, n’ont jamais été aussi importantes dans les pays en développement. ...</a:t>
            </a:r>
          </a:p>
          <a:p>
            <a:endParaRPr lang="fr-FR" sz="2000" b="1" dirty="0" smtClean="0">
              <a:latin typeface="Times New Roman" pitchFamily="18" charset="0"/>
              <a:ea typeface="Calibri" pitchFamily="34" charset="0"/>
              <a:cs typeface="Times New Roman" pitchFamily="18" charset="0"/>
            </a:endParaRPr>
          </a:p>
          <a:p>
            <a:r>
              <a:rPr lang="fr-FR" sz="2000" b="1" dirty="0" smtClean="0">
                <a:latin typeface="Times New Roman" pitchFamily="18" charset="0"/>
                <a:ea typeface="Calibri" pitchFamily="34" charset="0"/>
                <a:cs typeface="Times New Roman" pitchFamily="18" charset="0"/>
              </a:rPr>
              <a:t>Une culture « révolutionnaire »</a:t>
            </a:r>
            <a:endParaRPr lang="ru-RU" sz="2000" dirty="0" smtClean="0">
              <a:latin typeface="Arial" pitchFamily="34" charset="0"/>
            </a:endParaRPr>
          </a:p>
          <a:p>
            <a:pPr lvl="0" algn="just" eaLnBrk="0" hangingPunct="0"/>
            <a:r>
              <a:rPr lang="fr-FR" sz="2000" dirty="0" smtClean="0">
                <a:latin typeface="Times New Roman" pitchFamily="18" charset="0"/>
                <a:ea typeface="Calibri" pitchFamily="34" charset="0"/>
                <a:cs typeface="Times New Roman" pitchFamily="18" charset="0"/>
              </a:rPr>
              <a:t>Manger est un combat de tous les jours pour beaucoup d’Africains, et les cultures OGM offrent plus de nourriture. </a:t>
            </a:r>
            <a:r>
              <a:rPr lang="fr-FR" sz="2000" dirty="0" smtClean="0">
                <a:solidFill>
                  <a:srgbClr val="FF0000"/>
                </a:solidFill>
                <a:latin typeface="Times New Roman" pitchFamily="18" charset="0"/>
                <a:ea typeface="Calibri" pitchFamily="34" charset="0"/>
                <a:cs typeface="Times New Roman" pitchFamily="18" charset="0"/>
              </a:rPr>
              <a:t>Selon l’IFPRI*, ce « processus ne pose pas de risques significatifs pour la santé humaine ou pour l’environnement ». C’est pourtant sur ce point que les anti-OGM se battent en France et en Europe. Le débat est ouvert.</a:t>
            </a:r>
            <a:r>
              <a:rPr lang="fr-FR" sz="2000" dirty="0" smtClean="0">
                <a:latin typeface="Times New Roman" pitchFamily="18" charset="0"/>
                <a:ea typeface="Calibri" pitchFamily="34" charset="0"/>
                <a:cs typeface="Times New Roman" pitchFamily="18" charset="0"/>
              </a:rPr>
              <a:t> Pour les organisations internationales comme FAO, le Programme alimentaire mondial ou l’ONU, les OGM font, pour l’instant, partie des solutions pour lutter contre la faim dans le monde. Faute de mieux... </a:t>
            </a:r>
            <a:endParaRPr lang="fr-FR" sz="2000" dirty="0" smtClean="0">
              <a:latin typeface="Arial" pitchFamily="34"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5844" name="Group 308"/>
          <p:cNvGraphicFramePr>
            <a:graphicFrameLocks noGrp="1"/>
          </p:cNvGraphicFramePr>
          <p:nvPr/>
        </p:nvGraphicFramePr>
        <p:xfrm>
          <a:off x="214282" y="428604"/>
          <a:ext cx="8748712" cy="1515135"/>
        </p:xfrm>
        <a:graphic>
          <a:graphicData uri="http://schemas.openxmlformats.org/drawingml/2006/table">
            <a:tbl>
              <a:tblPr/>
              <a:tblGrid>
                <a:gridCol w="7643866"/>
                <a:gridCol w="368282"/>
                <a:gridCol w="368282"/>
                <a:gridCol w="368282"/>
              </a:tblGrid>
              <a:tr h="3708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Reformulation</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A</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B</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C</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057935">
                <a:tc>
                  <a:txBody>
                    <a:bodyPr/>
                    <a:lstStyle/>
                    <a:p>
                      <a:pPr marL="0" marR="0" indent="0" algn="l" defTabSz="914400" rtl="0" eaLnBrk="1" fontAlgn="auto" latinLnBrk="0" hangingPunct="1">
                        <a:lnSpc>
                          <a:spcPct val="115000"/>
                        </a:lnSpc>
                        <a:spcBef>
                          <a:spcPts val="300"/>
                        </a:spcBef>
                        <a:spcAft>
                          <a:spcPts val="300"/>
                        </a:spcAft>
                        <a:buClrTx/>
                        <a:buSzTx/>
                        <a:buFontTx/>
                        <a:buNone/>
                        <a:tabLst>
                          <a:tab pos="2349500" algn="l"/>
                        </a:tabLst>
                        <a:defRPr/>
                      </a:pPr>
                      <a:r>
                        <a:rPr lang="fr-FR" sz="2400" kern="1200" dirty="0" smtClean="0">
                          <a:solidFill>
                            <a:schemeClr val="tx1"/>
                          </a:solidFill>
                          <a:latin typeface="Times New Roman" pitchFamily="18" charset="0"/>
                          <a:ea typeface="+mn-ea"/>
                          <a:cs typeface="Times New Roman" pitchFamily="18" charset="0"/>
                        </a:rPr>
                        <a:t>15. La consommation de viande à travers le monde a doublé au cours des 50 dernières années. </a:t>
                      </a:r>
                      <a:endParaRPr lang="ru-RU" sz="4800" b="0" kern="1200" dirty="0" smtClean="0">
                        <a:solidFill>
                          <a:schemeClr val="tx1"/>
                        </a:solidFill>
                        <a:latin typeface="Times New Roman" pitchFamily="18" charset="0"/>
                        <a:ea typeface="+mn-ea"/>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15000"/>
                        </a:lnSpc>
                        <a:spcBef>
                          <a:spcPts val="300"/>
                        </a:spcBef>
                        <a:spcAft>
                          <a:spcPts val="300"/>
                        </a:spcAft>
                        <a:buClrTx/>
                        <a:buSzTx/>
                        <a:buFontTx/>
                        <a:buNone/>
                        <a:tabLst/>
                        <a:defRPr/>
                      </a:pPr>
                      <a:r>
                        <a:rPr kumimoji="0" lang="fr-FR" sz="2400" b="0" i="0" u="none" strike="noStrike" cap="none" normalizeH="0" baseline="0" dirty="0" smtClean="0">
                          <a:ln>
                            <a:noFill/>
                          </a:ln>
                          <a:solidFill>
                            <a:schemeClr val="tx1"/>
                          </a:solidFill>
                          <a:effectLst/>
                          <a:latin typeface="Times New Roman" pitchFamily="18" charset="0"/>
                          <a:cs typeface="Times New Roman" pitchFamily="18" charset="0"/>
                        </a:rPr>
                        <a:t>*</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algn="ctr">
                        <a:lnSpc>
                          <a:spcPct val="115000"/>
                        </a:lnSpc>
                        <a:spcBef>
                          <a:spcPts val="300"/>
                        </a:spcBef>
                        <a:spcAft>
                          <a:spcPts val="300"/>
                        </a:spcAft>
                      </a:pPr>
                      <a:endParaRPr lang="ru-RU" sz="24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ru-RU" sz="40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7" name="Прямоугольник 6"/>
          <p:cNvSpPr/>
          <p:nvPr/>
        </p:nvSpPr>
        <p:spPr>
          <a:xfrm>
            <a:off x="285720" y="2967335"/>
            <a:ext cx="8715436" cy="830997"/>
          </a:xfrm>
          <a:prstGeom prst="rect">
            <a:avLst/>
          </a:prstGeom>
        </p:spPr>
        <p:txBody>
          <a:bodyPr wrap="square">
            <a:spAutoFit/>
          </a:bodyPr>
          <a:lstStyle/>
          <a:p>
            <a:endParaRPr lang="fr-FR" sz="2400" dirty="0" smtClean="0">
              <a:latin typeface="Arial" pitchFamily="34" charset="0"/>
            </a:endParaRPr>
          </a:p>
          <a:p>
            <a:endParaRPr lang="fr-FR" sz="2400" dirty="0" smtClean="0">
              <a:latin typeface="Arial" pitchFamily="34"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142844" y="285728"/>
            <a:ext cx="4357718" cy="6357982"/>
          </a:xfrm>
          <a:prstGeom prst="rect">
            <a:avLst/>
          </a:prstGeom>
          <a:noFill/>
          <a:ln w="9525">
            <a:noFill/>
            <a:miter lim="800000"/>
            <a:headEnd/>
            <a:tailEnd/>
          </a:ln>
        </p:spPr>
      </p:pic>
      <p:pic>
        <p:nvPicPr>
          <p:cNvPr id="1027" name="Picture 3"/>
          <p:cNvPicPr>
            <a:picLocks noChangeAspect="1" noChangeArrowheads="1"/>
          </p:cNvPicPr>
          <p:nvPr/>
        </p:nvPicPr>
        <p:blipFill>
          <a:blip r:embed="rId3"/>
          <a:srcRect/>
          <a:stretch>
            <a:fillRect/>
          </a:stretch>
        </p:blipFill>
        <p:spPr bwMode="auto">
          <a:xfrm>
            <a:off x="4572000" y="285728"/>
            <a:ext cx="4429156" cy="6357982"/>
          </a:xfrm>
          <a:prstGeom prst="rect">
            <a:avLst/>
          </a:prstGeom>
          <a:noFill/>
          <a:ln w="9525">
            <a:noFill/>
            <a:miter lim="800000"/>
            <a:headEnd/>
            <a:tailEnd/>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5844" name="Group 308"/>
          <p:cNvGraphicFramePr>
            <a:graphicFrameLocks noGrp="1"/>
          </p:cNvGraphicFramePr>
          <p:nvPr/>
        </p:nvGraphicFramePr>
        <p:xfrm>
          <a:off x="214282" y="428604"/>
          <a:ext cx="8748712" cy="1554480"/>
        </p:xfrm>
        <a:graphic>
          <a:graphicData uri="http://schemas.openxmlformats.org/drawingml/2006/table">
            <a:tbl>
              <a:tblPr/>
              <a:tblGrid>
                <a:gridCol w="7643866"/>
                <a:gridCol w="368282"/>
                <a:gridCol w="368282"/>
                <a:gridCol w="368282"/>
              </a:tblGrid>
              <a:tr h="3708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Reformulation</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A</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B</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C</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057935">
                <a:tc>
                  <a:txBody>
                    <a:bodyPr/>
                    <a:lstStyle/>
                    <a:p>
                      <a:r>
                        <a:rPr lang="fr-FR" sz="2400" kern="1200" dirty="0" smtClean="0">
                          <a:solidFill>
                            <a:schemeClr val="tx1"/>
                          </a:solidFill>
                          <a:latin typeface="Times New Roman" pitchFamily="18" charset="0"/>
                          <a:ea typeface="+mn-ea"/>
                          <a:cs typeface="Times New Roman" pitchFamily="18" charset="0"/>
                        </a:rPr>
                        <a:t>16. La surface des terres agricoles destinées à l'agriculture biologique représente en 2011 environ 1% des terres agricoles cultivées. </a:t>
                      </a:r>
                      <a:endParaRPr lang="ru-RU" sz="2400" kern="1200" dirty="0">
                        <a:solidFill>
                          <a:schemeClr val="tx1"/>
                        </a:solidFill>
                        <a:latin typeface="Times New Roman" pitchFamily="18" charset="0"/>
                        <a:ea typeface="+mn-ea"/>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15000"/>
                        </a:lnSpc>
                        <a:spcBef>
                          <a:spcPts val="300"/>
                        </a:spcBef>
                        <a:spcAft>
                          <a:spcPts val="300"/>
                        </a:spcAft>
                        <a:buClrTx/>
                        <a:buSzTx/>
                        <a:buFontTx/>
                        <a:buNone/>
                        <a:tabLst/>
                        <a:defRPr/>
                      </a:pPr>
                      <a:r>
                        <a:rPr kumimoji="0" lang="fr-FR" sz="2400" b="0" i="0" u="none" strike="noStrike" cap="none" normalizeH="0" baseline="0" dirty="0" smtClean="0">
                          <a:ln>
                            <a:noFill/>
                          </a:ln>
                          <a:solidFill>
                            <a:schemeClr val="tx1"/>
                          </a:solidFill>
                          <a:effectLst/>
                          <a:latin typeface="Times New Roman" pitchFamily="18" charset="0"/>
                          <a:cs typeface="Times New Roman" pitchFamily="18" charset="0"/>
                        </a:rPr>
                        <a:t>*</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algn="ctr">
                        <a:lnSpc>
                          <a:spcPct val="115000"/>
                        </a:lnSpc>
                        <a:spcBef>
                          <a:spcPts val="300"/>
                        </a:spcBef>
                        <a:spcAft>
                          <a:spcPts val="300"/>
                        </a:spcAft>
                      </a:pPr>
                      <a:endParaRPr lang="ru-RU" sz="24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ru-RU" sz="40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142844" y="285728"/>
            <a:ext cx="4357718" cy="6357982"/>
          </a:xfrm>
          <a:prstGeom prst="rect">
            <a:avLst/>
          </a:prstGeom>
          <a:noFill/>
          <a:ln w="9525">
            <a:noFill/>
            <a:miter lim="800000"/>
            <a:headEnd/>
            <a:tailEnd/>
          </a:ln>
        </p:spPr>
      </p:pic>
      <p:pic>
        <p:nvPicPr>
          <p:cNvPr id="1027" name="Picture 3"/>
          <p:cNvPicPr>
            <a:picLocks noChangeAspect="1" noChangeArrowheads="1"/>
          </p:cNvPicPr>
          <p:nvPr/>
        </p:nvPicPr>
        <p:blipFill>
          <a:blip r:embed="rId3"/>
          <a:srcRect/>
          <a:stretch>
            <a:fillRect/>
          </a:stretch>
        </p:blipFill>
        <p:spPr bwMode="auto">
          <a:xfrm>
            <a:off x="4572000" y="285728"/>
            <a:ext cx="4429156" cy="6357982"/>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142844" y="285728"/>
            <a:ext cx="4357718" cy="6357982"/>
          </a:xfrm>
          <a:prstGeom prst="rect">
            <a:avLst/>
          </a:prstGeom>
          <a:noFill/>
          <a:ln w="9525">
            <a:noFill/>
            <a:miter lim="800000"/>
            <a:headEnd/>
            <a:tailEnd/>
          </a:ln>
        </p:spPr>
      </p:pic>
      <p:pic>
        <p:nvPicPr>
          <p:cNvPr id="1027" name="Picture 3"/>
          <p:cNvPicPr>
            <a:picLocks noChangeAspect="1" noChangeArrowheads="1"/>
          </p:cNvPicPr>
          <p:nvPr/>
        </p:nvPicPr>
        <p:blipFill>
          <a:blip r:embed="rId3"/>
          <a:srcRect/>
          <a:stretch>
            <a:fillRect/>
          </a:stretch>
        </p:blipFill>
        <p:spPr bwMode="auto">
          <a:xfrm>
            <a:off x="4572000" y="285728"/>
            <a:ext cx="4429156" cy="6357982"/>
          </a:xfrm>
          <a:prstGeom prst="rect">
            <a:avLst/>
          </a:prstGeom>
          <a:noFill/>
          <a:ln w="9525">
            <a:noFill/>
            <a:miter lim="800000"/>
            <a:headEnd/>
            <a:tailEnd/>
          </a:ln>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5844" name="Group 308"/>
          <p:cNvGraphicFramePr>
            <a:graphicFrameLocks noGrp="1"/>
          </p:cNvGraphicFramePr>
          <p:nvPr/>
        </p:nvGraphicFramePr>
        <p:xfrm>
          <a:off x="214282" y="428604"/>
          <a:ext cx="8748712" cy="2286000"/>
        </p:xfrm>
        <a:graphic>
          <a:graphicData uri="http://schemas.openxmlformats.org/drawingml/2006/table">
            <a:tbl>
              <a:tblPr/>
              <a:tblGrid>
                <a:gridCol w="7643866"/>
                <a:gridCol w="368282"/>
                <a:gridCol w="368282"/>
                <a:gridCol w="368282"/>
              </a:tblGrid>
              <a:tr h="3708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Reformulation</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A</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B</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C</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057935">
                <a:tc>
                  <a:txBody>
                    <a:bodyPr/>
                    <a:lstStyle/>
                    <a:p>
                      <a:r>
                        <a:rPr lang="fr-FR" sz="2400" kern="1200" dirty="0" smtClean="0">
                          <a:solidFill>
                            <a:schemeClr val="tx1"/>
                          </a:solidFill>
                          <a:latin typeface="Times New Roman" pitchFamily="18" charset="0"/>
                          <a:ea typeface="+mn-ea"/>
                          <a:cs typeface="Times New Roman" pitchFamily="18" charset="0"/>
                        </a:rPr>
                        <a:t>17. Selon le rapport FAO, la production mondiale de viande, multipliée par 4 depuis 50 ans, a un fort impact sur l'environnement : le méthane (CH</a:t>
                      </a:r>
                      <a:r>
                        <a:rPr lang="fr-FR" sz="2400" kern="1200" baseline="-25000" dirty="0" smtClean="0">
                          <a:solidFill>
                            <a:schemeClr val="tx1"/>
                          </a:solidFill>
                          <a:latin typeface="Times New Roman" pitchFamily="18" charset="0"/>
                          <a:ea typeface="+mn-ea"/>
                          <a:cs typeface="Times New Roman" pitchFamily="18" charset="0"/>
                        </a:rPr>
                        <a:t>4</a:t>
                      </a:r>
                      <a:r>
                        <a:rPr lang="fr-FR" sz="2400" kern="1200" dirty="0" smtClean="0">
                          <a:solidFill>
                            <a:schemeClr val="tx1"/>
                          </a:solidFill>
                          <a:latin typeface="Times New Roman" pitchFamily="18" charset="0"/>
                          <a:ea typeface="+mn-ea"/>
                          <a:cs typeface="Times New Roman" pitchFamily="18" charset="0"/>
                        </a:rPr>
                        <a:t>), produit par l’élevage (digestion des ruminants et engrais), est un des principaux gaz à effet de serre. </a:t>
                      </a:r>
                      <a:endParaRPr lang="ru-RU" sz="2400" kern="1200" dirty="0">
                        <a:solidFill>
                          <a:schemeClr val="tx1"/>
                        </a:solidFill>
                        <a:latin typeface="Times New Roman" pitchFamily="18" charset="0"/>
                        <a:ea typeface="+mn-ea"/>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15000"/>
                        </a:lnSpc>
                        <a:spcBef>
                          <a:spcPts val="300"/>
                        </a:spcBef>
                        <a:spcAft>
                          <a:spcPts val="300"/>
                        </a:spcAft>
                        <a:buClrTx/>
                        <a:buSzTx/>
                        <a:buFontTx/>
                        <a:buNone/>
                        <a:tabLst/>
                        <a:defRPr/>
                      </a:pPr>
                      <a:r>
                        <a:rPr kumimoji="0" lang="fr-FR" sz="2400" b="0" i="0" u="none" strike="noStrike" cap="none" normalizeH="0" baseline="0" dirty="0" smtClean="0">
                          <a:ln>
                            <a:noFill/>
                          </a:ln>
                          <a:solidFill>
                            <a:schemeClr val="tx1"/>
                          </a:solidFill>
                          <a:effectLst/>
                          <a:latin typeface="Times New Roman" pitchFamily="18" charset="0"/>
                          <a:cs typeface="Times New Roman" pitchFamily="18" charset="0"/>
                        </a:rPr>
                        <a:t>*</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algn="ctr">
                        <a:lnSpc>
                          <a:spcPct val="115000"/>
                        </a:lnSpc>
                        <a:spcBef>
                          <a:spcPts val="300"/>
                        </a:spcBef>
                        <a:spcAft>
                          <a:spcPts val="300"/>
                        </a:spcAft>
                      </a:pPr>
                      <a:endParaRPr lang="ru-RU" sz="24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fr-FR" sz="2400" b="0" i="0" u="none" strike="noStrike" cap="none" normalizeH="0" baseline="0" dirty="0" smtClean="0">
                          <a:ln>
                            <a:noFill/>
                          </a:ln>
                          <a:solidFill>
                            <a:schemeClr val="tx1"/>
                          </a:solidFill>
                          <a:effectLst/>
                          <a:latin typeface="Times New Roman" pitchFamily="18" charset="0"/>
                          <a:cs typeface="Times New Roman" pitchFamily="18" charset="0"/>
                        </a:rPr>
                        <a:t>*</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ru-RU" sz="40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9217" name="Rectangle 1"/>
          <p:cNvSpPr>
            <a:spLocks noChangeArrowheads="1"/>
          </p:cNvSpPr>
          <p:nvPr/>
        </p:nvSpPr>
        <p:spPr bwMode="auto">
          <a:xfrm>
            <a:off x="214282" y="3071810"/>
            <a:ext cx="8715436" cy="34778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fr-FR"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Vers une meilleure agriculture ?</a:t>
            </a:r>
            <a:endParaRPr kumimoji="0" lang="ru-RU" sz="20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Produire plus, oui, mais à condition de produire mieux ! Voilà le grand défi de l’agriculture. Car elle est aussi une des responsables du changement climatique. </a:t>
            </a:r>
            <a:r>
              <a:rPr kumimoji="0" lang="fr-FR" sz="2000" b="0"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Les cultures, les engrais, l’élevage et les feux de forêts représentent un quart des émissions à effet de serre dans le monde, dont la plus grande partie vient de l’élevage du bétail.</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Des études très sérieuses révèlent d’ailleurs que </a:t>
            </a:r>
            <a:r>
              <a:rPr kumimoji="0" lang="fr-FR" sz="2000" b="0"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les 1</a:t>
            </a:r>
            <a:r>
              <a:rPr kumimoji="0" lang="fr-FR" sz="2000" b="0" i="0" u="none" strike="noStrike" cap="none" normalizeH="0" baseline="30000" dirty="0" smtClean="0">
                <a:ln>
                  <a:noFill/>
                </a:ln>
                <a:solidFill>
                  <a:srgbClr val="FF0000"/>
                </a:solidFill>
                <a:effectLst/>
                <a:latin typeface="Times New Roman" pitchFamily="18" charset="0"/>
                <a:ea typeface="Calibri" pitchFamily="34" charset="0"/>
                <a:cs typeface="Times New Roman" pitchFamily="18" charset="0"/>
              </a:rPr>
              <a:t>rs </a:t>
            </a:r>
            <a:r>
              <a:rPr kumimoji="0" lang="fr-FR" sz="2000" b="0"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responsables sont nos amies les vaches et autres ruminants qui, en rotant et en pétant, évacuent trop de méthane !</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Les solutions sont donc à chercher dans de nouveaux systèmes agricoles, qui puisent moins dans nos réserves d’énergie et qui permettent de réduire la dégradation des forêts et des sols, tout en offrant des aliments plus sains pour le bétail. Si on ne fait rien, la facture risque d’être salée...</a:t>
            </a:r>
            <a:endParaRPr kumimoji="0" lang="fr-FR" sz="20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142844" y="285728"/>
            <a:ext cx="4357718" cy="6357982"/>
          </a:xfrm>
          <a:prstGeom prst="rect">
            <a:avLst/>
          </a:prstGeom>
          <a:noFill/>
          <a:ln w="9525">
            <a:noFill/>
            <a:miter lim="800000"/>
            <a:headEnd/>
            <a:tailEnd/>
          </a:ln>
        </p:spPr>
      </p:pic>
      <p:pic>
        <p:nvPicPr>
          <p:cNvPr id="1027" name="Picture 3"/>
          <p:cNvPicPr>
            <a:picLocks noChangeAspect="1" noChangeArrowheads="1"/>
          </p:cNvPicPr>
          <p:nvPr/>
        </p:nvPicPr>
        <p:blipFill>
          <a:blip r:embed="rId3"/>
          <a:srcRect/>
          <a:stretch>
            <a:fillRect/>
          </a:stretch>
        </p:blipFill>
        <p:spPr bwMode="auto">
          <a:xfrm>
            <a:off x="4572000" y="285728"/>
            <a:ext cx="4429156" cy="6357982"/>
          </a:xfrm>
          <a:prstGeom prst="rect">
            <a:avLst/>
          </a:prstGeom>
          <a:noFill/>
          <a:ln w="9525">
            <a:noFill/>
            <a:miter lim="800000"/>
            <a:headEnd/>
            <a:tailEnd/>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5844" name="Group 308"/>
          <p:cNvGraphicFramePr>
            <a:graphicFrameLocks noGrp="1"/>
          </p:cNvGraphicFramePr>
          <p:nvPr/>
        </p:nvGraphicFramePr>
        <p:xfrm>
          <a:off x="214282" y="428604"/>
          <a:ext cx="8748712" cy="1385894"/>
        </p:xfrm>
        <a:graphic>
          <a:graphicData uri="http://schemas.openxmlformats.org/drawingml/2006/table">
            <a:tbl>
              <a:tblPr/>
              <a:tblGrid>
                <a:gridCol w="7643866"/>
                <a:gridCol w="368282"/>
                <a:gridCol w="368282"/>
                <a:gridCol w="368282"/>
              </a:tblGrid>
              <a:tr h="35719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Reformulation</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A</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B</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C</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28694">
                <a:tc>
                  <a:txBody>
                    <a:bodyPr/>
                    <a:lstStyle/>
                    <a:p>
                      <a:r>
                        <a:rPr lang="fr-FR" sz="2400" kern="1200" dirty="0" smtClean="0">
                          <a:solidFill>
                            <a:schemeClr val="tx1"/>
                          </a:solidFill>
                          <a:latin typeface="Times New Roman" pitchFamily="18" charset="0"/>
                          <a:ea typeface="+mn-ea"/>
                          <a:cs typeface="Times New Roman" pitchFamily="18" charset="0"/>
                        </a:rPr>
                        <a:t>18. Aujourd’hui, 805 millions de personnes sont en proie à la faim dans le monde. </a:t>
                      </a:r>
                      <a:endParaRPr lang="ru-RU" sz="2400" kern="1200" dirty="0">
                        <a:solidFill>
                          <a:schemeClr val="tx1"/>
                        </a:solidFill>
                        <a:latin typeface="Times New Roman" pitchFamily="18" charset="0"/>
                        <a:ea typeface="+mn-ea"/>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endParaRPr lang="ru-RU" sz="24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fr-FR" sz="2400" b="0" i="0" u="none" strike="noStrike" cap="none" normalizeH="0" baseline="0" dirty="0" smtClean="0">
                          <a:ln>
                            <a:noFill/>
                          </a:ln>
                          <a:solidFill>
                            <a:schemeClr val="tx1"/>
                          </a:solidFill>
                          <a:effectLst/>
                          <a:latin typeface="Times New Roman" pitchFamily="18" charset="0"/>
                          <a:cs typeface="Times New Roman" pitchFamily="18" charset="0"/>
                        </a:rPr>
                        <a:t>*</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5844" name="Group 308"/>
          <p:cNvGraphicFramePr>
            <a:graphicFrameLocks noGrp="1"/>
          </p:cNvGraphicFramePr>
          <p:nvPr/>
        </p:nvGraphicFramePr>
        <p:xfrm>
          <a:off x="214282" y="428604"/>
          <a:ext cx="8748712" cy="1385894"/>
        </p:xfrm>
        <a:graphic>
          <a:graphicData uri="http://schemas.openxmlformats.org/drawingml/2006/table">
            <a:tbl>
              <a:tblPr/>
              <a:tblGrid>
                <a:gridCol w="7643866"/>
                <a:gridCol w="368282"/>
                <a:gridCol w="368282"/>
                <a:gridCol w="368282"/>
              </a:tblGrid>
              <a:tr h="35719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Reformulation</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A</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B</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C</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28694">
                <a:tc>
                  <a:txBody>
                    <a:bodyPr/>
                    <a:lstStyle/>
                    <a:p>
                      <a:r>
                        <a:rPr lang="fr-FR" sz="2400" kern="1200" dirty="0" smtClean="0">
                          <a:solidFill>
                            <a:schemeClr val="tx1"/>
                          </a:solidFill>
                          <a:latin typeface="Times New Roman" pitchFamily="18" charset="0"/>
                          <a:ea typeface="+mn-ea"/>
                          <a:cs typeface="Times New Roman" pitchFamily="18" charset="0"/>
                        </a:rPr>
                        <a:t>19. Le réchauffement climatique fait peser de fortes incertitudes sur l’agriculture en Afrique et en Asie. </a:t>
                      </a:r>
                      <a:endParaRPr lang="ru-RU" sz="2400" kern="1200" dirty="0">
                        <a:solidFill>
                          <a:schemeClr val="tx1"/>
                        </a:solidFill>
                        <a:latin typeface="Times New Roman" pitchFamily="18" charset="0"/>
                        <a:ea typeface="+mn-ea"/>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endParaRPr lang="ru-RU" sz="24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fr-FR" sz="2400" b="0" i="0" u="none" strike="noStrike" cap="none" normalizeH="0" baseline="0" dirty="0" smtClean="0">
                          <a:ln>
                            <a:noFill/>
                          </a:ln>
                          <a:solidFill>
                            <a:schemeClr val="tx1"/>
                          </a:solidFill>
                          <a:effectLst/>
                          <a:latin typeface="Times New Roman" pitchFamily="18" charset="0"/>
                          <a:cs typeface="Times New Roman" pitchFamily="18" charset="0"/>
                        </a:rPr>
                        <a:t>*</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121" name="Rectangle 1"/>
          <p:cNvSpPr>
            <a:spLocks noChangeArrowheads="1"/>
          </p:cNvSpPr>
          <p:nvPr/>
        </p:nvSpPr>
        <p:spPr bwMode="auto">
          <a:xfrm>
            <a:off x="214282" y="2000240"/>
            <a:ext cx="8643998"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fr-FR"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Climat, OGM : ça chauffe !</a:t>
            </a:r>
            <a:endParaRPr kumimoji="0" lang="ru-RU" sz="20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sz="16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Entre dérèglements climatiques et solutions durables, assurer la sécurité alimentaire pour tous sera l’un des plus grands défis du 21</a:t>
            </a:r>
            <a:r>
              <a:rPr kumimoji="0" lang="fr-FR" sz="1600" b="0" i="1"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e</a:t>
            </a:r>
            <a:r>
              <a:rPr kumimoji="0" lang="fr-FR" sz="16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siècle. Du Nord au Sud, chacun cherche son équilibre !</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Selon la FAO, il faudra augmenter la production agricole de 70% dans les 35 prochaines années ! Mais une sévère menace plane sur l’agriculture, celle du réchauffement climatique. </a:t>
            </a:r>
            <a:r>
              <a:rPr kumimoji="0" lang="fr-FR" sz="2000" b="0"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La hausse des températures touche déjà les pays les plus pauvres, situés dans les zones tropicales. Elle se traduit par dérèglements du climat, avec des longues périodes sans pluie, puis des pluies intenses suivies d’inondations, qui finissent par abîmer les cultures et donner de mauvaises récoltes.</a:t>
            </a:r>
            <a:r>
              <a:rPr kumimoji="0" lang="fr-FR"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Or, en Afrique subsaharienne et en Asie du Sud-Est, la majorité de la population vit de l'agriculture. Et c'est justement dans ces régions du monde que la population augmentera le plus à l'avenir! Les dégâts causés par le climat menaceront ainsi bien plus l’alimentation des pays du Sud que ceux du Nord, les pays développés situés dans les zones tempérées.</a:t>
            </a:r>
            <a:endParaRPr kumimoji="0" lang="fr-FR" sz="20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5844" name="Group 308"/>
          <p:cNvGraphicFramePr>
            <a:graphicFrameLocks noGrp="1"/>
          </p:cNvGraphicFramePr>
          <p:nvPr/>
        </p:nvGraphicFramePr>
        <p:xfrm>
          <a:off x="214282" y="428604"/>
          <a:ext cx="8748712" cy="1385894"/>
        </p:xfrm>
        <a:graphic>
          <a:graphicData uri="http://schemas.openxmlformats.org/drawingml/2006/table">
            <a:tbl>
              <a:tblPr/>
              <a:tblGrid>
                <a:gridCol w="7643866"/>
                <a:gridCol w="368282"/>
                <a:gridCol w="368282"/>
                <a:gridCol w="368282"/>
              </a:tblGrid>
              <a:tr h="35719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Reformulation</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A</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B</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C</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28694">
                <a:tc>
                  <a:txBody>
                    <a:bodyPr/>
                    <a:lstStyle/>
                    <a:p>
                      <a:r>
                        <a:rPr lang="fr-FR" sz="2400" kern="1200" dirty="0" smtClean="0">
                          <a:solidFill>
                            <a:schemeClr val="tx1"/>
                          </a:solidFill>
                          <a:latin typeface="Times New Roman" pitchFamily="18" charset="0"/>
                          <a:ea typeface="+mn-ea"/>
                          <a:cs typeface="Times New Roman" pitchFamily="18" charset="0"/>
                        </a:rPr>
                        <a:t>19. Le réchauffement climatique fait peser de fortes incertitudes sur l’agriculture en Afrique et en Asie. </a:t>
                      </a:r>
                      <a:endParaRPr lang="ru-RU" sz="2400" kern="1200" dirty="0">
                        <a:solidFill>
                          <a:schemeClr val="tx1"/>
                        </a:solidFill>
                        <a:latin typeface="Times New Roman" pitchFamily="18" charset="0"/>
                        <a:ea typeface="+mn-ea"/>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endParaRPr lang="ru-RU" sz="24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fr-FR" sz="2400" b="0" i="0" u="none" strike="noStrike" cap="none" normalizeH="0" baseline="0" dirty="0" smtClean="0">
                          <a:ln>
                            <a:noFill/>
                          </a:ln>
                          <a:solidFill>
                            <a:schemeClr val="tx1"/>
                          </a:solidFill>
                          <a:effectLst/>
                          <a:latin typeface="Times New Roman" pitchFamily="18" charset="0"/>
                          <a:cs typeface="Times New Roman" pitchFamily="18" charset="0"/>
                        </a:rPr>
                        <a:t>*</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121" name="Rectangle 1"/>
          <p:cNvSpPr>
            <a:spLocks noChangeArrowheads="1"/>
          </p:cNvSpPr>
          <p:nvPr/>
        </p:nvSpPr>
        <p:spPr bwMode="auto">
          <a:xfrm>
            <a:off x="214282" y="2000240"/>
            <a:ext cx="8643998" cy="31700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kumimoji="0" lang="fr-FR"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lang="fr-FR" sz="2000" b="1" dirty="0" smtClean="0"/>
              <a:t> </a:t>
            </a:r>
            <a:r>
              <a:rPr lang="fr-FR" sz="2000" b="1" dirty="0" smtClean="0">
                <a:latin typeface="Times New Roman" pitchFamily="18" charset="0"/>
                <a:cs typeface="Times New Roman" pitchFamily="18" charset="0"/>
              </a:rPr>
              <a:t>Les OGM, un bien ou un mal ?</a:t>
            </a:r>
            <a:endParaRPr lang="ru-RU" sz="2000" dirty="0" smtClean="0">
              <a:latin typeface="Times New Roman" pitchFamily="18" charset="0"/>
              <a:cs typeface="Times New Roman" pitchFamily="18" charset="0"/>
            </a:endParaRPr>
          </a:p>
          <a:p>
            <a:r>
              <a:rPr lang="fr-FR" sz="2000" dirty="0" smtClean="0">
                <a:latin typeface="Times New Roman" pitchFamily="18" charset="0"/>
                <a:cs typeface="Times New Roman" pitchFamily="18" charset="0"/>
              </a:rPr>
              <a:t>... les cultures d’organismes génétiquement modifiés ... sont bien plus résistantes aux bactéries et aux </a:t>
            </a:r>
            <a:r>
              <a:rPr lang="fr-FR" sz="2000" dirty="0" smtClean="0">
                <a:solidFill>
                  <a:srgbClr val="FF0000"/>
                </a:solidFill>
                <a:latin typeface="Times New Roman" pitchFamily="18" charset="0"/>
                <a:cs typeface="Times New Roman" pitchFamily="18" charset="0"/>
              </a:rPr>
              <a:t>phénomènes climatiques qui ravagent de nombreux pays d’Afrique, notamment.</a:t>
            </a:r>
            <a:r>
              <a:rPr lang="fr-FR" sz="2000" dirty="0" smtClean="0">
                <a:latin typeface="Times New Roman" pitchFamily="18" charset="0"/>
                <a:cs typeface="Times New Roman" pitchFamily="18" charset="0"/>
              </a:rPr>
              <a:t> </a:t>
            </a:r>
            <a:r>
              <a:rPr lang="fr-FR" sz="2000" dirty="0" smtClean="0">
                <a:solidFill>
                  <a:srgbClr val="FF0000"/>
                </a:solidFill>
                <a:latin typeface="Times New Roman" pitchFamily="18" charset="0"/>
                <a:cs typeface="Times New Roman" pitchFamily="18" charset="0"/>
              </a:rPr>
              <a:t>Sur ce continent, la production agricole baisse et les terres ne sont plus capables de faire face aux transformations du climat. </a:t>
            </a:r>
            <a:r>
              <a:rPr lang="fr-FR" sz="2000" dirty="0" smtClean="0">
                <a:latin typeface="Times New Roman" pitchFamily="18" charset="0"/>
                <a:cs typeface="Times New Roman" pitchFamily="18" charset="0"/>
              </a:rPr>
              <a:t>En Ouganda, l’un des pays les plus touchés par la famine, les cultures de bananes, un aliment de base, sont mises à mal par une bactérie. En introduisant une banane génétiquement modifiée, des scientifiques permettraient aux agriculteurs de vivre à nouveau de leur production. D’autres pays, comme le Ghana, le Kenya, le Malawi et le Nigeria testent également ces cultures « miracles ».</a:t>
            </a: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5844" name="Group 308"/>
          <p:cNvGraphicFramePr>
            <a:graphicFrameLocks noGrp="1"/>
          </p:cNvGraphicFramePr>
          <p:nvPr/>
        </p:nvGraphicFramePr>
        <p:xfrm>
          <a:off x="214282" y="428604"/>
          <a:ext cx="8748712" cy="1385894"/>
        </p:xfrm>
        <a:graphic>
          <a:graphicData uri="http://schemas.openxmlformats.org/drawingml/2006/table">
            <a:tbl>
              <a:tblPr/>
              <a:tblGrid>
                <a:gridCol w="7643866"/>
                <a:gridCol w="368282"/>
                <a:gridCol w="368282"/>
                <a:gridCol w="368282"/>
              </a:tblGrid>
              <a:tr h="35719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Reformulation</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A</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B</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cs typeface="Times New Roman" pitchFamily="18" charset="0"/>
                        </a:rPr>
                        <a:t>C</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28694">
                <a:tc>
                  <a:txBody>
                    <a:bodyPr/>
                    <a:lstStyle/>
                    <a:p>
                      <a:r>
                        <a:rPr lang="fr-FR" sz="2400" kern="1200" dirty="0" smtClean="0">
                          <a:solidFill>
                            <a:schemeClr val="tx1"/>
                          </a:solidFill>
                          <a:latin typeface="Times New Roman" pitchFamily="18" charset="0"/>
                          <a:ea typeface="+mn-ea"/>
                          <a:cs typeface="Times New Roman" pitchFamily="18" charset="0"/>
                        </a:rPr>
                        <a:t>20. Les surfaces cultivées OGM représentent en 2011 environ 3% </a:t>
                      </a:r>
                      <a:r>
                        <a:rPr lang="fr-FR" sz="2400" kern="1200" baseline="0" dirty="0" smtClean="0">
                          <a:solidFill>
                            <a:schemeClr val="tx1"/>
                          </a:solidFill>
                          <a:latin typeface="Times New Roman" pitchFamily="18" charset="0"/>
                          <a:ea typeface="+mn-ea"/>
                          <a:cs typeface="Times New Roman" pitchFamily="18" charset="0"/>
                        </a:rPr>
                        <a:t> </a:t>
                      </a:r>
                      <a:r>
                        <a:rPr lang="fr-FR" sz="2400" kern="1200" dirty="0" smtClean="0">
                          <a:solidFill>
                            <a:schemeClr val="tx1"/>
                          </a:solidFill>
                          <a:latin typeface="Times New Roman" pitchFamily="18" charset="0"/>
                          <a:ea typeface="+mn-ea"/>
                          <a:cs typeface="Times New Roman" pitchFamily="18" charset="0"/>
                        </a:rPr>
                        <a:t>des terres agricoles à l'échelle mondiale. </a:t>
                      </a:r>
                      <a:endParaRPr lang="ru-RU" sz="2400" kern="1200" dirty="0">
                        <a:solidFill>
                          <a:schemeClr val="tx1"/>
                        </a:solidFill>
                        <a:latin typeface="Times New Roman" pitchFamily="18" charset="0"/>
                        <a:ea typeface="+mn-ea"/>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lnSpc>
                          <a:spcPct val="115000"/>
                        </a:lnSpc>
                        <a:spcBef>
                          <a:spcPts val="300"/>
                        </a:spcBef>
                        <a:spcAft>
                          <a:spcPts val="300"/>
                        </a:spcAft>
                      </a:pPr>
                      <a:endParaRPr lang="ru-RU" sz="24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fr-FR" sz="2400" b="0" i="0" u="none" strike="noStrike" cap="none" normalizeH="0" baseline="0" dirty="0" smtClean="0">
                          <a:ln>
                            <a:noFill/>
                          </a:ln>
                          <a:solidFill>
                            <a:schemeClr val="tx1"/>
                          </a:solidFill>
                          <a:effectLst/>
                          <a:latin typeface="Times New Roman" pitchFamily="18" charset="0"/>
                          <a:cs typeface="Times New Roman" pitchFamily="18" charset="0"/>
                        </a:rPr>
                        <a:t>*</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
          <p:cNvSpPr>
            <a:spLocks noChangeArrowheads="1"/>
          </p:cNvSpPr>
          <p:nvPr/>
        </p:nvSpPr>
        <p:spPr bwMode="auto">
          <a:xfrm>
            <a:off x="142844" y="285728"/>
            <a:ext cx="8786874"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t"/>
            <a:endParaRPr lang="ru-RU" sz="2400" dirty="0" smtClean="0"/>
          </a:p>
          <a:p>
            <a:pPr fontAlgn="t"/>
            <a:endParaRPr lang="ru-RU" sz="2400" dirty="0"/>
          </a:p>
        </p:txBody>
      </p:sp>
      <p:sp>
        <p:nvSpPr>
          <p:cNvPr id="105473" name="Rectangle 1"/>
          <p:cNvSpPr>
            <a:spLocks noChangeArrowheads="1"/>
          </p:cNvSpPr>
          <p:nvPr/>
        </p:nvSpPr>
        <p:spPr bwMode="auto">
          <a:xfrm>
            <a:off x="142844" y="285728"/>
            <a:ext cx="8858312" cy="36625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l" defTabSz="914400" rtl="0" eaLnBrk="1" fontAlgn="base" latinLnBrk="0" hangingPunct="1">
              <a:lnSpc>
                <a:spcPct val="100000"/>
              </a:lnSpc>
              <a:spcBef>
                <a:spcPct val="0"/>
              </a:spcBef>
              <a:spcAft>
                <a:spcPts val="120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Questionnaire 1						14 points</a:t>
            </a:r>
            <a:endParaRPr kumimoji="0" lang="ru-RU" sz="2400" b="0" i="0" u="none" strike="noStrike" cap="none" normalizeH="0" baseline="0" dirty="0" smtClean="0">
              <a:ln>
                <a:noFill/>
              </a:ln>
              <a:solidFill>
                <a:schemeClr val="tx1"/>
              </a:solidFill>
              <a:effectLst/>
              <a:latin typeface="Arial" pitchFamily="34" charset="0"/>
            </a:endParaRPr>
          </a:p>
          <a:p>
            <a:pPr marL="0" marR="0" lvl="0" indent="180975" algn="l" defTabSz="914400" rtl="0" eaLnBrk="0" fontAlgn="base" latinLnBrk="0" hangingPunct="0">
              <a:lnSpc>
                <a:spcPct val="100000"/>
              </a:lnSpc>
              <a:spcBef>
                <a:spcPct val="0"/>
              </a:spcBef>
              <a:spcAft>
                <a:spcPts val="120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1-2.</a:t>
            </a:r>
            <a:r>
              <a:rPr kumimoji="0" lang="fr-FR" sz="2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L’infographie </a:t>
            </a:r>
            <a:r>
              <a:rPr kumimoji="0" lang="fr-FR" sz="24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contient des données statistiques dont certaines </a:t>
            </a:r>
            <a:r>
              <a:rPr kumimoji="0" lang="fr-FR" sz="2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sont à calculer par le lecteur</a:t>
            </a:r>
            <a:r>
              <a:rPr kumimoji="0" lang="fr-FR" sz="24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fr-FR" sz="2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lui-même.</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180975" algn="l" defTabSz="914400" rtl="0" eaLnBrk="0" fontAlgn="base" latinLnBrk="0" hangingPunct="0">
              <a:lnSpc>
                <a:spcPct val="100000"/>
              </a:lnSpc>
              <a:spcBef>
                <a:spcPct val="0"/>
              </a:spcBef>
              <a:spcAft>
                <a:spcPts val="1200"/>
              </a:spcAft>
              <a:buClrTx/>
              <a:buSzTx/>
              <a:buFontTx/>
              <a:buNone/>
              <a:tabLst/>
            </a:pPr>
            <a:r>
              <a:rPr kumimoji="0" lang="fr-FR" sz="2400" b="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 </a:t>
            </a:r>
            <a:r>
              <a:rPr kumimoji="0" lang="fr-FR" sz="2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Que fait le lecteur pour calculer ces données ?										</a:t>
            </a:r>
            <a:r>
              <a:rPr kumimoji="0" lang="fr-FR" sz="24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 point</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180975" algn="l" defTabSz="914400" rtl="0" eaLnBrk="0" fontAlgn="base" latinLnBrk="0" hangingPunct="0">
              <a:lnSpc>
                <a:spcPct val="100000"/>
              </a:lnSpc>
              <a:spcBef>
                <a:spcPct val="0"/>
              </a:spcBef>
              <a:spcAft>
                <a:spcPts val="1200"/>
              </a:spcAft>
              <a:buClrTx/>
              <a:buSzTx/>
              <a:buFontTx/>
              <a:buNone/>
              <a:tabLst/>
            </a:pP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180975" algn="l" defTabSz="914400" rtl="0" eaLnBrk="0" fontAlgn="base" latinLnBrk="0" hangingPunct="0">
              <a:lnSpc>
                <a:spcPct val="100000"/>
              </a:lnSpc>
              <a:spcBef>
                <a:spcPct val="0"/>
              </a:spcBef>
              <a:spcAft>
                <a:spcPts val="1200"/>
              </a:spcAft>
              <a:buClrTx/>
              <a:buSzTx/>
              <a:buFontTx/>
              <a:buNone/>
              <a:tabLst/>
            </a:pPr>
            <a:r>
              <a:rPr kumimoji="0" lang="fr-FR" sz="2400" b="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 </a:t>
            </a:r>
            <a:r>
              <a:rPr kumimoji="0" lang="fr-FR" sz="2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Dans combien de graphiques ? ____________________									</a:t>
            </a:r>
            <a:r>
              <a:rPr kumimoji="0" lang="fr-FR" sz="24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 point</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a:stretch>
            <a:fillRect/>
          </a:stretch>
        </p:blipFill>
        <p:spPr bwMode="auto">
          <a:xfrm>
            <a:off x="4500562" y="285728"/>
            <a:ext cx="4429156" cy="6357982"/>
          </a:xfrm>
          <a:prstGeom prst="rect">
            <a:avLst/>
          </a:prstGeom>
          <a:noFill/>
          <a:ln w="9525">
            <a:noFill/>
            <a:miter lim="800000"/>
            <a:headEnd/>
            <a:tailEnd/>
          </a:ln>
        </p:spPr>
      </p:pic>
      <p:sp>
        <p:nvSpPr>
          <p:cNvPr id="4" name="Прямоугольник 3"/>
          <p:cNvSpPr/>
          <p:nvPr/>
        </p:nvSpPr>
        <p:spPr>
          <a:xfrm>
            <a:off x="214282" y="285728"/>
            <a:ext cx="4000528" cy="5878532"/>
          </a:xfrm>
          <a:prstGeom prst="rect">
            <a:avLst/>
          </a:prstGeom>
        </p:spPr>
        <p:txBody>
          <a:bodyPr wrap="square">
            <a:spAutoFit/>
          </a:bodyPr>
          <a:lstStyle/>
          <a:p>
            <a:pPr lvl="0" indent="180975" eaLnBrk="0" hangingPunct="0">
              <a:spcAft>
                <a:spcPts val="1200"/>
              </a:spcAft>
            </a:pPr>
            <a:r>
              <a:rPr lang="fr-FR" sz="2400" i="1" dirty="0" smtClean="0">
                <a:latin typeface="Times New Roman" pitchFamily="18" charset="0"/>
                <a:ea typeface="Calibri" pitchFamily="34" charset="0"/>
                <a:cs typeface="Times New Roman" pitchFamily="18" charset="0"/>
              </a:rPr>
              <a:t>L’infographie </a:t>
            </a:r>
            <a:r>
              <a:rPr lang="fr-FR" sz="2400" i="1" dirty="0" smtClean="0">
                <a:latin typeface="Times New Roman" pitchFamily="18" charset="0"/>
                <a:ea typeface="Times New Roman" pitchFamily="18" charset="0"/>
                <a:cs typeface="Times New Roman" pitchFamily="18" charset="0"/>
              </a:rPr>
              <a:t>contient des données statistiques dont certaines </a:t>
            </a:r>
            <a:r>
              <a:rPr lang="fr-FR" sz="2400" i="1" dirty="0" smtClean="0">
                <a:latin typeface="Times New Roman" pitchFamily="18" charset="0"/>
                <a:ea typeface="Calibri" pitchFamily="34" charset="0"/>
                <a:cs typeface="Times New Roman" pitchFamily="18" charset="0"/>
              </a:rPr>
              <a:t>sont à calculer par le lecteur</a:t>
            </a:r>
            <a:r>
              <a:rPr lang="fr-FR" sz="2400" i="1" dirty="0" smtClean="0">
                <a:latin typeface="Times New Roman" pitchFamily="18" charset="0"/>
                <a:ea typeface="Times New Roman" pitchFamily="18" charset="0"/>
                <a:cs typeface="Times New Roman" pitchFamily="18" charset="0"/>
              </a:rPr>
              <a:t> </a:t>
            </a:r>
            <a:r>
              <a:rPr lang="fr-FR" sz="2400" i="1" dirty="0" smtClean="0">
                <a:latin typeface="Times New Roman" pitchFamily="18" charset="0"/>
                <a:ea typeface="Calibri" pitchFamily="34" charset="0"/>
                <a:cs typeface="Times New Roman" pitchFamily="18" charset="0"/>
              </a:rPr>
              <a:t>lui-même.</a:t>
            </a:r>
            <a:endParaRPr lang="ru-RU" sz="2400" i="1" dirty="0" smtClean="0">
              <a:latin typeface="Times New Roman" pitchFamily="18" charset="0"/>
              <a:ea typeface="Calibri" pitchFamily="34" charset="0"/>
              <a:cs typeface="Times New Roman" pitchFamily="18" charset="0"/>
            </a:endParaRPr>
          </a:p>
          <a:p>
            <a:pPr lvl="0" eaLnBrk="0" hangingPunct="0">
              <a:spcAft>
                <a:spcPts val="1200"/>
              </a:spcAft>
            </a:pPr>
            <a:r>
              <a:rPr lang="fr-FR" sz="2400" b="1" dirty="0" smtClean="0">
                <a:latin typeface="Times New Roman" pitchFamily="18" charset="0"/>
                <a:ea typeface="Calibri" pitchFamily="34" charset="0"/>
                <a:cs typeface="Times New Roman" pitchFamily="18" charset="0"/>
              </a:rPr>
              <a:t>1. </a:t>
            </a:r>
            <a:r>
              <a:rPr lang="fr-FR" sz="2400" i="1" dirty="0" smtClean="0">
                <a:latin typeface="Times New Roman" pitchFamily="18" charset="0"/>
                <a:ea typeface="Calibri" pitchFamily="34" charset="0"/>
                <a:cs typeface="Times New Roman" pitchFamily="18" charset="0"/>
              </a:rPr>
              <a:t>Que fait le lecteur pour calculer ces données ?</a:t>
            </a:r>
            <a:r>
              <a:rPr lang="fr-FR" sz="2400" i="1" dirty="0" smtClean="0">
                <a:latin typeface="Times New Roman" pitchFamily="18" charset="0"/>
                <a:ea typeface="Times New Roman" pitchFamily="18" charset="0"/>
                <a:cs typeface="Times New Roman" pitchFamily="18" charset="0"/>
              </a:rPr>
              <a:t> 1 pnt</a:t>
            </a:r>
            <a:endParaRPr lang="ru-RU" sz="2400" i="1" dirty="0" smtClean="0">
              <a:latin typeface="Times New Roman" pitchFamily="18" charset="0"/>
              <a:ea typeface="Times New Roman" pitchFamily="18" charset="0"/>
              <a:cs typeface="Times New Roman" pitchFamily="18" charset="0"/>
            </a:endParaRPr>
          </a:p>
          <a:p>
            <a:pPr lvl="0" eaLnBrk="0" hangingPunct="0">
              <a:spcAft>
                <a:spcPts val="1200"/>
              </a:spcAft>
            </a:pPr>
            <a:r>
              <a:rPr lang="fr-FR" sz="2400" dirty="0" smtClean="0"/>
              <a:t>Il compte des images sous forme de bonhomme,</a:t>
            </a:r>
            <a:r>
              <a:rPr lang="ru-RU" sz="2400" dirty="0" smtClean="0"/>
              <a:t> </a:t>
            </a:r>
            <a:r>
              <a:rPr lang="fr-FR" sz="2400" dirty="0" smtClean="0"/>
              <a:t>de vache, de beefsteak, de feuille. </a:t>
            </a:r>
            <a:endParaRPr lang="ru-RU" sz="2400" i="1" dirty="0" smtClean="0">
              <a:latin typeface="Times New Roman" pitchFamily="18" charset="0"/>
              <a:cs typeface="Times New Roman" pitchFamily="18" charset="0"/>
            </a:endParaRPr>
          </a:p>
          <a:p>
            <a:pPr lvl="0" eaLnBrk="0" hangingPunct="0">
              <a:spcAft>
                <a:spcPts val="1200"/>
              </a:spcAft>
            </a:pPr>
            <a:r>
              <a:rPr lang="fr-FR" sz="2400" b="1" dirty="0" smtClean="0">
                <a:latin typeface="Times New Roman" pitchFamily="18" charset="0"/>
                <a:ea typeface="Calibri" pitchFamily="34" charset="0"/>
                <a:cs typeface="Times New Roman" pitchFamily="18" charset="0"/>
              </a:rPr>
              <a:t>2. </a:t>
            </a:r>
            <a:r>
              <a:rPr lang="fr-FR" sz="2400" i="1" dirty="0" smtClean="0">
                <a:latin typeface="Times New Roman" pitchFamily="18" charset="0"/>
                <a:ea typeface="Calibri" pitchFamily="34" charset="0"/>
                <a:cs typeface="Times New Roman" pitchFamily="18" charset="0"/>
              </a:rPr>
              <a:t>Dans combien de graphiques ? 		</a:t>
            </a:r>
            <a:r>
              <a:rPr lang="fr-FR" sz="2400" i="1" dirty="0" smtClean="0">
                <a:latin typeface="Times New Roman" pitchFamily="18" charset="0"/>
                <a:ea typeface="Times New Roman" pitchFamily="18" charset="0"/>
                <a:cs typeface="Times New Roman" pitchFamily="18" charset="0"/>
              </a:rPr>
              <a:t>1 pnt</a:t>
            </a:r>
            <a:r>
              <a:rPr lang="ru-RU" sz="2400" i="1" dirty="0" smtClean="0">
                <a:latin typeface="Times New Roman" pitchFamily="18" charset="0"/>
                <a:ea typeface="Calibri" pitchFamily="34" charset="0"/>
                <a:cs typeface="Times New Roman" pitchFamily="18" charset="0"/>
              </a:rPr>
              <a:t> </a:t>
            </a:r>
            <a:endParaRPr lang="fr-FR" sz="2400" i="1" dirty="0" smtClean="0">
              <a:latin typeface="Times New Roman" pitchFamily="18" charset="0"/>
              <a:ea typeface="Calibri" pitchFamily="34" charset="0"/>
              <a:cs typeface="Times New Roman" pitchFamily="18" charset="0"/>
            </a:endParaRPr>
          </a:p>
          <a:p>
            <a:pPr lvl="0" eaLnBrk="0" hangingPunct="0">
              <a:spcAft>
                <a:spcPts val="1200"/>
              </a:spcAft>
            </a:pPr>
            <a:r>
              <a:rPr lang="fr-FR" sz="2400" dirty="0" smtClean="0">
                <a:latin typeface="+mn-lt"/>
                <a:ea typeface="Calibri" pitchFamily="34" charset="0"/>
                <a:cs typeface="Times New Roman" pitchFamily="18" charset="0"/>
              </a:rPr>
              <a:t>Dans quatre graphiques sur cette page. </a:t>
            </a:r>
            <a:r>
              <a:rPr lang="fr-FR" sz="2400" i="1" dirty="0" smtClean="0">
                <a:latin typeface="+mn-lt"/>
                <a:ea typeface="Calibri" pitchFamily="34" charset="0"/>
                <a:cs typeface="Times New Roman" pitchFamily="18" charset="0"/>
              </a:rPr>
              <a:t>		</a:t>
            </a:r>
            <a:endParaRPr lang="ru-RU" sz="2400" dirty="0" smtClean="0">
              <a:latin typeface="+mn-lt"/>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
          <p:cNvSpPr>
            <a:spLocks noChangeArrowheads="1"/>
          </p:cNvSpPr>
          <p:nvPr/>
        </p:nvSpPr>
        <p:spPr bwMode="auto">
          <a:xfrm>
            <a:off x="142844" y="285728"/>
            <a:ext cx="8786874"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t"/>
            <a:endParaRPr lang="ru-RU" sz="2400" dirty="0" smtClean="0"/>
          </a:p>
          <a:p>
            <a:pPr fontAlgn="t"/>
            <a:endParaRPr lang="ru-RU" sz="2400" dirty="0"/>
          </a:p>
        </p:txBody>
      </p:sp>
      <p:sp>
        <p:nvSpPr>
          <p:cNvPr id="105473" name="Rectangle 1"/>
          <p:cNvSpPr>
            <a:spLocks noChangeArrowheads="1"/>
          </p:cNvSpPr>
          <p:nvPr/>
        </p:nvSpPr>
        <p:spPr bwMode="auto">
          <a:xfrm>
            <a:off x="142844" y="285728"/>
            <a:ext cx="8858312" cy="31393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l" defTabSz="914400" rtl="0" eaLnBrk="0" fontAlgn="base" latinLnBrk="0" hangingPunct="0">
              <a:lnSpc>
                <a:spcPct val="100000"/>
              </a:lnSpc>
              <a:spcBef>
                <a:spcPct val="0"/>
              </a:spcBef>
              <a:spcAft>
                <a:spcPts val="1200"/>
              </a:spcAft>
              <a:buClrTx/>
              <a:buSzTx/>
              <a:buFontTx/>
              <a:buNone/>
              <a:tabLst/>
            </a:pPr>
            <a:r>
              <a:rPr kumimoji="0" lang="fr-FR"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3-4.</a:t>
            </a:r>
            <a:r>
              <a:rPr kumimoji="0" lang="fr-FR"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fr-FR" sz="24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Pour regrouper les statistiques la journaliste exploite/utilise les intertitres.</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180975" algn="l" defTabSz="914400" rtl="0" eaLnBrk="0" fontAlgn="base" latinLnBrk="0" hangingPunct="0">
              <a:lnSpc>
                <a:spcPct val="100000"/>
              </a:lnSpc>
              <a:spcBef>
                <a:spcPct val="0"/>
              </a:spcBef>
              <a:spcAft>
                <a:spcPts val="1200"/>
              </a:spcAft>
              <a:buClrTx/>
              <a:buSzTx/>
              <a:buFontTx/>
              <a:buNone/>
              <a:tabLst/>
            </a:pPr>
            <a:r>
              <a:rPr kumimoji="0" lang="fr-FR" sz="2400" b="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3. </a:t>
            </a:r>
            <a:r>
              <a:rPr kumimoji="0" lang="fr-FR" sz="24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En combien de séquences structurent-ils l’infographie ?	</a:t>
            </a:r>
            <a:r>
              <a:rPr kumimoji="0" lang="ru-RU" sz="24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fr-FR" sz="24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1 point</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180975" algn="l" defTabSz="914400" rtl="0" eaLnBrk="0" fontAlgn="base" latinLnBrk="0" hangingPunct="0">
              <a:lnSpc>
                <a:spcPct val="100000"/>
              </a:lnSpc>
              <a:spcBef>
                <a:spcPct val="0"/>
              </a:spcBef>
              <a:spcAft>
                <a:spcPts val="1200"/>
              </a:spcAft>
              <a:buClrTx/>
              <a:buSzTx/>
              <a:buFontTx/>
              <a:buNone/>
              <a:tabLst/>
            </a:pPr>
            <a:r>
              <a:rPr kumimoji="0" lang="fr-FR" sz="2400" b="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 </a:t>
            </a:r>
            <a:r>
              <a:rPr kumimoji="0" lang="fr-FR" sz="24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Argumentez votre réponse </a:t>
            </a:r>
            <a:r>
              <a:rPr kumimoji="0" lang="fr-FR" sz="2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(ne pas dépasser </a:t>
            </a:r>
            <a:r>
              <a:rPr kumimoji="0" lang="fr-FR" sz="24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40 mots).				</a:t>
            </a:r>
            <a:r>
              <a:rPr kumimoji="0" lang="ru-RU" sz="2400" b="0" i="1"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fr-FR" sz="24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 points (1pnt – contenu + 1 pnt – </a:t>
            </a:r>
            <a:r>
              <a:rPr kumimoji="0" lang="fr-FR" sz="24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correction de langue</a:t>
            </a:r>
            <a:endParaRPr lang="ru-RU" sz="2400" i="1" dirty="0" smtClean="0">
              <a:latin typeface="Arial" pitchFamily="34" charset="0"/>
              <a:ea typeface="Calibri" pitchFamily="34" charset="0"/>
              <a:cs typeface="Times New Roman" pitchFamily="18" charset="0"/>
            </a:endParaRPr>
          </a:p>
          <a:p>
            <a:pPr marL="0" marR="0" lvl="0" indent="180975" algn="l" defTabSz="914400" rtl="0" eaLnBrk="0" fontAlgn="base" latinLnBrk="0" hangingPunct="0">
              <a:lnSpc>
                <a:spcPct val="100000"/>
              </a:lnSpc>
              <a:spcBef>
                <a:spcPct val="0"/>
              </a:spcBef>
              <a:spcAft>
                <a:spcPts val="1200"/>
              </a:spcAft>
              <a:buClrTx/>
              <a:buSzTx/>
              <a:buFontTx/>
              <a:buNone/>
              <a:tabLst/>
            </a:pPr>
            <a:endParaRPr kumimoji="0" lang="fr-FR" sz="2400" b="0" i="1"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142844" y="285728"/>
            <a:ext cx="4357718" cy="6357982"/>
          </a:xfrm>
          <a:prstGeom prst="rect">
            <a:avLst/>
          </a:prstGeom>
          <a:noFill/>
          <a:ln w="9525">
            <a:noFill/>
            <a:miter lim="800000"/>
            <a:headEnd/>
            <a:tailEnd/>
          </a:ln>
        </p:spPr>
      </p:pic>
      <p:pic>
        <p:nvPicPr>
          <p:cNvPr id="1027" name="Picture 3"/>
          <p:cNvPicPr>
            <a:picLocks noChangeAspect="1" noChangeArrowheads="1"/>
          </p:cNvPicPr>
          <p:nvPr/>
        </p:nvPicPr>
        <p:blipFill>
          <a:blip r:embed="rId3"/>
          <a:srcRect/>
          <a:stretch>
            <a:fillRect/>
          </a:stretch>
        </p:blipFill>
        <p:spPr bwMode="auto">
          <a:xfrm>
            <a:off x="4572000" y="285728"/>
            <a:ext cx="4429156" cy="6357982"/>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2754</TotalTime>
  <Words>1466</Words>
  <Application>Microsoft Office PowerPoint</Application>
  <PresentationFormat>Экран (4:3)</PresentationFormat>
  <Paragraphs>342</Paragraphs>
  <Slides>55</Slides>
  <Notes>44</Notes>
  <HiddenSlides>0</HiddenSlides>
  <MMClips>0</MMClips>
  <ScaleCrop>false</ScaleCrop>
  <HeadingPairs>
    <vt:vector size="4" baseType="variant">
      <vt:variant>
        <vt:lpstr>Тема</vt:lpstr>
      </vt:variant>
      <vt:variant>
        <vt:i4>1</vt:i4>
      </vt:variant>
      <vt:variant>
        <vt:lpstr>Заголовки слайдов</vt:lpstr>
      </vt:variant>
      <vt:variant>
        <vt:i4>55</vt:i4>
      </vt:variant>
    </vt:vector>
  </HeadingPairs>
  <TitlesOfParts>
    <vt:vector size="56" baseType="lpstr">
      <vt:lpstr>Оформление по умолчанию</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lpstr>Слайд 42</vt:lpstr>
      <vt:lpstr>Слайд 43</vt:lpstr>
      <vt:lpstr>Слайд 44</vt:lpstr>
      <vt:lpstr>Слайд 45</vt:lpstr>
      <vt:lpstr>Слайд 46</vt:lpstr>
      <vt:lpstr>Слайд 47</vt:lpstr>
      <vt:lpstr>Слайд 48</vt:lpstr>
      <vt:lpstr>Слайд 49</vt:lpstr>
      <vt:lpstr>Слайд 50</vt:lpstr>
      <vt:lpstr>Слайд 51</vt:lpstr>
      <vt:lpstr>Слайд 52</vt:lpstr>
      <vt:lpstr>Слайд 53</vt:lpstr>
      <vt:lpstr>Слайд 54</vt:lpstr>
      <vt:lpstr>Слайд 55</vt:lpstr>
    </vt:vector>
  </TitlesOfParts>
  <Company>CLF</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Tanya</dc:creator>
  <cp:lastModifiedBy>Гость</cp:lastModifiedBy>
  <cp:revision>248</cp:revision>
  <dcterms:created xsi:type="dcterms:W3CDTF">2013-01-24T18:12:41Z</dcterms:created>
  <dcterms:modified xsi:type="dcterms:W3CDTF">2016-03-29T13:22:48Z</dcterms:modified>
</cp:coreProperties>
</file>