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307" r:id="rId2"/>
    <p:sldId id="324" r:id="rId3"/>
    <p:sldId id="327" r:id="rId4"/>
    <p:sldId id="442" r:id="rId5"/>
    <p:sldId id="422" r:id="rId6"/>
    <p:sldId id="443" r:id="rId7"/>
    <p:sldId id="425" r:id="rId8"/>
    <p:sldId id="424" r:id="rId9"/>
    <p:sldId id="328" r:id="rId10"/>
    <p:sldId id="444" r:id="rId11"/>
    <p:sldId id="329" r:id="rId12"/>
    <p:sldId id="467" r:id="rId13"/>
    <p:sldId id="466" r:id="rId14"/>
    <p:sldId id="468" r:id="rId15"/>
    <p:sldId id="469" r:id="rId16"/>
    <p:sldId id="471" r:id="rId17"/>
    <p:sldId id="472" r:id="rId18"/>
    <p:sldId id="470" r:id="rId19"/>
    <p:sldId id="446" r:id="rId20"/>
    <p:sldId id="447" r:id="rId21"/>
    <p:sldId id="448" r:id="rId22"/>
    <p:sldId id="453" r:id="rId23"/>
    <p:sldId id="454" r:id="rId24"/>
    <p:sldId id="455" r:id="rId25"/>
    <p:sldId id="449" r:id="rId26"/>
    <p:sldId id="456" r:id="rId27"/>
    <p:sldId id="457" r:id="rId28"/>
    <p:sldId id="451" r:id="rId29"/>
    <p:sldId id="452" r:id="rId30"/>
    <p:sldId id="460" r:id="rId31"/>
    <p:sldId id="461" r:id="rId32"/>
    <p:sldId id="462" r:id="rId33"/>
    <p:sldId id="458" r:id="rId34"/>
    <p:sldId id="463" r:id="rId35"/>
    <p:sldId id="450" r:id="rId36"/>
    <p:sldId id="465" r:id="rId37"/>
    <p:sldId id="464" r:id="rId38"/>
    <p:sldId id="430" r:id="rId39"/>
    <p:sldId id="431" r:id="rId40"/>
    <p:sldId id="432" r:id="rId41"/>
    <p:sldId id="330" r:id="rId42"/>
    <p:sldId id="435" r:id="rId43"/>
    <p:sldId id="433" r:id="rId44"/>
    <p:sldId id="340" r:id="rId4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FF"/>
    <a:srgbClr val="CC00CC"/>
    <a:srgbClr val="00CC00"/>
    <a:srgbClr val="007A37"/>
    <a:srgbClr val="00863D"/>
    <a:srgbClr val="9933FF"/>
    <a:srgbClr val="990033"/>
    <a:srgbClr val="008000"/>
    <a:srgbClr val="ABA0FE"/>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2" autoAdjust="0"/>
    <p:restoredTop sz="88578" autoAdjust="0"/>
  </p:normalViewPr>
  <p:slideViewPr>
    <p:cSldViewPr>
      <p:cViewPr varScale="1">
        <p:scale>
          <a:sx n="65" d="100"/>
          <a:sy n="65" d="100"/>
        </p:scale>
        <p:origin x="-66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B3AB53A-BD68-43CD-B728-D130F58D34B6}" type="datetimeFigureOut">
              <a:rPr lang="ru-RU"/>
              <a:pPr>
                <a:defRPr/>
              </a:pPr>
              <a:t>26.03.2016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90265E2-E17A-4FA4-A637-D4B8D020EA64}"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a:t>
            </a:fld>
            <a:endParaRPr lang="ru-R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12</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13</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14</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15</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16</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17</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18</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19</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20</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22</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23</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24</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26</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27</a:t>
            </a:fld>
            <a:endParaRPr lang="ru-R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28</a:t>
            </a:fld>
            <a:endParaRPr lang="ru-R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29</a:t>
            </a:fld>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30</a:t>
            </a:fld>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31</a:t>
            </a:fld>
            <a:endParaRPr lang="ru-R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a:t>
            </a:fld>
            <a:endParaRPr lang="ru-R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33</a:t>
            </a:fld>
            <a:endParaRPr lang="ru-R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34</a:t>
            </a:fld>
            <a:endParaRPr lang="ru-R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35</a:t>
            </a:fld>
            <a:endParaRPr lang="ru-R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36</a:t>
            </a:fld>
            <a:endParaRPr lang="ru-R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37</a:t>
            </a:fld>
            <a:endParaRPr lang="ru-R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38</a:t>
            </a:fld>
            <a:endParaRPr lang="ru-RU"/>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39</a:t>
            </a:fld>
            <a:endParaRPr lang="ru-RU"/>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40</a:t>
            </a:fld>
            <a:endParaRPr lang="ru-RU"/>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41</a:t>
            </a:fld>
            <a:endParaRPr lang="ru-RU"/>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42</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a:t>
            </a:fld>
            <a:endParaRPr lang="ru-RU"/>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43</a:t>
            </a:fld>
            <a:endParaRPr lang="ru-RU"/>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7</a:t>
            </a:fld>
            <a:endParaRPr lang="ru-R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8</a:t>
            </a:fld>
            <a:endParaRPr lang="ru-R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9</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B6F42A7-5F89-4136-ABD0-1D2A19D0E14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9846EDF-BAB1-4163-A95B-158408C684B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A953F05-33D7-4575-9E60-61C9550910A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4BDF849-C482-429F-90FE-581AC74B56E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E734580-FE82-4439-9611-8A79AF2E4BB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6DC0F18-18D0-43A3-A589-27444ED21CA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13B038E6-EB08-49DF-956B-899C2608A38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9219C7C9-0345-4107-8530-C874FFBD115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A3F7600F-9773-46E4-A00E-BF6C0E6B553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4EB0D10-D4BA-4792-96C9-5DFAF627A07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629331D-FFDD-404C-A170-3FF2CC6DEC3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7A15DFA-689C-4A25-99E6-67B72CBB291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descr="i?id=50347012-00-72&amp;n=21"/>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dirty="0"/>
          </a:p>
        </p:txBody>
      </p:sp>
      <p:pic>
        <p:nvPicPr>
          <p:cNvPr id="3075" name="Picture 6" descr="лого олимп"/>
          <p:cNvPicPr>
            <a:picLocks noChangeAspect="1" noChangeArrowheads="1"/>
          </p:cNvPicPr>
          <p:nvPr/>
        </p:nvPicPr>
        <p:blipFill>
          <a:blip r:embed="rId3" cstate="print"/>
          <a:srcRect/>
          <a:stretch>
            <a:fillRect/>
          </a:stretch>
        </p:blipFill>
        <p:spPr bwMode="auto">
          <a:xfrm>
            <a:off x="1979613" y="333375"/>
            <a:ext cx="5327650" cy="3833813"/>
          </a:xfrm>
          <a:prstGeom prst="rect">
            <a:avLst/>
          </a:prstGeom>
          <a:noFill/>
          <a:ln w="9525">
            <a:noFill/>
            <a:miter lim="800000"/>
            <a:headEnd/>
            <a:tailEnd/>
          </a:ln>
        </p:spPr>
      </p:pic>
      <p:sp>
        <p:nvSpPr>
          <p:cNvPr id="3076" name="Rectangle 7"/>
          <p:cNvSpPr>
            <a:spLocks noChangeArrowheads="1"/>
          </p:cNvSpPr>
          <p:nvPr/>
        </p:nvSpPr>
        <p:spPr bwMode="auto">
          <a:xfrm>
            <a:off x="285720" y="4429132"/>
            <a:ext cx="8712201" cy="2308324"/>
          </a:xfrm>
          <a:prstGeom prst="rect">
            <a:avLst/>
          </a:prstGeom>
          <a:noFill/>
          <a:ln w="9525">
            <a:noFill/>
            <a:miter lim="800000"/>
            <a:headEnd/>
            <a:tailEnd/>
          </a:ln>
        </p:spPr>
        <p:txBody>
          <a:bodyPr wrap="square">
            <a:spAutoFit/>
          </a:bodyPr>
          <a:lstStyle/>
          <a:p>
            <a:pPr algn="ctr"/>
            <a:r>
              <a:rPr lang="fr-FR" sz="2400" b="1" dirty="0" smtClean="0">
                <a:solidFill>
                  <a:schemeClr val="accent2"/>
                </a:solidFill>
              </a:rPr>
              <a:t>XIII </a:t>
            </a:r>
            <a:r>
              <a:rPr lang="ru-RU" sz="2400" b="1" dirty="0" smtClean="0">
                <a:solidFill>
                  <a:schemeClr val="accent2"/>
                </a:solidFill>
              </a:rPr>
              <a:t>Всероссийская </a:t>
            </a:r>
            <a:r>
              <a:rPr lang="ru-RU" sz="2400" b="1" dirty="0">
                <a:solidFill>
                  <a:schemeClr val="accent2"/>
                </a:solidFill>
              </a:rPr>
              <a:t>олимпиада школьников </a:t>
            </a:r>
          </a:p>
          <a:p>
            <a:pPr algn="ctr"/>
            <a:r>
              <a:rPr lang="ru-RU" sz="2400" b="1" dirty="0">
                <a:solidFill>
                  <a:schemeClr val="accent2"/>
                </a:solidFill>
              </a:rPr>
              <a:t>по французскому языку для учащихся 9-11 классов</a:t>
            </a:r>
          </a:p>
          <a:p>
            <a:pPr algn="ctr"/>
            <a:endParaRPr lang="ru-RU" sz="2400" b="1" dirty="0">
              <a:solidFill>
                <a:schemeClr val="accent2"/>
              </a:solidFill>
            </a:endParaRPr>
          </a:p>
          <a:p>
            <a:pPr algn="ctr"/>
            <a:r>
              <a:rPr lang="ru-RU" sz="2400" b="1" dirty="0" smtClean="0">
                <a:solidFill>
                  <a:schemeClr val="accent2"/>
                </a:solidFill>
              </a:rPr>
              <a:t>Заключительный </a:t>
            </a:r>
            <a:r>
              <a:rPr lang="ru-RU" sz="2400" b="1" dirty="0">
                <a:solidFill>
                  <a:schemeClr val="accent2"/>
                </a:solidFill>
              </a:rPr>
              <a:t>этап. Уровень сложности </a:t>
            </a:r>
            <a:r>
              <a:rPr lang="ru-RU" sz="2400" b="1" dirty="0" smtClean="0">
                <a:solidFill>
                  <a:schemeClr val="accent2"/>
                </a:solidFill>
              </a:rPr>
              <a:t>В2+.</a:t>
            </a:r>
            <a:endParaRPr lang="ru-RU" sz="2400" b="1" dirty="0">
              <a:solidFill>
                <a:schemeClr val="accent2"/>
              </a:solidFill>
            </a:endParaRPr>
          </a:p>
          <a:p>
            <a:pPr algn="ctr"/>
            <a:r>
              <a:rPr lang="ru-RU" sz="2400" b="1" dirty="0" smtClean="0">
                <a:solidFill>
                  <a:schemeClr val="accent2"/>
                </a:solidFill>
              </a:rPr>
              <a:t>27 марта-2 апреля 2016 года</a:t>
            </a:r>
          </a:p>
          <a:p>
            <a:pPr algn="ctr"/>
            <a:r>
              <a:rPr lang="ru-RU" sz="2400" b="1" dirty="0" smtClean="0">
                <a:solidFill>
                  <a:schemeClr val="accent2"/>
                </a:solidFill>
              </a:rPr>
              <a:t>Великий Новгород</a:t>
            </a:r>
            <a:endParaRPr lang="ru-RU" sz="2400" b="1" dirty="0">
              <a:solidFill>
                <a:schemeClr val="accent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lum contrast="10000"/>
          </a:blip>
          <a:srcRect/>
          <a:stretch>
            <a:fillRect/>
          </a:stretch>
        </p:blipFill>
        <p:spPr bwMode="auto">
          <a:xfrm>
            <a:off x="1643042" y="142852"/>
            <a:ext cx="5929354" cy="4929222"/>
          </a:xfrm>
          <a:prstGeom prst="rect">
            <a:avLst/>
          </a:prstGeom>
          <a:noFill/>
        </p:spPr>
      </p:pic>
      <p:pic>
        <p:nvPicPr>
          <p:cNvPr id="3" name="Рисунок 2"/>
          <p:cNvPicPr/>
          <p:nvPr/>
        </p:nvPicPr>
        <p:blipFill>
          <a:blip r:embed="rId3">
            <a:lum contrast="10000"/>
          </a:blip>
          <a:srcRect/>
          <a:stretch>
            <a:fillRect/>
          </a:stretch>
        </p:blipFill>
        <p:spPr bwMode="auto">
          <a:xfrm>
            <a:off x="1643042" y="5000636"/>
            <a:ext cx="5966460" cy="170021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358775" y="142852"/>
            <a:ext cx="8785225" cy="5555367"/>
          </a:xfrm>
          <a:prstGeom prst="rect">
            <a:avLst/>
          </a:prstGeom>
          <a:noFill/>
          <a:ln w="9525">
            <a:noFill/>
            <a:miter lim="800000"/>
            <a:headEnd/>
            <a:tailEnd/>
          </a:ln>
        </p:spPr>
        <p:txBody>
          <a:bodyPr anchor="ctr">
            <a:spAutoFit/>
          </a:bodyPr>
          <a:lstStyle/>
          <a:p>
            <a:pPr lvl="0">
              <a:spcAft>
                <a:spcPts val="1200"/>
              </a:spcAft>
            </a:pPr>
            <a:r>
              <a:rPr lang="fr-FR" sz="2400" b="1" dirty="0" smtClean="0">
                <a:latin typeface="Times New Roman" pitchFamily="18" charset="0"/>
                <a:cs typeface="Times New Roman" pitchFamily="18" charset="0"/>
              </a:rPr>
              <a:t>Pour trouver mes idées je réponds aux questions du premier groupe: </a:t>
            </a:r>
            <a:endParaRPr lang="ru-RU" sz="2400" b="1" dirty="0" smtClean="0">
              <a:latin typeface="Times New Roman" pitchFamily="18" charset="0"/>
              <a:cs typeface="Times New Roman" pitchFamily="18" charset="0"/>
            </a:endParaRPr>
          </a:p>
          <a:p>
            <a:pPr lvl="0">
              <a:spcAft>
                <a:spcPts val="1800"/>
              </a:spcAft>
            </a:pPr>
            <a:r>
              <a:rPr lang="fr-FR" sz="2400" dirty="0" smtClean="0">
                <a:latin typeface="Times New Roman" pitchFamily="18" charset="0"/>
                <a:cs typeface="Times New Roman" pitchFamily="18" charset="0"/>
              </a:rPr>
              <a:t>A quel domaine se rapporte l’infographie? </a:t>
            </a:r>
          </a:p>
          <a:p>
            <a:pPr>
              <a:spcAft>
                <a:spcPts val="1800"/>
              </a:spcAft>
            </a:pPr>
            <a:r>
              <a:rPr lang="fr-FR" sz="2400" dirty="0" smtClean="0">
                <a:latin typeface="Times New Roman" pitchFamily="18" charset="0"/>
                <a:cs typeface="Times New Roman" pitchFamily="18" charset="0"/>
              </a:rPr>
              <a:t>Quel problème présente-t-elle ?</a:t>
            </a:r>
          </a:p>
          <a:p>
            <a:pPr>
              <a:spcAft>
                <a:spcPts val="1800"/>
              </a:spcAft>
            </a:pPr>
            <a:r>
              <a:rPr lang="fr-FR" sz="2400" dirty="0" smtClean="0">
                <a:latin typeface="Times New Roman" pitchFamily="18" charset="0"/>
                <a:cs typeface="Times New Roman" pitchFamily="18" charset="0"/>
              </a:rPr>
              <a:t>Quel est l'émetteur de votre infographie ? </a:t>
            </a:r>
          </a:p>
          <a:p>
            <a:pPr>
              <a:spcAft>
                <a:spcPts val="1800"/>
              </a:spcAft>
            </a:pPr>
            <a:r>
              <a:rPr lang="fr-FR" sz="2400" dirty="0" smtClean="0">
                <a:latin typeface="Times New Roman" pitchFamily="18" charset="0"/>
                <a:cs typeface="Times New Roman" pitchFamily="18" charset="0"/>
              </a:rPr>
              <a:t>Quels en sont les destinataires? </a:t>
            </a:r>
          </a:p>
          <a:p>
            <a:pPr>
              <a:spcAft>
                <a:spcPts val="1800"/>
              </a:spcAft>
            </a:pPr>
            <a:r>
              <a:rPr lang="fr-FR" sz="2400" dirty="0" smtClean="0">
                <a:latin typeface="Times New Roman" pitchFamily="18" charset="0"/>
                <a:cs typeface="Times New Roman" pitchFamily="18" charset="0"/>
              </a:rPr>
              <a:t>Quels sont les éléments constitutifs de l’infographie? </a:t>
            </a:r>
          </a:p>
          <a:p>
            <a:pPr>
              <a:spcAft>
                <a:spcPts val="1800"/>
              </a:spcAft>
            </a:pPr>
            <a:r>
              <a:rPr lang="fr-FR" sz="2400" dirty="0" smtClean="0">
                <a:latin typeface="Times New Roman" pitchFamily="18" charset="0"/>
                <a:cs typeface="Times New Roman" pitchFamily="18" charset="0"/>
              </a:rPr>
              <a:t>Comment sont associés le texte et l’image?</a:t>
            </a:r>
            <a:endParaRPr lang="ru-RU" sz="2400" dirty="0" smtClean="0">
              <a:latin typeface="Times New Roman" pitchFamily="18" charset="0"/>
              <a:cs typeface="Times New Roman" pitchFamily="18" charset="0"/>
            </a:endParaRPr>
          </a:p>
          <a:p>
            <a:pPr lvl="0">
              <a:spcAft>
                <a:spcPts val="1800"/>
              </a:spcAft>
            </a:pPr>
            <a:endParaRPr lang="fr-FR" sz="2400" dirty="0" smtClean="0">
              <a:solidFill>
                <a:srgbClr val="FF0000"/>
              </a:solidFill>
              <a:latin typeface="Times New Roman" pitchFamily="18" charset="0"/>
              <a:cs typeface="Times New Roman" pitchFamily="18" charset="0"/>
            </a:endParaRPr>
          </a:p>
          <a:p>
            <a:pPr lvl="0">
              <a:spcAft>
                <a:spcPts val="1800"/>
              </a:spcAft>
            </a:pPr>
            <a:endParaRPr lang="fr-FR"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358775" y="142852"/>
            <a:ext cx="8785225" cy="4124206"/>
          </a:xfrm>
          <a:prstGeom prst="rect">
            <a:avLst/>
          </a:prstGeom>
          <a:noFill/>
          <a:ln w="9525">
            <a:noFill/>
            <a:miter lim="800000"/>
            <a:headEnd/>
            <a:tailEnd/>
          </a:ln>
        </p:spPr>
        <p:txBody>
          <a:bodyPr anchor="ctr">
            <a:spAutoFit/>
          </a:bodyPr>
          <a:lstStyle/>
          <a:p>
            <a:pPr lvl="0">
              <a:spcAft>
                <a:spcPts val="1200"/>
              </a:spcAft>
            </a:pPr>
            <a:r>
              <a:rPr lang="fr-FR" sz="2400" b="1" dirty="0" smtClean="0">
                <a:latin typeface="Times New Roman" pitchFamily="18" charset="0"/>
                <a:cs typeface="Times New Roman" pitchFamily="18" charset="0"/>
              </a:rPr>
              <a:t>Pour trouver mes idées je réponds aux questions du premier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A quel domaine se rapporte l’infographie? </a:t>
            </a:r>
          </a:p>
          <a:p>
            <a:pPr lvl="0">
              <a:spcAft>
                <a:spcPts val="1800"/>
              </a:spcAft>
            </a:pPr>
            <a:r>
              <a:rPr lang="fr-FR" sz="2400" dirty="0" smtClean="0">
                <a:solidFill>
                  <a:srgbClr val="FF0000"/>
                </a:solidFill>
                <a:latin typeface="Times New Roman" pitchFamily="18" charset="0"/>
                <a:cs typeface="Times New Roman" pitchFamily="18" charset="0"/>
              </a:rPr>
              <a:t>Elle présente les résultats du sondage, réalisé en octobre 2013 auprès des jeunes français </a:t>
            </a:r>
          </a:p>
          <a:p>
            <a:pPr lvl="0">
              <a:spcAft>
                <a:spcPts val="1800"/>
              </a:spcAft>
            </a:pPr>
            <a:r>
              <a:rPr lang="fr-FR" sz="2400" dirty="0" smtClean="0">
                <a:latin typeface="Times New Roman" pitchFamily="18" charset="0"/>
                <a:cs typeface="Times New Roman" pitchFamily="18" charset="0"/>
              </a:rPr>
              <a:t>Quel problème présente-t-elle ? </a:t>
            </a:r>
          </a:p>
          <a:p>
            <a:pPr lvl="0">
              <a:spcAft>
                <a:spcPts val="1800"/>
              </a:spcAft>
            </a:pPr>
            <a:r>
              <a:rPr lang="fr-FR" sz="2400" dirty="0" smtClean="0">
                <a:latin typeface="Times New Roman" pitchFamily="18" charset="0"/>
                <a:cs typeface="Times New Roman" pitchFamily="18" charset="0"/>
              </a:rPr>
              <a:t>Quel est l'émetteur de votre infographie ? </a:t>
            </a:r>
          </a:p>
          <a:p>
            <a:pPr lvl="0">
              <a:spcAft>
                <a:spcPts val="1800"/>
              </a:spcAft>
            </a:pPr>
            <a:r>
              <a:rPr lang="fr-FR" sz="2400" dirty="0" smtClean="0">
                <a:latin typeface="Times New Roman" pitchFamily="18" charset="0"/>
                <a:cs typeface="Times New Roman" pitchFamily="18" charset="0"/>
              </a:rPr>
              <a:t>Quels en sont les destinataires? </a:t>
            </a:r>
            <a:endParaRPr lang="fr-FR"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358775" y="142852"/>
            <a:ext cx="8785225" cy="4416594"/>
          </a:xfrm>
          <a:prstGeom prst="rect">
            <a:avLst/>
          </a:prstGeom>
          <a:noFill/>
          <a:ln w="9525">
            <a:noFill/>
            <a:miter lim="800000"/>
            <a:headEnd/>
            <a:tailEnd/>
          </a:ln>
        </p:spPr>
        <p:txBody>
          <a:bodyPr anchor="ctr">
            <a:spAutoFit/>
          </a:bodyPr>
          <a:lstStyle/>
          <a:p>
            <a:pPr lvl="0">
              <a:spcAft>
                <a:spcPts val="1200"/>
              </a:spcAft>
            </a:pPr>
            <a:r>
              <a:rPr lang="fr-FR" sz="2400" b="1" dirty="0" smtClean="0">
                <a:latin typeface="Times New Roman" pitchFamily="18" charset="0"/>
                <a:cs typeface="Times New Roman" pitchFamily="18" charset="0"/>
              </a:rPr>
              <a:t>Pour trouver mes idées je réponds aux questions du premier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A quel domaine se rapporte l’infographie? </a:t>
            </a:r>
          </a:p>
          <a:p>
            <a:pPr lvl="0">
              <a:spcAft>
                <a:spcPts val="1800"/>
              </a:spcAft>
            </a:pPr>
            <a:r>
              <a:rPr lang="fr-FR" sz="2400" dirty="0" smtClean="0">
                <a:solidFill>
                  <a:srgbClr val="FF0000"/>
                </a:solidFill>
                <a:latin typeface="Times New Roman" pitchFamily="18" charset="0"/>
                <a:cs typeface="Times New Roman" pitchFamily="18" charset="0"/>
              </a:rPr>
              <a:t>Elle présente les résultats du sondage, réalisé en octobre 2013 auprès des jeunes français </a:t>
            </a:r>
          </a:p>
          <a:p>
            <a:pPr lvl="0">
              <a:spcAft>
                <a:spcPts val="600"/>
              </a:spcAft>
            </a:pPr>
            <a:r>
              <a:rPr lang="fr-FR" sz="2400" dirty="0" smtClean="0">
                <a:latin typeface="Times New Roman" pitchFamily="18" charset="0"/>
                <a:cs typeface="Times New Roman" pitchFamily="18" charset="0"/>
              </a:rPr>
              <a:t>Quel problème présente-t-elle ? </a:t>
            </a:r>
          </a:p>
          <a:p>
            <a:pPr lvl="0">
              <a:spcAft>
                <a:spcPts val="1800"/>
              </a:spcAft>
            </a:pPr>
            <a:r>
              <a:rPr lang="fr-FR" sz="2400" dirty="0" smtClean="0">
                <a:solidFill>
                  <a:srgbClr val="FF0000"/>
                </a:solidFill>
                <a:latin typeface="Times New Roman" pitchFamily="18" charset="0"/>
                <a:cs typeface="Times New Roman" pitchFamily="18" charset="0"/>
              </a:rPr>
              <a:t>Les critères dont les jeunes tiennent compte pour trouver un emploi</a:t>
            </a:r>
          </a:p>
          <a:p>
            <a:pPr lvl="0">
              <a:spcAft>
                <a:spcPts val="1800"/>
              </a:spcAft>
            </a:pPr>
            <a:r>
              <a:rPr lang="fr-FR" sz="2400" dirty="0" smtClean="0">
                <a:latin typeface="Times New Roman" pitchFamily="18" charset="0"/>
                <a:cs typeface="Times New Roman" pitchFamily="18" charset="0"/>
              </a:rPr>
              <a:t>Quel est l'émetteur de votre infographie ? </a:t>
            </a:r>
          </a:p>
          <a:p>
            <a:pPr lvl="0">
              <a:spcAft>
                <a:spcPts val="1800"/>
              </a:spcAft>
            </a:pPr>
            <a:r>
              <a:rPr lang="fr-FR" sz="2400" dirty="0" smtClean="0">
                <a:latin typeface="Times New Roman" pitchFamily="18" charset="0"/>
                <a:cs typeface="Times New Roman" pitchFamily="18" charset="0"/>
              </a:rPr>
              <a:t>Quels en sont les destinataires? </a:t>
            </a:r>
            <a:endParaRPr lang="fr-FR"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358775" y="142852"/>
            <a:ext cx="8785225" cy="5386090"/>
          </a:xfrm>
          <a:prstGeom prst="rect">
            <a:avLst/>
          </a:prstGeom>
          <a:noFill/>
          <a:ln w="9525">
            <a:noFill/>
            <a:miter lim="800000"/>
            <a:headEnd/>
            <a:tailEnd/>
          </a:ln>
        </p:spPr>
        <p:txBody>
          <a:bodyPr anchor="ctr">
            <a:spAutoFit/>
          </a:bodyPr>
          <a:lstStyle/>
          <a:p>
            <a:pPr lvl="0">
              <a:spcAft>
                <a:spcPts val="1200"/>
              </a:spcAft>
            </a:pPr>
            <a:r>
              <a:rPr lang="fr-FR" sz="2400" b="1" dirty="0" smtClean="0">
                <a:latin typeface="Times New Roman" pitchFamily="18" charset="0"/>
                <a:cs typeface="Times New Roman" pitchFamily="18" charset="0"/>
              </a:rPr>
              <a:t>Pour trouver mes idées je réponds aux questions du premier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A quel domaine se rapporte l’infographie? </a:t>
            </a:r>
          </a:p>
          <a:p>
            <a:pPr lvl="0">
              <a:spcAft>
                <a:spcPts val="1800"/>
              </a:spcAft>
            </a:pPr>
            <a:r>
              <a:rPr lang="fr-FR" sz="2400" dirty="0" smtClean="0">
                <a:solidFill>
                  <a:srgbClr val="FF0000"/>
                </a:solidFill>
                <a:latin typeface="Times New Roman" pitchFamily="18" charset="0"/>
                <a:cs typeface="Times New Roman" pitchFamily="18" charset="0"/>
              </a:rPr>
              <a:t>Elle présente les résultats du sondage, réalisé en octobre 2013 auprès des jeunes français </a:t>
            </a:r>
          </a:p>
          <a:p>
            <a:pPr lvl="0">
              <a:spcAft>
                <a:spcPts val="600"/>
              </a:spcAft>
            </a:pPr>
            <a:r>
              <a:rPr lang="fr-FR" sz="2400" dirty="0" smtClean="0">
                <a:latin typeface="Times New Roman" pitchFamily="18" charset="0"/>
                <a:cs typeface="Times New Roman" pitchFamily="18" charset="0"/>
              </a:rPr>
              <a:t>Quel problème présente-t-elle ? </a:t>
            </a:r>
          </a:p>
          <a:p>
            <a:pPr lvl="0">
              <a:spcAft>
                <a:spcPts val="1800"/>
              </a:spcAft>
            </a:pPr>
            <a:r>
              <a:rPr lang="fr-FR" sz="2400" dirty="0" smtClean="0">
                <a:solidFill>
                  <a:srgbClr val="FF0000"/>
                </a:solidFill>
                <a:latin typeface="Times New Roman" pitchFamily="18" charset="0"/>
                <a:cs typeface="Times New Roman" pitchFamily="18" charset="0"/>
              </a:rPr>
              <a:t>Les critères dont les jeunes tiennent compte pour trouver un emploi</a:t>
            </a:r>
          </a:p>
          <a:p>
            <a:pPr lvl="0">
              <a:spcAft>
                <a:spcPts val="600"/>
              </a:spcAft>
            </a:pPr>
            <a:r>
              <a:rPr lang="fr-FR" sz="2400" dirty="0" smtClean="0">
                <a:latin typeface="Times New Roman" pitchFamily="18" charset="0"/>
                <a:cs typeface="Times New Roman" pitchFamily="18" charset="0"/>
              </a:rPr>
              <a:t>Quel est l'émetteur de votre infographie ? </a:t>
            </a:r>
          </a:p>
          <a:p>
            <a:pPr lvl="0">
              <a:spcAft>
                <a:spcPts val="1800"/>
              </a:spcAft>
            </a:pPr>
            <a:r>
              <a:rPr lang="fr-FR" sz="2400" i="1" dirty="0" smtClean="0">
                <a:solidFill>
                  <a:srgbClr val="FF0000"/>
                </a:solidFill>
                <a:latin typeface="Times New Roman" pitchFamily="18" charset="0"/>
                <a:cs typeface="Times New Roman" pitchFamily="18" charset="0"/>
              </a:rPr>
              <a:t>OpinionWay</a:t>
            </a:r>
            <a:r>
              <a:rPr lang="fr-FR" sz="2400" dirty="0" smtClean="0">
                <a:solidFill>
                  <a:srgbClr val="FF0000"/>
                </a:solidFill>
                <a:latin typeface="Times New Roman" pitchFamily="18" charset="0"/>
                <a:cs typeface="Times New Roman" pitchFamily="18" charset="0"/>
              </a:rPr>
              <a:t> qui est une entreprise de sondages et d'études de l’opinion public</a:t>
            </a:r>
          </a:p>
          <a:p>
            <a:pPr lvl="0">
              <a:spcAft>
                <a:spcPts val="1800"/>
              </a:spcAft>
            </a:pPr>
            <a:r>
              <a:rPr lang="fr-FR" sz="2400" dirty="0" smtClean="0">
                <a:latin typeface="Times New Roman" pitchFamily="18" charset="0"/>
                <a:cs typeface="Times New Roman" pitchFamily="18" charset="0"/>
              </a:rPr>
              <a:t>Quels en sont les destinataires? </a:t>
            </a:r>
            <a:endParaRPr lang="fr-FR"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358775" y="142852"/>
            <a:ext cx="8785225" cy="5386090"/>
          </a:xfrm>
          <a:prstGeom prst="rect">
            <a:avLst/>
          </a:prstGeom>
          <a:noFill/>
          <a:ln w="9525">
            <a:noFill/>
            <a:miter lim="800000"/>
            <a:headEnd/>
            <a:tailEnd/>
          </a:ln>
        </p:spPr>
        <p:txBody>
          <a:bodyPr anchor="ctr">
            <a:spAutoFit/>
          </a:bodyPr>
          <a:lstStyle/>
          <a:p>
            <a:pPr lvl="0">
              <a:spcAft>
                <a:spcPts val="1200"/>
              </a:spcAft>
            </a:pPr>
            <a:r>
              <a:rPr lang="fr-FR" sz="2400" b="1" dirty="0" smtClean="0">
                <a:latin typeface="Times New Roman" pitchFamily="18" charset="0"/>
                <a:cs typeface="Times New Roman" pitchFamily="18" charset="0"/>
              </a:rPr>
              <a:t>Pour trouver mes idées je réponds aux questions du premier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A quel domaine se rapporte l’infographie? </a:t>
            </a:r>
          </a:p>
          <a:p>
            <a:pPr lvl="0">
              <a:spcAft>
                <a:spcPts val="1800"/>
              </a:spcAft>
            </a:pPr>
            <a:r>
              <a:rPr lang="fr-FR" sz="2400" dirty="0" smtClean="0">
                <a:solidFill>
                  <a:srgbClr val="FF0000"/>
                </a:solidFill>
                <a:latin typeface="Times New Roman" pitchFamily="18" charset="0"/>
                <a:cs typeface="Times New Roman" pitchFamily="18" charset="0"/>
              </a:rPr>
              <a:t>Elle présente les résultats du sondage, réalisé en octobre 2013 auprès des jeunes français </a:t>
            </a:r>
          </a:p>
          <a:p>
            <a:pPr lvl="0">
              <a:spcAft>
                <a:spcPts val="600"/>
              </a:spcAft>
            </a:pPr>
            <a:r>
              <a:rPr lang="fr-FR" sz="2400" dirty="0" smtClean="0">
                <a:latin typeface="Times New Roman" pitchFamily="18" charset="0"/>
                <a:cs typeface="Times New Roman" pitchFamily="18" charset="0"/>
              </a:rPr>
              <a:t>Quel problème présente-t-elle ? </a:t>
            </a:r>
          </a:p>
          <a:p>
            <a:pPr lvl="0">
              <a:spcAft>
                <a:spcPts val="1800"/>
              </a:spcAft>
            </a:pPr>
            <a:r>
              <a:rPr lang="fr-FR" sz="2400" dirty="0" smtClean="0">
                <a:solidFill>
                  <a:srgbClr val="FF0000"/>
                </a:solidFill>
                <a:latin typeface="Times New Roman" pitchFamily="18" charset="0"/>
                <a:cs typeface="Times New Roman" pitchFamily="18" charset="0"/>
              </a:rPr>
              <a:t>Les critères dont les jeunes tiennent compte pour trouver un emploi</a:t>
            </a:r>
          </a:p>
          <a:p>
            <a:pPr lvl="0">
              <a:spcAft>
                <a:spcPts val="600"/>
              </a:spcAft>
            </a:pPr>
            <a:r>
              <a:rPr lang="fr-FR" sz="2400" dirty="0" smtClean="0">
                <a:latin typeface="Times New Roman" pitchFamily="18" charset="0"/>
                <a:cs typeface="Times New Roman" pitchFamily="18" charset="0"/>
              </a:rPr>
              <a:t>Quel est l'émetteur de votre infographie ? </a:t>
            </a:r>
          </a:p>
          <a:p>
            <a:pPr lvl="0">
              <a:spcAft>
                <a:spcPts val="1800"/>
              </a:spcAft>
            </a:pPr>
            <a:r>
              <a:rPr lang="fr-FR" sz="2400" i="1" dirty="0" smtClean="0">
                <a:solidFill>
                  <a:srgbClr val="FF0000"/>
                </a:solidFill>
                <a:latin typeface="Times New Roman" pitchFamily="18" charset="0"/>
                <a:cs typeface="Times New Roman" pitchFamily="18" charset="0"/>
              </a:rPr>
              <a:t>OpinionWay</a:t>
            </a:r>
            <a:r>
              <a:rPr lang="fr-FR" sz="2400" dirty="0" smtClean="0">
                <a:solidFill>
                  <a:srgbClr val="FF0000"/>
                </a:solidFill>
                <a:latin typeface="Times New Roman" pitchFamily="18" charset="0"/>
                <a:cs typeface="Times New Roman" pitchFamily="18" charset="0"/>
              </a:rPr>
              <a:t> qui est une entreprise de sondages et d'études de l’opinion public</a:t>
            </a:r>
          </a:p>
          <a:p>
            <a:pPr lvl="0">
              <a:spcAft>
                <a:spcPts val="1800"/>
              </a:spcAft>
            </a:pPr>
            <a:r>
              <a:rPr lang="fr-FR" sz="2400" dirty="0" smtClean="0">
                <a:latin typeface="Times New Roman" pitchFamily="18" charset="0"/>
                <a:cs typeface="Times New Roman" pitchFamily="18" charset="0"/>
              </a:rPr>
              <a:t>Quels en sont les destinataires? </a:t>
            </a:r>
            <a:r>
              <a:rPr lang="fr-FR" sz="2400" dirty="0" smtClean="0">
                <a:solidFill>
                  <a:srgbClr val="FF0000"/>
                </a:solidFill>
                <a:latin typeface="Times New Roman" pitchFamily="18" charset="0"/>
                <a:cs typeface="Times New Roman" pitchFamily="18" charset="0"/>
              </a:rPr>
              <a:t>Le large public</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358775" y="142852"/>
            <a:ext cx="8785225" cy="3154710"/>
          </a:xfrm>
          <a:prstGeom prst="rect">
            <a:avLst/>
          </a:prstGeom>
          <a:noFill/>
          <a:ln w="9525">
            <a:noFill/>
            <a:miter lim="800000"/>
            <a:headEnd/>
            <a:tailEnd/>
          </a:ln>
        </p:spPr>
        <p:txBody>
          <a:bodyPr anchor="ctr">
            <a:spAutoFit/>
          </a:bodyPr>
          <a:lstStyle/>
          <a:p>
            <a:pPr lvl="0">
              <a:spcAft>
                <a:spcPts val="1200"/>
              </a:spcAft>
            </a:pPr>
            <a:r>
              <a:rPr lang="fr-FR" sz="2400" b="1" dirty="0" smtClean="0">
                <a:latin typeface="Times New Roman" pitchFamily="18" charset="0"/>
                <a:cs typeface="Times New Roman" pitchFamily="18" charset="0"/>
              </a:rPr>
              <a:t>Pour trouver mes idées je réponds aux questions du </a:t>
            </a:r>
            <a:r>
              <a:rPr lang="fr-FR" sz="2400" b="1" dirty="0" smtClean="0">
                <a:latin typeface="Times New Roman" pitchFamily="18" charset="0"/>
                <a:cs typeface="Times New Roman" pitchFamily="18" charset="0"/>
              </a:rPr>
              <a:t>premier </a:t>
            </a:r>
            <a:r>
              <a:rPr lang="fr-FR" sz="2400" b="1" dirty="0" smtClean="0">
                <a:latin typeface="Times New Roman" pitchFamily="18" charset="0"/>
                <a:cs typeface="Times New Roman" pitchFamily="18" charset="0"/>
              </a:rPr>
              <a:t>groupe: </a:t>
            </a:r>
            <a:endParaRPr lang="ru-RU" sz="2400" b="1" dirty="0" smtClean="0">
              <a:latin typeface="Times New Roman" pitchFamily="18" charset="0"/>
              <a:cs typeface="Times New Roman" pitchFamily="18" charset="0"/>
            </a:endParaRPr>
          </a:p>
          <a:p>
            <a:pPr>
              <a:spcAft>
                <a:spcPts val="1800"/>
              </a:spcAft>
            </a:pPr>
            <a:r>
              <a:rPr lang="fr-FR" sz="2400" dirty="0" smtClean="0">
                <a:latin typeface="Times New Roman" pitchFamily="18" charset="0"/>
                <a:cs typeface="Times New Roman" pitchFamily="18" charset="0"/>
              </a:rPr>
              <a:t>Quels sont les éléments constitutifs de l’infographie? </a:t>
            </a:r>
          </a:p>
          <a:p>
            <a:pPr>
              <a:spcAft>
                <a:spcPts val="1800"/>
              </a:spcAft>
            </a:pPr>
            <a:r>
              <a:rPr lang="fr-FR" sz="2400" dirty="0" smtClean="0">
                <a:latin typeface="Times New Roman" pitchFamily="18" charset="0"/>
                <a:cs typeface="Times New Roman" pitchFamily="18" charset="0"/>
              </a:rPr>
              <a:t>Comment sont associés le texte et l’image?</a:t>
            </a:r>
            <a:endParaRPr lang="ru-RU" sz="2400" dirty="0" smtClean="0">
              <a:latin typeface="Times New Roman" pitchFamily="18" charset="0"/>
              <a:cs typeface="Times New Roman" pitchFamily="18" charset="0"/>
            </a:endParaRPr>
          </a:p>
          <a:p>
            <a:pPr lvl="0">
              <a:spcAft>
                <a:spcPts val="1800"/>
              </a:spcAft>
            </a:pPr>
            <a:endParaRPr lang="fr-FR" sz="2400" dirty="0" smtClean="0">
              <a:solidFill>
                <a:srgbClr val="FF0000"/>
              </a:solidFill>
              <a:latin typeface="Times New Roman" pitchFamily="18" charset="0"/>
              <a:cs typeface="Times New Roman" pitchFamily="18" charset="0"/>
            </a:endParaRPr>
          </a:p>
          <a:p>
            <a:pPr lvl="0">
              <a:spcAft>
                <a:spcPts val="1800"/>
              </a:spcAft>
            </a:pPr>
            <a:endParaRPr lang="fr-FR"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358775" y="142852"/>
            <a:ext cx="8785225" cy="4078039"/>
          </a:xfrm>
          <a:prstGeom prst="rect">
            <a:avLst/>
          </a:prstGeom>
          <a:noFill/>
          <a:ln w="9525">
            <a:noFill/>
            <a:miter lim="800000"/>
            <a:headEnd/>
            <a:tailEnd/>
          </a:ln>
        </p:spPr>
        <p:txBody>
          <a:bodyPr anchor="ctr">
            <a:spAutoFit/>
          </a:bodyPr>
          <a:lstStyle/>
          <a:p>
            <a:pPr lvl="0">
              <a:spcAft>
                <a:spcPts val="1200"/>
              </a:spcAft>
            </a:pPr>
            <a:r>
              <a:rPr lang="fr-FR" sz="2400" b="1" dirty="0" smtClean="0">
                <a:latin typeface="Times New Roman" pitchFamily="18" charset="0"/>
                <a:cs typeface="Times New Roman" pitchFamily="18" charset="0"/>
              </a:rPr>
              <a:t>Pour trouver mes idées je réponds aux questions du </a:t>
            </a:r>
            <a:r>
              <a:rPr lang="fr-FR" sz="2400" b="1" dirty="0" smtClean="0">
                <a:latin typeface="Times New Roman" pitchFamily="18" charset="0"/>
                <a:cs typeface="Times New Roman" pitchFamily="18" charset="0"/>
              </a:rPr>
              <a:t>premier </a:t>
            </a:r>
            <a:r>
              <a:rPr lang="fr-FR" sz="2400" b="1" dirty="0" smtClean="0">
                <a:latin typeface="Times New Roman" pitchFamily="18" charset="0"/>
                <a:cs typeface="Times New Roman" pitchFamily="18" charset="0"/>
              </a:rPr>
              <a:t>groupe: </a:t>
            </a:r>
            <a:endParaRPr lang="ru-RU" sz="2400" b="1"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Quels sont les éléments constitutifs de l’infographie? </a:t>
            </a:r>
          </a:p>
          <a:p>
            <a:pPr>
              <a:lnSpc>
                <a:spcPct val="125000"/>
              </a:lnSpc>
              <a:spcAft>
                <a:spcPts val="1200"/>
              </a:spcAft>
            </a:pPr>
            <a:r>
              <a:rPr lang="fr-FR" sz="2400" dirty="0" smtClean="0">
                <a:solidFill>
                  <a:srgbClr val="FF0000"/>
                </a:solidFill>
                <a:latin typeface="Times New Roman" pitchFamily="18" charset="0"/>
                <a:cs typeface="Times New Roman" pitchFamily="18" charset="0"/>
              </a:rPr>
              <a:t>Les chiffres, le texte, les couleurs, les planches rectangulaires présentées en cascade sous forme de diagramme triangalaire. </a:t>
            </a:r>
          </a:p>
          <a:p>
            <a:pPr>
              <a:spcAft>
                <a:spcPts val="1800"/>
              </a:spcAft>
            </a:pPr>
            <a:r>
              <a:rPr lang="fr-FR" sz="2400" dirty="0" smtClean="0">
                <a:latin typeface="Times New Roman" pitchFamily="18" charset="0"/>
                <a:cs typeface="Times New Roman" pitchFamily="18" charset="0"/>
              </a:rPr>
              <a:t>Comment sont associés le texte et l’image?</a:t>
            </a:r>
            <a:endParaRPr lang="ru-RU" sz="2400" dirty="0" smtClean="0">
              <a:latin typeface="Times New Roman" pitchFamily="18" charset="0"/>
              <a:cs typeface="Times New Roman" pitchFamily="18" charset="0"/>
            </a:endParaRPr>
          </a:p>
          <a:p>
            <a:pPr lvl="0">
              <a:spcAft>
                <a:spcPts val="1800"/>
              </a:spcAft>
            </a:pPr>
            <a:endParaRPr lang="fr-FR" sz="2400" dirty="0" smtClean="0">
              <a:solidFill>
                <a:srgbClr val="FF0000"/>
              </a:solidFill>
              <a:latin typeface="Times New Roman" pitchFamily="18" charset="0"/>
              <a:cs typeface="Times New Roman" pitchFamily="18" charset="0"/>
            </a:endParaRPr>
          </a:p>
          <a:p>
            <a:pPr lvl="0">
              <a:spcAft>
                <a:spcPts val="1800"/>
              </a:spcAft>
            </a:pPr>
            <a:endParaRPr lang="fr-FR"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358775" y="0"/>
            <a:ext cx="8785225" cy="4108817"/>
          </a:xfrm>
          <a:prstGeom prst="rect">
            <a:avLst/>
          </a:prstGeom>
          <a:noFill/>
          <a:ln w="9525">
            <a:noFill/>
            <a:miter lim="800000"/>
            <a:headEnd/>
            <a:tailEnd/>
          </a:ln>
        </p:spPr>
        <p:txBody>
          <a:bodyPr anchor="ctr">
            <a:spAutoFit/>
          </a:bodyPr>
          <a:lstStyle/>
          <a:p>
            <a:pPr lvl="0">
              <a:spcAft>
                <a:spcPts val="1200"/>
              </a:spcAft>
            </a:pPr>
            <a:r>
              <a:rPr lang="fr-FR" sz="2400" b="1" dirty="0" smtClean="0">
                <a:latin typeface="Times New Roman" pitchFamily="18" charset="0"/>
                <a:cs typeface="Times New Roman" pitchFamily="18" charset="0"/>
              </a:rPr>
              <a:t>Pour trouver mes idées je réponds aux questions </a:t>
            </a:r>
            <a:r>
              <a:rPr lang="fr-FR" sz="2400" b="1" smtClean="0">
                <a:latin typeface="Times New Roman" pitchFamily="18" charset="0"/>
                <a:cs typeface="Times New Roman" pitchFamily="18" charset="0"/>
              </a:rPr>
              <a:t>du </a:t>
            </a:r>
            <a:r>
              <a:rPr lang="fr-FR" sz="2400" b="1" smtClean="0">
                <a:latin typeface="Times New Roman" pitchFamily="18" charset="0"/>
                <a:cs typeface="Times New Roman" pitchFamily="18" charset="0"/>
              </a:rPr>
              <a:t>premier </a:t>
            </a:r>
            <a:r>
              <a:rPr lang="fr-FR" sz="2400" b="1" dirty="0" smtClean="0">
                <a:latin typeface="Times New Roman" pitchFamily="18" charset="0"/>
                <a:cs typeface="Times New Roman" pitchFamily="18" charset="0"/>
              </a:rPr>
              <a:t>groupe: </a:t>
            </a:r>
            <a:endParaRPr lang="ru-RU" sz="2400" b="1"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Quels sont les éléments constitutifs de l’infographie?</a:t>
            </a:r>
            <a:r>
              <a:rPr lang="fr-FR" sz="2400" dirty="0" smtClean="0">
                <a:solidFill>
                  <a:srgbClr val="FF0000"/>
                </a:solidFill>
                <a:latin typeface="Times New Roman" pitchFamily="18" charset="0"/>
                <a:cs typeface="Times New Roman" pitchFamily="18" charset="0"/>
              </a:rPr>
              <a:t>  </a:t>
            </a:r>
          </a:p>
          <a:p>
            <a:pPr>
              <a:spcAft>
                <a:spcPts val="1200"/>
              </a:spcAft>
            </a:pPr>
            <a:r>
              <a:rPr lang="fr-FR" sz="2400" dirty="0" smtClean="0">
                <a:solidFill>
                  <a:srgbClr val="FF0000"/>
                </a:solidFill>
                <a:latin typeface="Times New Roman" pitchFamily="18" charset="0"/>
                <a:cs typeface="Times New Roman" pitchFamily="18" charset="0"/>
              </a:rPr>
              <a:t>Les chiffres, le texte, les couleurs, les planches rectangulaires présentées en cascade sous forme de diagramme triangalaire. </a:t>
            </a:r>
          </a:p>
          <a:p>
            <a:pPr>
              <a:spcAft>
                <a:spcPts val="600"/>
              </a:spcAft>
            </a:pPr>
            <a:r>
              <a:rPr lang="fr-FR" sz="2400" dirty="0" smtClean="0">
                <a:latin typeface="Times New Roman" pitchFamily="18" charset="0"/>
                <a:cs typeface="Times New Roman" pitchFamily="18" charset="0"/>
              </a:rPr>
              <a:t>Comment sont associés le texte et l’image?</a:t>
            </a:r>
          </a:p>
          <a:p>
            <a:pPr lvl="0">
              <a:spcAft>
                <a:spcPts val="1800"/>
              </a:spcAft>
            </a:pPr>
            <a:r>
              <a:rPr lang="fr-FR" sz="2400" dirty="0" smtClean="0">
                <a:solidFill>
                  <a:srgbClr val="FF0000"/>
                </a:solidFill>
                <a:latin typeface="Times New Roman" pitchFamily="18" charset="0"/>
                <a:cs typeface="Times New Roman" pitchFamily="18" charset="0"/>
              </a:rPr>
              <a:t>Ils sont associés pour visualiser les résultats du sondage d’une façon claire et facilement lisible. </a:t>
            </a:r>
            <a:endParaRPr lang="ru-RU" sz="2400" dirty="0" smtClean="0">
              <a:solidFill>
                <a:srgbClr val="FF0000"/>
              </a:solidFill>
              <a:latin typeface="Times New Roman" pitchFamily="18" charset="0"/>
              <a:cs typeface="Times New Roman" pitchFamily="18" charset="0"/>
            </a:endParaRPr>
          </a:p>
          <a:p>
            <a:pPr>
              <a:spcAft>
                <a:spcPts val="1800"/>
              </a:spcAft>
            </a:pP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358775" y="142852"/>
            <a:ext cx="8785225" cy="5201424"/>
          </a:xfrm>
          <a:prstGeom prst="rect">
            <a:avLst/>
          </a:prstGeom>
          <a:noFill/>
          <a:ln w="9525">
            <a:noFill/>
            <a:miter lim="800000"/>
            <a:headEnd/>
            <a:tailEnd/>
          </a:ln>
        </p:spPr>
        <p:txBody>
          <a:bodyPr anchor="ctr">
            <a:spAutoFit/>
          </a:bodyPr>
          <a:lstStyle/>
          <a:p>
            <a:pPr lvl="0">
              <a:spcAft>
                <a:spcPts val="1200"/>
              </a:spcAft>
            </a:pPr>
            <a:r>
              <a:rPr lang="fr-FR" sz="2400" b="1" dirty="0" smtClean="0">
                <a:latin typeface="Times New Roman" pitchFamily="18" charset="0"/>
                <a:cs typeface="Times New Roman" pitchFamily="18" charset="0"/>
              </a:rPr>
              <a:t>Pour trouver mes idées je réponds aux questions du premier groupe: </a:t>
            </a:r>
            <a:endParaRPr lang="ru-RU" sz="2400" b="1" dirty="0" smtClean="0">
              <a:latin typeface="Times New Roman" pitchFamily="18" charset="0"/>
              <a:cs typeface="Times New Roman" pitchFamily="18" charset="0"/>
            </a:endParaRPr>
          </a:p>
          <a:p>
            <a:pPr>
              <a:spcAft>
                <a:spcPts val="1200"/>
              </a:spcAft>
            </a:pPr>
            <a:r>
              <a:rPr lang="fr-FR" sz="2400" dirty="0" smtClean="0">
                <a:latin typeface="Times New Roman" pitchFamily="18" charset="0"/>
                <a:cs typeface="Times New Roman" pitchFamily="18" charset="0"/>
              </a:rPr>
              <a:t>Quels sont les éléments constitutifs de l’infographie?</a:t>
            </a:r>
            <a:r>
              <a:rPr lang="fr-FR" sz="2400" dirty="0" smtClean="0">
                <a:solidFill>
                  <a:srgbClr val="FF0000"/>
                </a:solidFill>
                <a:latin typeface="Times New Roman" pitchFamily="18" charset="0"/>
                <a:cs typeface="Times New Roman" pitchFamily="18" charset="0"/>
              </a:rPr>
              <a:t>  </a:t>
            </a:r>
          </a:p>
          <a:p>
            <a:pPr>
              <a:lnSpc>
                <a:spcPct val="125000"/>
              </a:lnSpc>
            </a:pPr>
            <a:r>
              <a:rPr lang="fr-FR" sz="2400" dirty="0" smtClean="0">
                <a:solidFill>
                  <a:srgbClr val="0000FF"/>
                </a:solidFill>
                <a:latin typeface="Times New Roman" pitchFamily="18" charset="0"/>
                <a:cs typeface="Times New Roman" pitchFamily="18" charset="0"/>
              </a:rPr>
              <a:t>Les chiffres, le texte, les couleurs, présentés dans un diagramme. </a:t>
            </a:r>
          </a:p>
          <a:p>
            <a:pPr>
              <a:lnSpc>
                <a:spcPct val="125000"/>
              </a:lnSpc>
            </a:pPr>
            <a:r>
              <a:rPr lang="fr-FR" sz="2400" dirty="0" smtClean="0">
                <a:solidFill>
                  <a:srgbClr val="0000FF"/>
                </a:solidFill>
                <a:latin typeface="Times New Roman" pitchFamily="18" charset="0"/>
                <a:cs typeface="Times New Roman" pitchFamily="18" charset="0"/>
              </a:rPr>
              <a:t>Le graphiste exploite les formes géométriques suivantes: les planches rectangulaires en cascade.</a:t>
            </a:r>
          </a:p>
          <a:p>
            <a:pPr>
              <a:lnSpc>
                <a:spcPct val="125000"/>
              </a:lnSpc>
            </a:pPr>
            <a:r>
              <a:rPr lang="fr-FR" sz="2400" dirty="0" smtClean="0">
                <a:solidFill>
                  <a:srgbClr val="0000FF"/>
                </a:solidFill>
                <a:latin typeface="Times New Roman" pitchFamily="18" charset="0"/>
                <a:cs typeface="Times New Roman" pitchFamily="18" charset="0"/>
              </a:rPr>
              <a:t> Le texte à l’intérieur – le critère choisi par les sondés, sa taille – le pourcentage obtenu, sa couleur – la plage de variation des valeures numériques considérée comme insignifiante.  À côté de la plache (à droite ou à gauche) – le pourcentage obtenu: la taille des charactères et de la planche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5"/>
          <p:cNvSpPr>
            <a:spLocks noChangeArrowheads="1"/>
          </p:cNvSpPr>
          <p:nvPr/>
        </p:nvSpPr>
        <p:spPr bwMode="auto">
          <a:xfrm>
            <a:off x="214282" y="357166"/>
            <a:ext cx="8785225" cy="5463034"/>
          </a:xfrm>
          <a:prstGeom prst="rect">
            <a:avLst/>
          </a:prstGeom>
          <a:noFill/>
          <a:ln w="9525">
            <a:noFill/>
            <a:miter lim="800000"/>
            <a:headEnd/>
            <a:tailEnd/>
          </a:ln>
        </p:spPr>
        <p:txBody>
          <a:bodyPr anchor="ctr">
            <a:spAutoFit/>
          </a:bodyPr>
          <a:lstStyle/>
          <a:p>
            <a:pPr algn="ctr">
              <a:lnSpc>
                <a:spcPct val="150000"/>
              </a:lnSpc>
              <a:tabLst>
                <a:tab pos="1166813" algn="l"/>
              </a:tabLst>
            </a:pPr>
            <a:r>
              <a:rPr lang="ru-RU" sz="2800" b="1" dirty="0">
                <a:latin typeface="Times New Roman" pitchFamily="18" charset="0"/>
                <a:cs typeface="Times New Roman" pitchFamily="18" charset="0"/>
              </a:rPr>
              <a:t>Конкурс</a:t>
            </a:r>
            <a:r>
              <a:rPr lang="fr-FR" sz="2800" b="1" dirty="0">
                <a:latin typeface="Times New Roman" pitchFamily="18" charset="0"/>
                <a:cs typeface="Times New Roman" pitchFamily="18" charset="0"/>
              </a:rPr>
              <a:t> </a:t>
            </a:r>
            <a:r>
              <a:rPr lang="ru-RU" sz="2800" b="1" dirty="0">
                <a:latin typeface="Times New Roman" pitchFamily="18" charset="0"/>
                <a:cs typeface="Times New Roman" pitchFamily="18" charset="0"/>
              </a:rPr>
              <a:t>устной</a:t>
            </a:r>
            <a:r>
              <a:rPr lang="fr-FR" sz="2800" b="1" dirty="0">
                <a:latin typeface="Times New Roman" pitchFamily="18" charset="0"/>
                <a:cs typeface="Times New Roman" pitchFamily="18" charset="0"/>
              </a:rPr>
              <a:t> </a:t>
            </a:r>
            <a:r>
              <a:rPr lang="ru-RU" sz="2800" b="1" dirty="0">
                <a:latin typeface="Times New Roman" pitchFamily="18" charset="0"/>
                <a:cs typeface="Times New Roman" pitchFamily="18" charset="0"/>
              </a:rPr>
              <a:t>речи</a:t>
            </a:r>
            <a:r>
              <a:rPr lang="fr-FR" sz="2800" b="1" dirty="0">
                <a:latin typeface="Times New Roman" pitchFamily="18" charset="0"/>
                <a:cs typeface="Times New Roman" pitchFamily="18" charset="0"/>
              </a:rPr>
              <a:t> </a:t>
            </a:r>
            <a:endParaRPr lang="ru-RU" sz="2800" dirty="0">
              <a:latin typeface="Times New Roman" pitchFamily="18" charset="0"/>
              <a:cs typeface="Times New Roman" pitchFamily="18" charset="0"/>
            </a:endParaRPr>
          </a:p>
          <a:p>
            <a:pPr>
              <a:lnSpc>
                <a:spcPct val="150000"/>
              </a:lnSpc>
              <a:tabLst>
                <a:tab pos="1166813" algn="l"/>
              </a:tabLst>
            </a:pPr>
            <a:r>
              <a:rPr lang="fr-FR" sz="2800" b="1" dirty="0" smtClean="0">
                <a:latin typeface="Times New Roman" pitchFamily="18" charset="0"/>
                <a:cs typeface="Times New Roman" pitchFamily="18" charset="0"/>
              </a:rPr>
              <a:t>Préparation</a:t>
            </a:r>
            <a:r>
              <a:rPr lang="fr-FR" sz="2800" b="1" dirty="0">
                <a:latin typeface="Times New Roman" pitchFamily="18" charset="0"/>
                <a:cs typeface="Times New Roman" pitchFamily="18" charset="0"/>
              </a:rPr>
              <a:t> : </a:t>
            </a:r>
            <a:r>
              <a:rPr lang="fr-FR" sz="2800" dirty="0" smtClean="0">
                <a:latin typeface="Times New Roman" pitchFamily="18" charset="0"/>
                <a:cs typeface="Times New Roman" pitchFamily="18" charset="0"/>
              </a:rPr>
              <a:t>20 </a:t>
            </a:r>
            <a:r>
              <a:rPr lang="fr-FR" sz="2800" dirty="0">
                <a:latin typeface="Times New Roman" pitchFamily="18" charset="0"/>
                <a:cs typeface="Times New Roman" pitchFamily="18" charset="0"/>
              </a:rPr>
              <a:t>minutes</a:t>
            </a:r>
          </a:p>
          <a:p>
            <a:pPr>
              <a:lnSpc>
                <a:spcPct val="150000"/>
              </a:lnSpc>
              <a:tabLst>
                <a:tab pos="1166813" algn="l"/>
              </a:tabLst>
            </a:pPr>
            <a:r>
              <a:rPr lang="fr-FR" sz="2800" b="1" dirty="0">
                <a:latin typeface="Times New Roman" pitchFamily="18" charset="0"/>
                <a:cs typeface="Times New Roman" pitchFamily="18" charset="0"/>
              </a:rPr>
              <a:t>Durée de l’épreuve :</a:t>
            </a:r>
            <a:r>
              <a:rPr lang="fr-FR" sz="2800" dirty="0">
                <a:latin typeface="Times New Roman" pitchFamily="18" charset="0"/>
                <a:cs typeface="Times New Roman" pitchFamily="18" charset="0"/>
              </a:rPr>
              <a:t> </a:t>
            </a:r>
            <a:r>
              <a:rPr lang="fr-FR" sz="2800" dirty="0" smtClean="0">
                <a:latin typeface="Times New Roman" pitchFamily="18" charset="0"/>
                <a:cs typeface="Times New Roman" pitchFamily="18" charset="0"/>
              </a:rPr>
              <a:t>10 minutes                        </a:t>
            </a:r>
            <a:r>
              <a:rPr lang="fr-FR" sz="2800" b="1" dirty="0" smtClean="0">
                <a:latin typeface="Times New Roman" pitchFamily="18" charset="0"/>
                <a:cs typeface="Times New Roman" pitchFamily="18" charset="0"/>
              </a:rPr>
              <a:t>Note </a:t>
            </a:r>
            <a:r>
              <a:rPr lang="fr-FR" sz="2800" dirty="0">
                <a:latin typeface="Times New Roman" pitchFamily="18" charset="0"/>
                <a:cs typeface="Times New Roman" pitchFamily="18" charset="0"/>
              </a:rPr>
              <a:t>sur </a:t>
            </a:r>
            <a:r>
              <a:rPr lang="fr-FR" sz="2800" b="1" dirty="0" smtClean="0">
                <a:latin typeface="Times New Roman" pitchFamily="18" charset="0"/>
                <a:cs typeface="Times New Roman" pitchFamily="18" charset="0"/>
              </a:rPr>
              <a:t>25</a:t>
            </a:r>
            <a:endParaRPr lang="fr-FR" sz="2800" b="1" dirty="0">
              <a:latin typeface="Times New Roman" pitchFamily="18" charset="0"/>
              <a:cs typeface="Times New Roman" pitchFamily="18" charset="0"/>
            </a:endParaRPr>
          </a:p>
          <a:p>
            <a:endParaRPr lang="fr-FR" sz="2800" b="1" dirty="0" smtClean="0">
              <a:latin typeface="Times New Roman" pitchFamily="18" charset="0"/>
              <a:cs typeface="Times New Roman" pitchFamily="18" charset="0"/>
            </a:endParaRPr>
          </a:p>
          <a:p>
            <a:r>
              <a:rPr lang="fr-FR" sz="2800" b="1" dirty="0" smtClean="0">
                <a:latin typeface="Times New Roman" pitchFamily="18" charset="0"/>
                <a:cs typeface="Times New Roman" pitchFamily="18" charset="0"/>
              </a:rPr>
              <a:t>Consigne :</a:t>
            </a:r>
            <a:r>
              <a:rPr lang="fr-FR" sz="2800" dirty="0" smtClean="0">
                <a:latin typeface="Times New Roman" pitchFamily="18" charset="0"/>
                <a:cs typeface="Times New Roman" pitchFamily="18" charset="0"/>
              </a:rPr>
              <a:t> </a:t>
            </a:r>
          </a:p>
          <a:p>
            <a:r>
              <a:rPr lang="fr-FR" sz="2800" i="1" dirty="0" smtClean="0">
                <a:latin typeface="Times New Roman" pitchFamily="18" charset="0"/>
                <a:cs typeface="Times New Roman" pitchFamily="18" charset="0"/>
              </a:rPr>
              <a:t>Tirez au sort une infographie, représentation visuelle d'une information qui permet de comprendre un sujet (souvent complexe) en un clin d'oeil. Faites sa présentation orale (de 4-5 minutes environ) en essayant de répondre aux questions suivantes:</a:t>
            </a:r>
            <a:endParaRPr lang="ru-RU" sz="2800" dirty="0" smtClean="0">
              <a:latin typeface="Times New Roman" pitchFamily="18" charset="0"/>
              <a:cs typeface="Times New Roman" pitchFamily="18" charset="0"/>
            </a:endParaRPr>
          </a:p>
          <a:p>
            <a:pPr>
              <a:lnSpc>
                <a:spcPct val="150000"/>
              </a:lnSpc>
              <a:tabLst>
                <a:tab pos="1166813" algn="l"/>
              </a:tabLst>
            </a:pPr>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142852"/>
            <a:ext cx="8785225" cy="6524863"/>
          </a:xfrm>
          <a:prstGeom prst="rect">
            <a:avLst/>
          </a:prstGeom>
          <a:noFill/>
          <a:ln w="9525">
            <a:noFill/>
            <a:miter lim="800000"/>
            <a:headEnd/>
            <a:tailEnd/>
          </a:ln>
        </p:spPr>
        <p:txBody>
          <a:bodyPr anchor="ctr">
            <a:spAutoFit/>
          </a:bodyPr>
          <a:lstStyle/>
          <a:p>
            <a:pPr lvl="0">
              <a:spcAft>
                <a:spcPts val="1200"/>
              </a:spcAft>
            </a:pPr>
            <a:r>
              <a:rPr lang="fr-FR" sz="2400" b="1" dirty="0" smtClean="0">
                <a:latin typeface="Times New Roman" pitchFamily="18" charset="0"/>
                <a:cs typeface="Times New Roman" pitchFamily="18" charset="0"/>
              </a:rPr>
              <a:t>Pour trouver mes idées je réponds aux questions du deuxième groupe: </a:t>
            </a:r>
            <a:endParaRPr lang="ru-RU" sz="2400" b="1" dirty="0" smtClean="0">
              <a:latin typeface="Times New Roman" pitchFamily="18" charset="0"/>
              <a:cs typeface="Times New Roman" pitchFamily="18" charset="0"/>
            </a:endParaRPr>
          </a:p>
          <a:p>
            <a:pPr lvl="0">
              <a:lnSpc>
                <a:spcPct val="125000"/>
              </a:lnSpc>
              <a:spcAft>
                <a:spcPts val="1200"/>
              </a:spcAft>
            </a:pPr>
            <a:r>
              <a:rPr lang="fr-FR" sz="2400" dirty="0" smtClean="0">
                <a:latin typeface="Times New Roman" pitchFamily="18" charset="0"/>
                <a:cs typeface="Times New Roman" pitchFamily="18" charset="0"/>
              </a:rPr>
              <a:t>Le message visuel: </a:t>
            </a:r>
          </a:p>
          <a:p>
            <a:pPr lvl="0">
              <a:lnSpc>
                <a:spcPct val="125000"/>
              </a:lnSpc>
              <a:spcAft>
                <a:spcPts val="1200"/>
              </a:spcAft>
            </a:pPr>
            <a:r>
              <a:rPr lang="fr-FR" sz="2400" dirty="0" smtClean="0">
                <a:latin typeface="Times New Roman" pitchFamily="18" charset="0"/>
                <a:cs typeface="Times New Roman" pitchFamily="18" charset="0"/>
              </a:rPr>
              <a:t>Décrivez ce que vous voyez sur l'infographie en quelques phrases: quel est le format (r</a:t>
            </a:r>
            <a:r>
              <a:rPr lang="ru-RU" sz="2400" dirty="0" smtClean="0">
                <a:latin typeface="Times New Roman" pitchFamily="18" charset="0"/>
                <a:cs typeface="Times New Roman" pitchFamily="18" charset="0"/>
              </a:rPr>
              <a:t>е</a:t>
            </a:r>
            <a:r>
              <a:rPr lang="fr-FR" sz="2400" dirty="0" smtClean="0">
                <a:latin typeface="Times New Roman" pitchFamily="18" charset="0"/>
                <a:cs typeface="Times New Roman" pitchFamily="18" charset="0"/>
              </a:rPr>
              <a:t>ctangulaire, carré, triangulaire...) ? </a:t>
            </a:r>
          </a:p>
          <a:p>
            <a:pPr lvl="0">
              <a:lnSpc>
                <a:spcPct val="125000"/>
              </a:lnSpc>
              <a:spcAft>
                <a:spcPts val="1200"/>
              </a:spcAft>
            </a:pPr>
            <a:r>
              <a:rPr lang="fr-FR" sz="2400" dirty="0" smtClean="0">
                <a:latin typeface="Times New Roman" pitchFamily="18" charset="0"/>
                <a:cs typeface="Times New Roman" pitchFamily="18" charset="0"/>
              </a:rPr>
              <a:t>qu’est-ce qui est représenté? </a:t>
            </a:r>
          </a:p>
          <a:p>
            <a:pPr lvl="0">
              <a:lnSpc>
                <a:spcPct val="125000"/>
              </a:lnSpc>
              <a:spcAft>
                <a:spcPts val="1200"/>
              </a:spcAft>
            </a:pPr>
            <a:r>
              <a:rPr lang="fr-FR" sz="2400" dirty="0" smtClean="0">
                <a:latin typeface="Times New Roman" pitchFamily="18" charset="0"/>
                <a:cs typeface="Times New Roman" pitchFamily="18" charset="0"/>
              </a:rPr>
              <a:t>l’image, est-elle photographique ou graphique ? </a:t>
            </a:r>
          </a:p>
          <a:p>
            <a:pPr lvl="0">
              <a:lnSpc>
                <a:spcPct val="125000"/>
              </a:lnSpc>
              <a:spcAft>
                <a:spcPts val="1200"/>
              </a:spcAft>
            </a:pPr>
            <a:r>
              <a:rPr lang="fr-FR" sz="2400" dirty="0" smtClean="0">
                <a:latin typeface="Times New Roman" pitchFamily="18" charset="0"/>
                <a:cs typeface="Times New Roman" pitchFamily="18" charset="0"/>
              </a:rPr>
              <a:t>quelle forme a été choisie pour mettre en valeur l’information chiffrée (diagramme, graphique, carte, tableau) ? </a:t>
            </a:r>
          </a:p>
          <a:p>
            <a:pPr lvl="0">
              <a:lnSpc>
                <a:spcPct val="125000"/>
              </a:lnSpc>
              <a:spcAft>
                <a:spcPts val="1200"/>
              </a:spcAft>
            </a:pPr>
            <a:r>
              <a:rPr lang="fr-FR" sz="2400" dirty="0" smtClean="0">
                <a:latin typeface="Times New Roman" pitchFamily="18" charset="0"/>
                <a:cs typeface="Times New Roman" pitchFamily="18" charset="0"/>
              </a:rPr>
              <a:t>comment est réalisée la mise en page (linéaire, en colonnes, modulaire) ? </a:t>
            </a:r>
          </a:p>
          <a:p>
            <a:pPr lvl="0">
              <a:lnSpc>
                <a:spcPct val="125000"/>
              </a:lnSpc>
              <a:spcAft>
                <a:spcPts val="1200"/>
              </a:spcAft>
            </a:pPr>
            <a:r>
              <a:rPr lang="fr-FR" sz="2400" dirty="0" smtClean="0">
                <a:latin typeface="Times New Roman" pitchFamily="18" charset="0"/>
                <a:cs typeface="Times New Roman" pitchFamily="18" charset="0"/>
              </a:rPr>
              <a:t>arrive-t-elle à dynamiser l’information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0"/>
            <a:ext cx="8785225" cy="5801588"/>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deuxième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visuel: Décrivez ce que vous voyez sur l'infographie en quelques phrases:</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 est le format (</a:t>
            </a:r>
            <a:r>
              <a:rPr lang="fr-FR" sz="2400" dirty="0" smtClean="0">
                <a:solidFill>
                  <a:srgbClr val="FF0000"/>
                </a:solidFill>
                <a:latin typeface="Times New Roman" pitchFamily="18" charset="0"/>
                <a:cs typeface="Times New Roman" pitchFamily="18" charset="0"/>
              </a:rPr>
              <a:t>r</a:t>
            </a:r>
            <a:r>
              <a:rPr lang="ru-RU" sz="2400" dirty="0" smtClean="0">
                <a:solidFill>
                  <a:srgbClr val="FF0000"/>
                </a:solidFill>
                <a:latin typeface="Times New Roman" pitchFamily="18" charset="0"/>
                <a:cs typeface="Times New Roman" pitchFamily="18" charset="0"/>
              </a:rPr>
              <a:t>е</a:t>
            </a:r>
            <a:r>
              <a:rPr lang="fr-FR" sz="2400" dirty="0" smtClean="0">
                <a:solidFill>
                  <a:srgbClr val="FF0000"/>
                </a:solidFill>
                <a:latin typeface="Times New Roman" pitchFamily="18" charset="0"/>
                <a:cs typeface="Times New Roman" pitchFamily="18" charset="0"/>
              </a:rPr>
              <a:t>ctangulaire</a:t>
            </a:r>
            <a:r>
              <a:rPr lang="fr-FR" sz="2400" dirty="0" smtClean="0">
                <a:latin typeface="Times New Roman" pitchFamily="18" charset="0"/>
                <a:cs typeface="Times New Roman" pitchFamily="18" charset="0"/>
              </a:rPr>
              <a:t>, carré, triangulaire...)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qu’est-ce qui est représenté?  </a:t>
            </a:r>
            <a:endParaRPr lang="fr-FR" sz="2400" dirty="0" smtClean="0">
              <a:solidFill>
                <a:srgbClr val="FF0000"/>
              </a:solidFill>
              <a:latin typeface="Times New Roman" pitchFamily="18" charset="0"/>
              <a:cs typeface="Times New Roman" pitchFamily="18" charset="0"/>
            </a:endParaRP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l’image, est-elle photographique ou graphique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quelle forme a été choisie pour mettre en valeur l’information chiffrée (diagramme, graphique, carte, tableau)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comment est réalisée la mise en page (linéaire, en colonnes, modulaire)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arrive-t-elle à dynamiser l’information ? </a:t>
            </a:r>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0"/>
            <a:ext cx="8785225" cy="5801588"/>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deuxième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visuel: Décrivez ce que vous voyez sur l'infographie en quelques phrases:</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 est le format (</a:t>
            </a:r>
            <a:r>
              <a:rPr lang="fr-FR" sz="2400" dirty="0" smtClean="0">
                <a:solidFill>
                  <a:srgbClr val="FF0000"/>
                </a:solidFill>
                <a:latin typeface="Times New Roman" pitchFamily="18" charset="0"/>
                <a:cs typeface="Times New Roman" pitchFamily="18" charset="0"/>
              </a:rPr>
              <a:t>r</a:t>
            </a:r>
            <a:r>
              <a:rPr lang="ru-RU" sz="2400" dirty="0" smtClean="0">
                <a:solidFill>
                  <a:srgbClr val="FF0000"/>
                </a:solidFill>
                <a:latin typeface="Times New Roman" pitchFamily="18" charset="0"/>
                <a:cs typeface="Times New Roman" pitchFamily="18" charset="0"/>
              </a:rPr>
              <a:t>е</a:t>
            </a:r>
            <a:r>
              <a:rPr lang="fr-FR" sz="2400" dirty="0" smtClean="0">
                <a:solidFill>
                  <a:srgbClr val="FF0000"/>
                </a:solidFill>
                <a:latin typeface="Times New Roman" pitchFamily="18" charset="0"/>
                <a:cs typeface="Times New Roman" pitchFamily="18" charset="0"/>
              </a:rPr>
              <a:t>ctangulaire</a:t>
            </a:r>
            <a:r>
              <a:rPr lang="fr-FR" sz="2400" dirty="0" smtClean="0">
                <a:latin typeface="Times New Roman" pitchFamily="18" charset="0"/>
                <a:cs typeface="Times New Roman" pitchFamily="18" charset="0"/>
              </a:rPr>
              <a:t>, carré, triangulaire...)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qu’est-ce qui est représenté?  </a:t>
            </a:r>
            <a:r>
              <a:rPr lang="fr-FR" sz="2400" dirty="0" smtClean="0">
                <a:solidFill>
                  <a:srgbClr val="FF0000"/>
                </a:solidFill>
                <a:latin typeface="Times New Roman" pitchFamily="18" charset="0"/>
                <a:cs typeface="Times New Roman" pitchFamily="18" charset="0"/>
              </a:rPr>
              <a:t>Les données du sondage</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l’image, est-elle photographique ou graphique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quelle forme a été choisie pour mettre en valeur l’information chiffrée (diagramme, graphique, carte, tableau)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comment est réalisée la mise en page (linéaire, en colonnes, modulaire)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arrive-t-elle à dynamiser l’information ?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0"/>
            <a:ext cx="8785225" cy="5801588"/>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deuxième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visuel: Décrivez ce que vous voyez sur l'infographie en quelques phrases:</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 est le format (</a:t>
            </a:r>
            <a:r>
              <a:rPr lang="fr-FR" sz="2400" dirty="0" smtClean="0">
                <a:solidFill>
                  <a:srgbClr val="FF0000"/>
                </a:solidFill>
                <a:latin typeface="Times New Roman" pitchFamily="18" charset="0"/>
                <a:cs typeface="Times New Roman" pitchFamily="18" charset="0"/>
              </a:rPr>
              <a:t>r</a:t>
            </a:r>
            <a:r>
              <a:rPr lang="ru-RU" sz="2400" dirty="0" smtClean="0">
                <a:solidFill>
                  <a:srgbClr val="FF0000"/>
                </a:solidFill>
                <a:latin typeface="Times New Roman" pitchFamily="18" charset="0"/>
                <a:cs typeface="Times New Roman" pitchFamily="18" charset="0"/>
              </a:rPr>
              <a:t>е</a:t>
            </a:r>
            <a:r>
              <a:rPr lang="fr-FR" sz="2400" dirty="0" smtClean="0">
                <a:solidFill>
                  <a:srgbClr val="FF0000"/>
                </a:solidFill>
                <a:latin typeface="Times New Roman" pitchFamily="18" charset="0"/>
                <a:cs typeface="Times New Roman" pitchFamily="18" charset="0"/>
              </a:rPr>
              <a:t>ctangulaire</a:t>
            </a:r>
            <a:r>
              <a:rPr lang="fr-FR" sz="2400" dirty="0" smtClean="0">
                <a:latin typeface="Times New Roman" pitchFamily="18" charset="0"/>
                <a:cs typeface="Times New Roman" pitchFamily="18" charset="0"/>
              </a:rPr>
              <a:t>, carré, triangulaire...)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qu’est-ce qui est représenté?  </a:t>
            </a:r>
            <a:r>
              <a:rPr lang="fr-FR" sz="2400" dirty="0" smtClean="0">
                <a:solidFill>
                  <a:srgbClr val="FF0000"/>
                </a:solidFill>
                <a:latin typeface="Times New Roman" pitchFamily="18" charset="0"/>
                <a:cs typeface="Times New Roman" pitchFamily="18" charset="0"/>
              </a:rPr>
              <a:t>Les données du sondage</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l’image, est-elle photographique ou </a:t>
            </a:r>
            <a:r>
              <a:rPr lang="fr-FR" sz="2400" dirty="0" smtClean="0">
                <a:solidFill>
                  <a:srgbClr val="FF0000"/>
                </a:solidFill>
                <a:latin typeface="Times New Roman" pitchFamily="18" charset="0"/>
                <a:cs typeface="Times New Roman" pitchFamily="18" charset="0"/>
              </a:rPr>
              <a:t>graphique</a:t>
            </a:r>
            <a:r>
              <a:rPr lang="fr-FR" sz="2400" dirty="0" smtClean="0">
                <a:latin typeface="Times New Roman" pitchFamily="18" charset="0"/>
                <a:cs typeface="Times New Roman" pitchFamily="18" charset="0"/>
              </a:rPr>
              <a:t> ?</a:t>
            </a:r>
            <a:endParaRPr lang="fr-FR" sz="2400" dirty="0" smtClean="0">
              <a:solidFill>
                <a:srgbClr val="FF0000"/>
              </a:solidFill>
              <a:latin typeface="Times New Roman" pitchFamily="18" charset="0"/>
              <a:cs typeface="Times New Roman" pitchFamily="18" charset="0"/>
            </a:endParaRP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quelle forme a été choisie pour mettre en valeur l’information chiffrée (diagramme, graphique, carte, tableau)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comment est réalisée la mise en page (linéaire, en colonnes, modulaire)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arrive-t-elle à dynamiser l’information ?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0"/>
            <a:ext cx="8785225" cy="6263253"/>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deuxième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visuel: Décrivez ce que vous voyez sur l'infographie en quelques phrases:</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 est le format (</a:t>
            </a:r>
            <a:r>
              <a:rPr lang="fr-FR" sz="2400" dirty="0" smtClean="0">
                <a:solidFill>
                  <a:srgbClr val="FF0000"/>
                </a:solidFill>
                <a:latin typeface="Times New Roman" pitchFamily="18" charset="0"/>
                <a:cs typeface="Times New Roman" pitchFamily="18" charset="0"/>
              </a:rPr>
              <a:t>r</a:t>
            </a:r>
            <a:r>
              <a:rPr lang="ru-RU" sz="2400" dirty="0" smtClean="0">
                <a:solidFill>
                  <a:srgbClr val="FF0000"/>
                </a:solidFill>
                <a:latin typeface="Times New Roman" pitchFamily="18" charset="0"/>
                <a:cs typeface="Times New Roman" pitchFamily="18" charset="0"/>
              </a:rPr>
              <a:t>е</a:t>
            </a:r>
            <a:r>
              <a:rPr lang="fr-FR" sz="2400" dirty="0" smtClean="0">
                <a:solidFill>
                  <a:srgbClr val="FF0000"/>
                </a:solidFill>
                <a:latin typeface="Times New Roman" pitchFamily="18" charset="0"/>
                <a:cs typeface="Times New Roman" pitchFamily="18" charset="0"/>
              </a:rPr>
              <a:t>ctangulaire</a:t>
            </a:r>
            <a:r>
              <a:rPr lang="fr-FR" sz="2400" dirty="0" smtClean="0">
                <a:latin typeface="Times New Roman" pitchFamily="18" charset="0"/>
                <a:cs typeface="Times New Roman" pitchFamily="18" charset="0"/>
              </a:rPr>
              <a:t>, carré, triangulaire...)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qu’est-ce qui est représenté?  </a:t>
            </a:r>
            <a:r>
              <a:rPr lang="fr-FR" sz="2400" dirty="0" smtClean="0">
                <a:solidFill>
                  <a:srgbClr val="FF0000"/>
                </a:solidFill>
                <a:latin typeface="Times New Roman" pitchFamily="18" charset="0"/>
                <a:cs typeface="Times New Roman" pitchFamily="18" charset="0"/>
              </a:rPr>
              <a:t>Les données du sondage</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l’image, est-elle photographique ou </a:t>
            </a:r>
            <a:r>
              <a:rPr lang="fr-FR" sz="2400" dirty="0" smtClean="0">
                <a:solidFill>
                  <a:srgbClr val="FF0000"/>
                </a:solidFill>
                <a:latin typeface="Times New Roman" pitchFamily="18" charset="0"/>
                <a:cs typeface="Times New Roman" pitchFamily="18" charset="0"/>
              </a:rPr>
              <a:t>graphique</a:t>
            </a:r>
            <a:r>
              <a:rPr lang="fr-FR" sz="2400" dirty="0" smtClean="0">
                <a:latin typeface="Times New Roman" pitchFamily="18" charset="0"/>
                <a:cs typeface="Times New Roman" pitchFamily="18" charset="0"/>
              </a:rPr>
              <a:t> ?</a:t>
            </a:r>
            <a:endParaRPr lang="fr-FR" sz="2400" dirty="0" smtClean="0">
              <a:solidFill>
                <a:srgbClr val="FF0000"/>
              </a:solidFill>
              <a:latin typeface="Times New Roman" pitchFamily="18" charset="0"/>
              <a:cs typeface="Times New Roman" pitchFamily="18" charset="0"/>
            </a:endParaRP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quelle forme a été choisie pour mettre en valeur l’information chiffrée (</a:t>
            </a:r>
            <a:r>
              <a:rPr lang="fr-FR" sz="2400" dirty="0" smtClean="0">
                <a:solidFill>
                  <a:srgbClr val="FF0000"/>
                </a:solidFill>
                <a:latin typeface="Times New Roman" pitchFamily="18" charset="0"/>
                <a:cs typeface="Times New Roman" pitchFamily="18" charset="0"/>
              </a:rPr>
              <a:t>diagramme</a:t>
            </a:r>
            <a:r>
              <a:rPr lang="fr-FR" sz="2400" dirty="0" smtClean="0">
                <a:latin typeface="Times New Roman" pitchFamily="18" charset="0"/>
                <a:cs typeface="Times New Roman" pitchFamily="18" charset="0"/>
              </a:rPr>
              <a:t>, graphique, carte, tableau) ? </a:t>
            </a:r>
            <a:r>
              <a:rPr lang="fr-FR" sz="2400" dirty="0" smtClean="0">
                <a:solidFill>
                  <a:srgbClr val="FF0000"/>
                </a:solidFill>
                <a:latin typeface="Times New Roman" pitchFamily="18" charset="0"/>
                <a:cs typeface="Times New Roman" pitchFamily="18" charset="0"/>
              </a:rPr>
              <a:t>Les planches sous  forme de triangle</a:t>
            </a:r>
            <a:endParaRPr lang="fr-FR" sz="2400" dirty="0" smtClean="0">
              <a:latin typeface="Times New Roman" pitchFamily="18" charset="0"/>
              <a:cs typeface="Times New Roman" pitchFamily="18" charset="0"/>
            </a:endParaRP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comment est réalisée la mise en page (linéaire, en colonnes, modulaire)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arrive-t-elle à dynamiser l’information ? </a:t>
            </a:r>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lum contrast="10000"/>
          </a:blip>
          <a:srcRect/>
          <a:stretch>
            <a:fillRect/>
          </a:stretch>
        </p:blipFill>
        <p:spPr bwMode="auto">
          <a:xfrm>
            <a:off x="3071802" y="142852"/>
            <a:ext cx="5929354" cy="4929222"/>
          </a:xfrm>
          <a:prstGeom prst="rect">
            <a:avLst/>
          </a:prstGeom>
          <a:noFill/>
        </p:spPr>
      </p:pic>
      <p:pic>
        <p:nvPicPr>
          <p:cNvPr id="3" name="Рисунок 2"/>
          <p:cNvPicPr/>
          <p:nvPr/>
        </p:nvPicPr>
        <p:blipFill>
          <a:blip r:embed="rId3">
            <a:lum contrast="10000"/>
          </a:blip>
          <a:srcRect/>
          <a:stretch>
            <a:fillRect/>
          </a:stretch>
        </p:blipFill>
        <p:spPr bwMode="auto">
          <a:xfrm>
            <a:off x="3071802" y="4929198"/>
            <a:ext cx="5966460" cy="1700214"/>
          </a:xfrm>
          <a:prstGeom prst="rect">
            <a:avLst/>
          </a:prstGeom>
          <a:noFill/>
        </p:spPr>
      </p:pic>
      <p:sp>
        <p:nvSpPr>
          <p:cNvPr id="4" name="Прямоугольник 3"/>
          <p:cNvSpPr/>
          <p:nvPr/>
        </p:nvSpPr>
        <p:spPr>
          <a:xfrm>
            <a:off x="142844" y="214290"/>
            <a:ext cx="1928826" cy="6186309"/>
          </a:xfrm>
          <a:prstGeom prst="rect">
            <a:avLst/>
          </a:prstGeom>
        </p:spPr>
        <p:txBody>
          <a:bodyPr wrap="square">
            <a:spAutoFit/>
          </a:bodyPr>
          <a:lstStyle/>
          <a:p>
            <a:r>
              <a:rPr lang="fr-FR" dirty="0" smtClean="0">
                <a:latin typeface="Times New Roman" pitchFamily="18" charset="0"/>
                <a:cs typeface="Times New Roman" pitchFamily="18" charset="0"/>
              </a:rPr>
              <a:t>La mise en page modulaire: </a:t>
            </a:r>
          </a:p>
          <a:p>
            <a:endParaRPr lang="fr-FR" dirty="0" smtClean="0">
              <a:latin typeface="Times New Roman" pitchFamily="18" charset="0"/>
              <a:cs typeface="Times New Roman" pitchFamily="18" charset="0"/>
            </a:endParaRPr>
          </a:p>
          <a:p>
            <a:r>
              <a:rPr lang="fr-FR" dirty="0" smtClean="0">
                <a:latin typeface="Times New Roman" pitchFamily="18" charset="0"/>
                <a:cs typeface="Times New Roman" pitchFamily="18" charset="0"/>
              </a:rPr>
              <a:t>Titre + références</a:t>
            </a:r>
          </a:p>
          <a:p>
            <a:endParaRPr lang="fr-FR" dirty="0" smtClean="0">
              <a:latin typeface="Times New Roman" pitchFamily="18" charset="0"/>
              <a:cs typeface="Times New Roman" pitchFamily="18" charset="0"/>
            </a:endParaRPr>
          </a:p>
          <a:p>
            <a:r>
              <a:rPr lang="fr-FR" dirty="0" smtClean="0">
                <a:latin typeface="Times New Roman" pitchFamily="18" charset="0"/>
                <a:cs typeface="Times New Roman" pitchFamily="18" charset="0"/>
              </a:rPr>
              <a:t>Réponse à la question de la planche noire</a:t>
            </a:r>
          </a:p>
          <a:p>
            <a:endParaRPr lang="fr-FR" dirty="0" smtClean="0">
              <a:latin typeface="Times New Roman" pitchFamily="18" charset="0"/>
              <a:cs typeface="Times New Roman" pitchFamily="18" charset="0"/>
            </a:endParaRPr>
          </a:p>
          <a:p>
            <a:r>
              <a:rPr lang="fr-FR" dirty="0" smtClean="0">
                <a:latin typeface="Times New Roman" pitchFamily="18" charset="0"/>
                <a:cs typeface="Times New Roman" pitchFamily="18" charset="0"/>
              </a:rPr>
              <a:t>Le métier idéal c’est </a:t>
            </a:r>
          </a:p>
          <a:p>
            <a:endParaRPr lang="fr-FR" dirty="0" smtClean="0">
              <a:latin typeface="Times New Roman" pitchFamily="18" charset="0"/>
              <a:cs typeface="Times New Roman" pitchFamily="18" charset="0"/>
            </a:endParaRPr>
          </a:p>
          <a:p>
            <a:r>
              <a:rPr lang="fr-FR" dirty="0" smtClean="0">
                <a:latin typeface="Times New Roman" pitchFamily="18" charset="0"/>
                <a:cs typeface="Times New Roman" pitchFamily="18" charset="0"/>
              </a:rPr>
              <a:t>Les critères dans les planches en cascade</a:t>
            </a:r>
          </a:p>
          <a:p>
            <a:endParaRPr lang="fr-FR" dirty="0" smtClean="0">
              <a:latin typeface="Times New Roman" pitchFamily="18" charset="0"/>
              <a:cs typeface="Times New Roman" pitchFamily="18" charset="0"/>
            </a:endParaRPr>
          </a:p>
          <a:p>
            <a:endParaRPr lang="fr-FR" dirty="0" smtClean="0">
              <a:latin typeface="Times New Roman" pitchFamily="18" charset="0"/>
              <a:cs typeface="Times New Roman" pitchFamily="18" charset="0"/>
            </a:endParaRPr>
          </a:p>
          <a:p>
            <a:r>
              <a:rPr lang="fr-FR" dirty="0" smtClean="0">
                <a:latin typeface="Times New Roman" pitchFamily="18" charset="0"/>
                <a:cs typeface="Times New Roman" pitchFamily="18" charset="0"/>
              </a:rPr>
              <a:t>Estimation  des chances de trouver un métier qui correspond </a:t>
            </a:r>
            <a:r>
              <a:rPr lang="fr-FR" dirty="0" smtClean="0">
                <a:latin typeface="Times New Roman" pitchFamily="18" charset="0"/>
                <a:cs typeface="Times New Roman" pitchFamily="18" charset="0"/>
              </a:rPr>
              <a:t>au </a:t>
            </a:r>
            <a:r>
              <a:rPr lang="fr-FR" dirty="0" smtClean="0">
                <a:latin typeface="Times New Roman" pitchFamily="18" charset="0"/>
                <a:cs typeface="Times New Roman" pitchFamily="18" charset="0"/>
              </a:rPr>
              <a:t>métier </a:t>
            </a:r>
            <a:r>
              <a:rPr lang="fr-FR" dirty="0" smtClean="0">
                <a:latin typeface="Times New Roman" pitchFamily="18" charset="0"/>
                <a:cs typeface="Times New Roman" pitchFamily="18" charset="0"/>
              </a:rPr>
              <a:t>idéal </a:t>
            </a:r>
          </a:p>
        </p:txBody>
      </p:sp>
      <p:cxnSp>
        <p:nvCxnSpPr>
          <p:cNvPr id="6" name="Прямая со стрелкой 5"/>
          <p:cNvCxnSpPr/>
          <p:nvPr/>
        </p:nvCxnSpPr>
        <p:spPr>
          <a:xfrm flipV="1">
            <a:off x="1928794" y="714356"/>
            <a:ext cx="1000132" cy="50009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Прямая со стрелкой 7"/>
          <p:cNvCxnSpPr/>
          <p:nvPr/>
        </p:nvCxnSpPr>
        <p:spPr>
          <a:xfrm flipV="1">
            <a:off x="1571604" y="1571612"/>
            <a:ext cx="1571636" cy="7143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Прямая со стрелкой 8"/>
          <p:cNvCxnSpPr/>
          <p:nvPr/>
        </p:nvCxnSpPr>
        <p:spPr>
          <a:xfrm flipV="1">
            <a:off x="1714480" y="3643314"/>
            <a:ext cx="1928826" cy="42862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Прямая со стрелкой 9"/>
          <p:cNvCxnSpPr/>
          <p:nvPr/>
        </p:nvCxnSpPr>
        <p:spPr>
          <a:xfrm>
            <a:off x="2000232" y="5500702"/>
            <a:ext cx="1143008"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Овал 20"/>
          <p:cNvSpPr/>
          <p:nvPr/>
        </p:nvSpPr>
        <p:spPr>
          <a:xfrm>
            <a:off x="6643702" y="2071678"/>
            <a:ext cx="1928826" cy="92869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24" name="Соединительная линия уступом 23"/>
          <p:cNvCxnSpPr/>
          <p:nvPr/>
        </p:nvCxnSpPr>
        <p:spPr>
          <a:xfrm flipV="1">
            <a:off x="1857356" y="2214554"/>
            <a:ext cx="5000660" cy="714380"/>
          </a:xfrm>
          <a:prstGeom prst="bentConnector3">
            <a:avLst>
              <a:gd name="adj1" fmla="val 21647"/>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0"/>
            <a:ext cx="8785225" cy="6263253"/>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deuxième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visuel: Décrivez ce que vous voyez sur l'infographie en quelques phrases:</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 est le format (</a:t>
            </a:r>
            <a:r>
              <a:rPr lang="fr-FR" sz="2400" dirty="0" smtClean="0">
                <a:solidFill>
                  <a:srgbClr val="FF0000"/>
                </a:solidFill>
                <a:latin typeface="Times New Roman" pitchFamily="18" charset="0"/>
                <a:cs typeface="Times New Roman" pitchFamily="18" charset="0"/>
              </a:rPr>
              <a:t>r</a:t>
            </a:r>
            <a:r>
              <a:rPr lang="ru-RU" sz="2400" dirty="0" smtClean="0">
                <a:solidFill>
                  <a:srgbClr val="FF0000"/>
                </a:solidFill>
                <a:latin typeface="Times New Roman" pitchFamily="18" charset="0"/>
                <a:cs typeface="Times New Roman" pitchFamily="18" charset="0"/>
              </a:rPr>
              <a:t>е</a:t>
            </a:r>
            <a:r>
              <a:rPr lang="fr-FR" sz="2400" dirty="0" smtClean="0">
                <a:solidFill>
                  <a:srgbClr val="FF0000"/>
                </a:solidFill>
                <a:latin typeface="Times New Roman" pitchFamily="18" charset="0"/>
                <a:cs typeface="Times New Roman" pitchFamily="18" charset="0"/>
              </a:rPr>
              <a:t>ctangulaire</a:t>
            </a:r>
            <a:r>
              <a:rPr lang="fr-FR" sz="2400" dirty="0" smtClean="0">
                <a:latin typeface="Times New Roman" pitchFamily="18" charset="0"/>
                <a:cs typeface="Times New Roman" pitchFamily="18" charset="0"/>
              </a:rPr>
              <a:t>, carré, triangulaire...)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qu’est-ce qui est représenté?  </a:t>
            </a:r>
            <a:r>
              <a:rPr lang="fr-FR" sz="2400" dirty="0" smtClean="0">
                <a:solidFill>
                  <a:srgbClr val="FF0000"/>
                </a:solidFill>
                <a:latin typeface="Times New Roman" pitchFamily="18" charset="0"/>
                <a:cs typeface="Times New Roman" pitchFamily="18" charset="0"/>
              </a:rPr>
              <a:t>Les données du sondage</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l’image, est-elle photographique ou </a:t>
            </a:r>
            <a:r>
              <a:rPr lang="fr-FR" sz="2400" dirty="0" smtClean="0">
                <a:solidFill>
                  <a:srgbClr val="FF0000"/>
                </a:solidFill>
                <a:latin typeface="Times New Roman" pitchFamily="18" charset="0"/>
                <a:cs typeface="Times New Roman" pitchFamily="18" charset="0"/>
              </a:rPr>
              <a:t>graphique</a:t>
            </a:r>
            <a:r>
              <a:rPr lang="fr-FR" sz="2400" dirty="0" smtClean="0">
                <a:latin typeface="Times New Roman" pitchFamily="18" charset="0"/>
                <a:cs typeface="Times New Roman" pitchFamily="18" charset="0"/>
              </a:rPr>
              <a:t> ?</a:t>
            </a:r>
            <a:endParaRPr lang="fr-FR" sz="2400" dirty="0" smtClean="0">
              <a:solidFill>
                <a:srgbClr val="FF0000"/>
              </a:solidFill>
              <a:latin typeface="Times New Roman" pitchFamily="18" charset="0"/>
              <a:cs typeface="Times New Roman" pitchFamily="18" charset="0"/>
            </a:endParaRP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quelle forme a été choisie pour mettre en valeur l’information chiffrée (</a:t>
            </a:r>
            <a:r>
              <a:rPr lang="fr-FR" sz="2400" dirty="0" smtClean="0">
                <a:solidFill>
                  <a:srgbClr val="FF0000"/>
                </a:solidFill>
                <a:latin typeface="Times New Roman" pitchFamily="18" charset="0"/>
                <a:cs typeface="Times New Roman" pitchFamily="18" charset="0"/>
              </a:rPr>
              <a:t>diagramme</a:t>
            </a:r>
            <a:r>
              <a:rPr lang="fr-FR" sz="2400" dirty="0" smtClean="0">
                <a:latin typeface="Times New Roman" pitchFamily="18" charset="0"/>
                <a:cs typeface="Times New Roman" pitchFamily="18" charset="0"/>
              </a:rPr>
              <a:t>, graphique, carte, tableau) ? </a:t>
            </a:r>
            <a:r>
              <a:rPr lang="fr-FR" sz="2400" dirty="0" smtClean="0">
                <a:solidFill>
                  <a:srgbClr val="FF0000"/>
                </a:solidFill>
                <a:latin typeface="Times New Roman" pitchFamily="18" charset="0"/>
                <a:cs typeface="Times New Roman" pitchFamily="18" charset="0"/>
              </a:rPr>
              <a:t>Les planches sous  forme de triangle</a:t>
            </a:r>
            <a:endParaRPr lang="fr-FR" sz="2400" dirty="0" smtClean="0">
              <a:latin typeface="Times New Roman" pitchFamily="18" charset="0"/>
              <a:cs typeface="Times New Roman" pitchFamily="18" charset="0"/>
            </a:endParaRP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comment est réalisée la mise en page (linéaire, en colonnes, </a:t>
            </a:r>
            <a:r>
              <a:rPr lang="fr-FR" sz="2400" dirty="0" smtClean="0">
                <a:solidFill>
                  <a:srgbClr val="FF0000"/>
                </a:solidFill>
                <a:latin typeface="Times New Roman" pitchFamily="18" charset="0"/>
                <a:cs typeface="Times New Roman" pitchFamily="18" charset="0"/>
              </a:rPr>
              <a:t>modulaire</a:t>
            </a:r>
            <a:r>
              <a:rPr lang="fr-FR" sz="2400" dirty="0" smtClean="0">
                <a:latin typeface="Times New Roman" pitchFamily="18" charset="0"/>
                <a:cs typeface="Times New Roman" pitchFamily="18" charset="0"/>
              </a:rPr>
              <a:t>) ? </a:t>
            </a:r>
            <a:r>
              <a:rPr lang="fr-FR" sz="2400" dirty="0" smtClean="0">
                <a:solidFill>
                  <a:srgbClr val="FF0000"/>
                </a:solidFill>
                <a:latin typeface="Times New Roman" pitchFamily="18" charset="0"/>
                <a:cs typeface="Times New Roman" pitchFamily="18" charset="0"/>
              </a:rPr>
              <a:t>En 5 modules</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arrive-t-elle à dynamiser l’information ? </a:t>
            </a:r>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0"/>
            <a:ext cx="8785225" cy="6724918"/>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deuxième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visuel: Décrivez ce que vous voyez sur l'infographie en quelques phrases:</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 est le format (</a:t>
            </a:r>
            <a:r>
              <a:rPr lang="fr-FR" sz="2400" dirty="0" smtClean="0">
                <a:solidFill>
                  <a:srgbClr val="FF0000"/>
                </a:solidFill>
                <a:latin typeface="Times New Roman" pitchFamily="18" charset="0"/>
                <a:cs typeface="Times New Roman" pitchFamily="18" charset="0"/>
              </a:rPr>
              <a:t>r</a:t>
            </a:r>
            <a:r>
              <a:rPr lang="ru-RU" sz="2400" dirty="0" smtClean="0">
                <a:solidFill>
                  <a:srgbClr val="FF0000"/>
                </a:solidFill>
                <a:latin typeface="Times New Roman" pitchFamily="18" charset="0"/>
                <a:cs typeface="Times New Roman" pitchFamily="18" charset="0"/>
              </a:rPr>
              <a:t>е</a:t>
            </a:r>
            <a:r>
              <a:rPr lang="fr-FR" sz="2400" dirty="0" smtClean="0">
                <a:solidFill>
                  <a:srgbClr val="FF0000"/>
                </a:solidFill>
                <a:latin typeface="Times New Roman" pitchFamily="18" charset="0"/>
                <a:cs typeface="Times New Roman" pitchFamily="18" charset="0"/>
              </a:rPr>
              <a:t>ctangulaire</a:t>
            </a:r>
            <a:r>
              <a:rPr lang="fr-FR" sz="2400" dirty="0" smtClean="0">
                <a:latin typeface="Times New Roman" pitchFamily="18" charset="0"/>
                <a:cs typeface="Times New Roman" pitchFamily="18" charset="0"/>
              </a:rPr>
              <a:t>, carré, triangulaire...) ? </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qu’est-ce qui est représenté?  </a:t>
            </a:r>
            <a:r>
              <a:rPr lang="fr-FR" sz="2400" dirty="0" smtClean="0">
                <a:solidFill>
                  <a:srgbClr val="FF0000"/>
                </a:solidFill>
                <a:latin typeface="Times New Roman" pitchFamily="18" charset="0"/>
                <a:cs typeface="Times New Roman" pitchFamily="18" charset="0"/>
              </a:rPr>
              <a:t>Les données du sondage</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l’image, est-elle photographique ou </a:t>
            </a:r>
            <a:r>
              <a:rPr lang="fr-FR" sz="2400" dirty="0" smtClean="0">
                <a:solidFill>
                  <a:srgbClr val="FF0000"/>
                </a:solidFill>
                <a:latin typeface="Times New Roman" pitchFamily="18" charset="0"/>
                <a:cs typeface="Times New Roman" pitchFamily="18" charset="0"/>
              </a:rPr>
              <a:t>graphique</a:t>
            </a:r>
            <a:r>
              <a:rPr lang="fr-FR" sz="2400" dirty="0" smtClean="0">
                <a:latin typeface="Times New Roman" pitchFamily="18" charset="0"/>
                <a:cs typeface="Times New Roman" pitchFamily="18" charset="0"/>
              </a:rPr>
              <a:t> ?</a:t>
            </a:r>
            <a:endParaRPr lang="fr-FR" sz="2400" dirty="0" smtClean="0">
              <a:solidFill>
                <a:srgbClr val="FF0000"/>
              </a:solidFill>
              <a:latin typeface="Times New Roman" pitchFamily="18" charset="0"/>
              <a:cs typeface="Times New Roman" pitchFamily="18" charset="0"/>
            </a:endParaRP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quelle forme a été choisie pour mettre en valeur l’information chiffrée (</a:t>
            </a:r>
            <a:r>
              <a:rPr lang="fr-FR" sz="2400" dirty="0" smtClean="0">
                <a:solidFill>
                  <a:srgbClr val="FF0000"/>
                </a:solidFill>
                <a:latin typeface="Times New Roman" pitchFamily="18" charset="0"/>
                <a:cs typeface="Times New Roman" pitchFamily="18" charset="0"/>
              </a:rPr>
              <a:t>diagramme</a:t>
            </a:r>
            <a:r>
              <a:rPr lang="fr-FR" sz="2400" dirty="0" smtClean="0">
                <a:latin typeface="Times New Roman" pitchFamily="18" charset="0"/>
                <a:cs typeface="Times New Roman" pitchFamily="18" charset="0"/>
              </a:rPr>
              <a:t>, graphique, carte, tableau) ? </a:t>
            </a:r>
            <a:r>
              <a:rPr lang="fr-FR" sz="2400" dirty="0" smtClean="0">
                <a:solidFill>
                  <a:srgbClr val="FF0000"/>
                </a:solidFill>
                <a:latin typeface="Times New Roman" pitchFamily="18" charset="0"/>
                <a:cs typeface="Times New Roman" pitchFamily="18" charset="0"/>
              </a:rPr>
              <a:t>Les planches sous  forme de triangle</a:t>
            </a:r>
            <a:endParaRPr lang="fr-FR" sz="2400" dirty="0" smtClean="0">
              <a:latin typeface="Times New Roman" pitchFamily="18" charset="0"/>
              <a:cs typeface="Times New Roman" pitchFamily="18" charset="0"/>
            </a:endParaRP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comment est réalisée la mise en page (linéaire, en colonnes, </a:t>
            </a:r>
            <a:r>
              <a:rPr lang="fr-FR" sz="2400" dirty="0" smtClean="0">
                <a:solidFill>
                  <a:srgbClr val="FF0000"/>
                </a:solidFill>
                <a:latin typeface="Times New Roman" pitchFamily="18" charset="0"/>
                <a:cs typeface="Times New Roman" pitchFamily="18" charset="0"/>
              </a:rPr>
              <a:t>modulaire</a:t>
            </a:r>
            <a:r>
              <a:rPr lang="fr-FR" sz="2400" dirty="0" smtClean="0">
                <a:latin typeface="Times New Roman" pitchFamily="18" charset="0"/>
                <a:cs typeface="Times New Roman" pitchFamily="18" charset="0"/>
              </a:rPr>
              <a:t>) ? </a:t>
            </a:r>
            <a:r>
              <a:rPr lang="fr-FR" sz="2400" dirty="0" smtClean="0">
                <a:solidFill>
                  <a:srgbClr val="FF0000"/>
                </a:solidFill>
                <a:latin typeface="Times New Roman" pitchFamily="18" charset="0"/>
                <a:cs typeface="Times New Roman" pitchFamily="18" charset="0"/>
              </a:rPr>
              <a:t>En 5 modules</a:t>
            </a:r>
          </a:p>
          <a:p>
            <a:pPr lvl="0">
              <a:lnSpc>
                <a:spcPct val="125000"/>
              </a:lnSpc>
              <a:spcAft>
                <a:spcPts val="600"/>
              </a:spcAft>
              <a:buFont typeface="Arial" pitchFamily="34" charset="0"/>
              <a:buChar char="•"/>
            </a:pPr>
            <a:r>
              <a:rPr lang="fr-FR" sz="2400" dirty="0" smtClean="0">
                <a:latin typeface="Times New Roman" pitchFamily="18" charset="0"/>
                <a:cs typeface="Times New Roman" pitchFamily="18" charset="0"/>
              </a:rPr>
              <a:t> arrive-t-elle à dynamiser l’information ? </a:t>
            </a:r>
            <a:r>
              <a:rPr lang="fr-FR" sz="2400" dirty="0" smtClean="0">
                <a:solidFill>
                  <a:srgbClr val="FF0000"/>
                </a:solidFill>
                <a:latin typeface="Times New Roman" pitchFamily="18" charset="0"/>
                <a:cs typeface="Times New Roman" pitchFamily="18" charset="0"/>
              </a:rPr>
              <a:t>Oui, elle transmet  un message clair où</a:t>
            </a:r>
            <a:r>
              <a:rPr lang="fr-FR" sz="2400" dirty="0" smtClean="0">
                <a:solidFill>
                  <a:srgbClr val="FF0000"/>
                </a:solidFill>
              </a:rPr>
              <a:t> </a:t>
            </a:r>
            <a:r>
              <a:rPr lang="fr-FR" sz="2400" dirty="0" smtClean="0">
                <a:solidFill>
                  <a:srgbClr val="FF0000"/>
                </a:solidFill>
                <a:latin typeface="Times New Roman" pitchFamily="18" charset="0"/>
                <a:cs typeface="Times New Roman" pitchFamily="18" charset="0"/>
              </a:rPr>
              <a:t>l’œil circule librement</a:t>
            </a:r>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0"/>
            <a:ext cx="8785225" cy="4447371"/>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troisième groupe: </a:t>
            </a:r>
            <a:endParaRPr lang="ru-RU" sz="2400" b="1" dirty="0" smtClean="0">
              <a:latin typeface="Times New Roman" pitchFamily="18" charset="0"/>
              <a:cs typeface="Times New Roman" pitchFamily="18" charset="0"/>
            </a:endParaRPr>
          </a:p>
          <a:p>
            <a:pPr lvl="0">
              <a:lnSpc>
                <a:spcPct val="125000"/>
              </a:lnSpc>
              <a:spcAft>
                <a:spcPts val="1200"/>
              </a:spcAft>
            </a:pPr>
            <a:r>
              <a:rPr lang="fr-FR" sz="2400" dirty="0" smtClean="0">
                <a:latin typeface="Times New Roman" pitchFamily="18" charset="0"/>
                <a:cs typeface="Times New Roman" pitchFamily="18" charset="0"/>
              </a:rPr>
              <a:t>Le message verbal: </a:t>
            </a:r>
          </a:p>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où se trouve le texte? </a:t>
            </a:r>
            <a:endParaRPr lang="fr-FR" sz="2400" dirty="0" smtClean="0">
              <a:solidFill>
                <a:srgbClr val="FF0000"/>
              </a:solidFill>
              <a:latin typeface="Times New Roman" pitchFamily="18" charset="0"/>
              <a:cs typeface="Times New Roman" pitchFamily="18" charset="0"/>
            </a:endParaRPr>
          </a:p>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quelle part de la page lui est réservée? </a:t>
            </a:r>
            <a:endParaRPr lang="fr-FR" sz="2400" dirty="0" smtClean="0">
              <a:solidFill>
                <a:srgbClr val="FF0000"/>
              </a:solidFill>
              <a:latin typeface="Times New Roman" pitchFamily="18" charset="0"/>
              <a:cs typeface="Times New Roman" pitchFamily="18" charset="0"/>
            </a:endParaRPr>
          </a:p>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Identifiez la typographie </a:t>
            </a:r>
          </a:p>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repérez les symboles et les logos. </a:t>
            </a:r>
          </a:p>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Quelles indications fournissent-ils?</a:t>
            </a: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785794"/>
            <a:ext cx="8785225" cy="3508653"/>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troisième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verbal: </a:t>
            </a:r>
          </a:p>
          <a:p>
            <a:pPr lvl="0">
              <a:spcAft>
                <a:spcPts val="600"/>
              </a:spcAft>
              <a:buFont typeface="Wingdings" pitchFamily="2" charset="2"/>
              <a:buChar char="ü"/>
            </a:pPr>
            <a:r>
              <a:rPr lang="fr-FR" sz="2400" dirty="0" smtClean="0">
                <a:latin typeface="Times New Roman" pitchFamily="18" charset="0"/>
                <a:cs typeface="Times New Roman" pitchFamily="18" charset="0"/>
              </a:rPr>
              <a:t>où se trouve le texte? </a:t>
            </a:r>
            <a:r>
              <a:rPr lang="fr-FR" sz="2400" dirty="0" smtClean="0">
                <a:solidFill>
                  <a:srgbClr val="FF0000"/>
                </a:solidFill>
                <a:latin typeface="Times New Roman" pitchFamily="18" charset="0"/>
                <a:cs typeface="Times New Roman" pitchFamily="18" charset="0"/>
              </a:rPr>
              <a:t>à côté des chiffres</a:t>
            </a:r>
          </a:p>
          <a:p>
            <a:pPr lvl="0">
              <a:spcAft>
                <a:spcPts val="600"/>
              </a:spcAft>
              <a:buFont typeface="Wingdings" pitchFamily="2" charset="2"/>
              <a:buChar char="ü"/>
            </a:pPr>
            <a:r>
              <a:rPr lang="fr-FR" sz="2400" dirty="0" smtClean="0">
                <a:latin typeface="Times New Roman" pitchFamily="18" charset="0"/>
                <a:cs typeface="Times New Roman" pitchFamily="18" charset="0"/>
              </a:rPr>
              <a:t>quelle part de la page lui est réservée? </a:t>
            </a:r>
            <a:endParaRPr lang="fr-FR" sz="2400" dirty="0" smtClean="0">
              <a:solidFill>
                <a:srgbClr val="FF0000"/>
              </a:solidFill>
              <a:latin typeface="Times New Roman" pitchFamily="18" charset="0"/>
              <a:cs typeface="Times New Roman" pitchFamily="18" charset="0"/>
            </a:endParaRPr>
          </a:p>
          <a:p>
            <a:pPr lvl="0">
              <a:spcAft>
                <a:spcPts val="600"/>
              </a:spcAft>
              <a:buFont typeface="Wingdings" pitchFamily="2" charset="2"/>
              <a:buChar char="ü"/>
            </a:pPr>
            <a:r>
              <a:rPr lang="fr-FR" sz="2400" dirty="0" smtClean="0">
                <a:latin typeface="Times New Roman" pitchFamily="18" charset="0"/>
                <a:cs typeface="Times New Roman" pitchFamily="18" charset="0"/>
              </a:rPr>
              <a:t>Identifiez la typographie:</a:t>
            </a:r>
            <a:endParaRPr lang="fr-FR" sz="2400" dirty="0" smtClean="0">
              <a:solidFill>
                <a:srgbClr val="FF0000"/>
              </a:solidFill>
              <a:latin typeface="Times New Roman" pitchFamily="18" charset="0"/>
              <a:cs typeface="Times New Roman" pitchFamily="18" charset="0"/>
            </a:endParaRPr>
          </a:p>
          <a:p>
            <a:pPr lvl="0">
              <a:spcAft>
                <a:spcPts val="600"/>
              </a:spcAft>
              <a:buFont typeface="Wingdings" pitchFamily="2" charset="2"/>
              <a:buChar char="ü"/>
            </a:pPr>
            <a:r>
              <a:rPr lang="fr-FR" sz="2400" dirty="0" smtClean="0">
                <a:latin typeface="Times New Roman" pitchFamily="18" charset="0"/>
                <a:cs typeface="Times New Roman" pitchFamily="18" charset="0"/>
              </a:rPr>
              <a:t>repérez les symboles et les logo:</a:t>
            </a:r>
            <a:endParaRPr lang="fr-FR" sz="2400" dirty="0" smtClean="0">
              <a:solidFill>
                <a:srgbClr val="FF0000"/>
              </a:solidFill>
              <a:latin typeface="Times New Roman" pitchFamily="18" charset="0"/>
              <a:cs typeface="Times New Roman" pitchFamily="18" charset="0"/>
            </a:endParaRPr>
          </a:p>
          <a:p>
            <a:pPr lvl="0">
              <a:spcAft>
                <a:spcPts val="600"/>
              </a:spcAft>
              <a:buFont typeface="Wingdings" pitchFamily="2" charset="2"/>
              <a:buChar char="ü"/>
            </a:pPr>
            <a:r>
              <a:rPr lang="fr-FR" sz="2400" dirty="0" smtClean="0">
                <a:latin typeface="Times New Roman" pitchFamily="18" charset="0"/>
                <a:cs typeface="Times New Roman" pitchFamily="18" charset="0"/>
              </a:rPr>
              <a:t>Quelles indications fournissent-ils? </a:t>
            </a:r>
            <a:endParaRPr lang="ru-RU"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ChangeArrowheads="1"/>
          </p:cNvSpPr>
          <p:nvPr/>
        </p:nvSpPr>
        <p:spPr bwMode="auto">
          <a:xfrm>
            <a:off x="214282" y="285728"/>
            <a:ext cx="8785225" cy="5401479"/>
          </a:xfrm>
          <a:prstGeom prst="rect">
            <a:avLst/>
          </a:prstGeom>
          <a:noFill/>
          <a:ln w="9525">
            <a:noFill/>
            <a:miter lim="800000"/>
            <a:headEnd/>
            <a:tailEnd/>
          </a:ln>
        </p:spPr>
        <p:txBody>
          <a:bodyPr anchor="ctr">
            <a:spAutoFit/>
          </a:bodyPr>
          <a:lstStyle/>
          <a:p>
            <a:pPr lvl="0">
              <a:lnSpc>
                <a:spcPct val="125000"/>
              </a:lnSpc>
              <a:spcAft>
                <a:spcPts val="1800"/>
              </a:spcAft>
              <a:buFont typeface="Wingdings" pitchFamily="2" charset="2"/>
              <a:buChar char="ü"/>
            </a:pPr>
            <a:r>
              <a:rPr lang="fr-FR" sz="2400" dirty="0" smtClean="0">
                <a:latin typeface="Times New Roman" pitchFamily="18" charset="0"/>
                <a:cs typeface="Times New Roman" pitchFamily="18" charset="0"/>
              </a:rPr>
              <a:t>A quel domaine se rapporte l’infographie ? Quel problème présente-t-elle ? Quel est l'émetteur de votre infographie ? Quels en sont les destinataires? Quels sont les éléments constitutifs de l’infographie? Comment sont associés le texte et l’image?</a:t>
            </a:r>
            <a:endParaRPr lang="ru-RU" sz="2400" dirty="0" smtClean="0">
              <a:latin typeface="Times New Roman" pitchFamily="18" charset="0"/>
              <a:cs typeface="Times New Roman" pitchFamily="18" charset="0"/>
            </a:endParaRPr>
          </a:p>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Le message visuel: Décrivez ce que vous voyez sur l'infographie en quelques phrases: quel est le format (r</a:t>
            </a:r>
            <a:r>
              <a:rPr lang="ru-RU" sz="2400" dirty="0" smtClean="0">
                <a:latin typeface="Times New Roman" pitchFamily="18" charset="0"/>
                <a:cs typeface="Times New Roman" pitchFamily="18" charset="0"/>
              </a:rPr>
              <a:t>е</a:t>
            </a:r>
            <a:r>
              <a:rPr lang="fr-FR" sz="2400" dirty="0" smtClean="0">
                <a:latin typeface="Times New Roman" pitchFamily="18" charset="0"/>
                <a:cs typeface="Times New Roman" pitchFamily="18" charset="0"/>
              </a:rPr>
              <a:t>ctangulaire, carré, triangulaire...) ? qu’est-ce qui est représenté? l’image, est-elle photographique ou graphique ? quelle forme a été choisie pour mettre en valeur l’information chiffrée (diagramme, graphique, carte, tableau) ? comment est réalisée la mise en page (linéaire, en colonnes, modulaire) ? arrive-t-elle à dynamiser l’information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500042"/>
            <a:ext cx="8785225" cy="3877985"/>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troisième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verbal: </a:t>
            </a:r>
          </a:p>
          <a:p>
            <a:pPr lvl="0">
              <a:spcAft>
                <a:spcPts val="600"/>
              </a:spcAft>
              <a:buFont typeface="Wingdings" pitchFamily="2" charset="2"/>
              <a:buChar char="ü"/>
            </a:pPr>
            <a:r>
              <a:rPr lang="fr-FR" sz="2400" dirty="0" smtClean="0">
                <a:latin typeface="Times New Roman" pitchFamily="18" charset="0"/>
                <a:cs typeface="Times New Roman" pitchFamily="18" charset="0"/>
              </a:rPr>
              <a:t>où se trouve le texte? </a:t>
            </a:r>
            <a:r>
              <a:rPr lang="fr-FR" sz="2400" dirty="0" smtClean="0">
                <a:solidFill>
                  <a:srgbClr val="FF0000"/>
                </a:solidFill>
                <a:latin typeface="Times New Roman" pitchFamily="18" charset="0"/>
                <a:cs typeface="Times New Roman" pitchFamily="18" charset="0"/>
              </a:rPr>
              <a:t>À côté des chiffres</a:t>
            </a:r>
          </a:p>
          <a:p>
            <a:pPr lvl="0">
              <a:spcAft>
                <a:spcPts val="600"/>
              </a:spcAft>
              <a:buFont typeface="Wingdings" pitchFamily="2" charset="2"/>
              <a:buChar char="ü"/>
            </a:pPr>
            <a:r>
              <a:rPr lang="fr-FR" sz="2400" dirty="0" smtClean="0">
                <a:latin typeface="Times New Roman" pitchFamily="18" charset="0"/>
                <a:cs typeface="Times New Roman" pitchFamily="18" charset="0"/>
              </a:rPr>
              <a:t>quelle part de la page lui est réservée? </a:t>
            </a:r>
            <a:r>
              <a:rPr lang="fr-FR" sz="2400" dirty="0" smtClean="0">
                <a:solidFill>
                  <a:srgbClr val="FF0000"/>
                </a:solidFill>
                <a:latin typeface="Times New Roman" pitchFamily="18" charset="0"/>
                <a:cs typeface="Times New Roman" pitchFamily="18" charset="0"/>
              </a:rPr>
              <a:t>Il est présent dans chacun des 5 modules </a:t>
            </a:r>
          </a:p>
          <a:p>
            <a:pPr lvl="0">
              <a:spcAft>
                <a:spcPts val="600"/>
              </a:spcAft>
              <a:buFont typeface="Wingdings" pitchFamily="2" charset="2"/>
              <a:buChar char="ü"/>
            </a:pPr>
            <a:r>
              <a:rPr lang="fr-FR" sz="2400" dirty="0" smtClean="0">
                <a:latin typeface="Times New Roman" pitchFamily="18" charset="0"/>
                <a:cs typeface="Times New Roman" pitchFamily="18" charset="0"/>
              </a:rPr>
              <a:t>Identifiez la typographie:</a:t>
            </a:r>
            <a:endParaRPr lang="fr-FR" sz="2400" dirty="0" smtClean="0">
              <a:solidFill>
                <a:srgbClr val="FF0000"/>
              </a:solidFill>
              <a:latin typeface="Times New Roman" pitchFamily="18" charset="0"/>
              <a:cs typeface="Times New Roman" pitchFamily="18" charset="0"/>
            </a:endParaRPr>
          </a:p>
          <a:p>
            <a:pPr lvl="0">
              <a:spcAft>
                <a:spcPts val="600"/>
              </a:spcAft>
              <a:buFont typeface="Wingdings" pitchFamily="2" charset="2"/>
              <a:buChar char="ü"/>
            </a:pPr>
            <a:r>
              <a:rPr lang="fr-FR" sz="2400" dirty="0" smtClean="0">
                <a:latin typeface="Times New Roman" pitchFamily="18" charset="0"/>
                <a:cs typeface="Times New Roman" pitchFamily="18" charset="0"/>
              </a:rPr>
              <a:t>repérez les symboles et les logo:</a:t>
            </a:r>
            <a:endParaRPr lang="fr-FR" sz="2400" dirty="0" smtClean="0">
              <a:solidFill>
                <a:srgbClr val="FF0000"/>
              </a:solidFill>
              <a:latin typeface="Times New Roman" pitchFamily="18" charset="0"/>
              <a:cs typeface="Times New Roman" pitchFamily="18" charset="0"/>
            </a:endParaRPr>
          </a:p>
          <a:p>
            <a:pPr lvl="0">
              <a:spcAft>
                <a:spcPts val="600"/>
              </a:spcAft>
              <a:buFont typeface="Wingdings" pitchFamily="2" charset="2"/>
              <a:buChar char="ü"/>
            </a:pPr>
            <a:r>
              <a:rPr lang="fr-FR" sz="2400" dirty="0" smtClean="0">
                <a:latin typeface="Times New Roman" pitchFamily="18" charset="0"/>
                <a:cs typeface="Times New Roman" pitchFamily="18" charset="0"/>
              </a:rPr>
              <a:t>Quelles indications fournissent-ils? </a:t>
            </a:r>
            <a:endParaRPr lang="ru-RU"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142844" y="428604"/>
            <a:ext cx="8785225" cy="4616648"/>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troisième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verbal: </a:t>
            </a:r>
          </a:p>
          <a:p>
            <a:pPr lvl="0">
              <a:spcAft>
                <a:spcPts val="600"/>
              </a:spcAft>
              <a:buFont typeface="Wingdings" pitchFamily="2" charset="2"/>
              <a:buChar char="ü"/>
            </a:pPr>
            <a:r>
              <a:rPr lang="fr-FR" sz="2400" dirty="0" smtClean="0">
                <a:latin typeface="Times New Roman" pitchFamily="18" charset="0"/>
                <a:cs typeface="Times New Roman" pitchFamily="18" charset="0"/>
              </a:rPr>
              <a:t>où se trouve le texte? </a:t>
            </a:r>
            <a:r>
              <a:rPr lang="fr-FR" sz="2400" dirty="0" smtClean="0">
                <a:solidFill>
                  <a:srgbClr val="FF0000"/>
                </a:solidFill>
                <a:latin typeface="Times New Roman" pitchFamily="18" charset="0"/>
                <a:cs typeface="Times New Roman" pitchFamily="18" charset="0"/>
              </a:rPr>
              <a:t>à côté des chiffres</a:t>
            </a:r>
          </a:p>
          <a:p>
            <a:pPr lvl="0">
              <a:spcAft>
                <a:spcPts val="600"/>
              </a:spcAft>
              <a:buFont typeface="Wingdings" pitchFamily="2" charset="2"/>
              <a:buChar char="ü"/>
            </a:pPr>
            <a:r>
              <a:rPr lang="fr-FR" sz="2400" dirty="0" smtClean="0">
                <a:latin typeface="Times New Roman" pitchFamily="18" charset="0"/>
                <a:cs typeface="Times New Roman" pitchFamily="18" charset="0"/>
              </a:rPr>
              <a:t>quelle part de la page lui est réservée? </a:t>
            </a:r>
            <a:r>
              <a:rPr lang="fr-FR" sz="2400" dirty="0" smtClean="0">
                <a:solidFill>
                  <a:srgbClr val="FF0000"/>
                </a:solidFill>
                <a:latin typeface="Times New Roman" pitchFamily="18" charset="0"/>
                <a:cs typeface="Times New Roman" pitchFamily="18" charset="0"/>
              </a:rPr>
              <a:t>Il est présent dans chacun des 5 modules </a:t>
            </a:r>
          </a:p>
          <a:p>
            <a:pPr lvl="0">
              <a:spcAft>
                <a:spcPts val="600"/>
              </a:spcAft>
              <a:buFont typeface="Wingdings" pitchFamily="2" charset="2"/>
              <a:buChar char="ü"/>
            </a:pPr>
            <a:r>
              <a:rPr lang="fr-FR" sz="2400" dirty="0" smtClean="0">
                <a:latin typeface="Times New Roman" pitchFamily="18" charset="0"/>
                <a:cs typeface="Times New Roman" pitchFamily="18" charset="0"/>
              </a:rPr>
              <a:t>Identifiez la typographie: </a:t>
            </a:r>
            <a:r>
              <a:rPr lang="fr-FR" sz="2400" dirty="0" smtClean="0">
                <a:solidFill>
                  <a:srgbClr val="FF0000"/>
                </a:solidFill>
                <a:latin typeface="Times New Roman" pitchFamily="18" charset="0"/>
                <a:cs typeface="Times New Roman" pitchFamily="18" charset="0"/>
              </a:rPr>
              <a:t>les caratères: italiques / romains, l’épaisseur (gras) et la grosseur (12, 14 pnts) des caractères, les couleurs des planches</a:t>
            </a:r>
          </a:p>
          <a:p>
            <a:pPr lvl="0">
              <a:spcAft>
                <a:spcPts val="600"/>
              </a:spcAft>
              <a:buFont typeface="Wingdings" pitchFamily="2" charset="2"/>
              <a:buChar char="ü"/>
            </a:pPr>
            <a:r>
              <a:rPr lang="fr-FR" sz="2400" dirty="0" smtClean="0">
                <a:latin typeface="Times New Roman" pitchFamily="18" charset="0"/>
                <a:cs typeface="Times New Roman" pitchFamily="18" charset="0"/>
              </a:rPr>
              <a:t>repérez les symboles et les logo:</a:t>
            </a:r>
            <a:endParaRPr lang="fr-FR" sz="2400" dirty="0" smtClean="0">
              <a:solidFill>
                <a:srgbClr val="FF0000"/>
              </a:solidFill>
              <a:latin typeface="Times New Roman" pitchFamily="18" charset="0"/>
              <a:cs typeface="Times New Roman" pitchFamily="18" charset="0"/>
            </a:endParaRPr>
          </a:p>
          <a:p>
            <a:pPr lvl="0">
              <a:spcAft>
                <a:spcPts val="600"/>
              </a:spcAft>
              <a:buFont typeface="Wingdings" pitchFamily="2" charset="2"/>
              <a:buChar char="ü"/>
            </a:pPr>
            <a:r>
              <a:rPr lang="fr-FR" sz="2400" dirty="0" smtClean="0">
                <a:latin typeface="Times New Roman" pitchFamily="18" charset="0"/>
                <a:cs typeface="Times New Roman" pitchFamily="18" charset="0"/>
              </a:rPr>
              <a:t>Quelles indications fournissent-ils? </a:t>
            </a:r>
            <a:endParaRPr lang="ru-RU"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428604"/>
            <a:ext cx="8785225" cy="4985980"/>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troisième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verbal: </a:t>
            </a:r>
          </a:p>
          <a:p>
            <a:pPr lvl="0">
              <a:spcAft>
                <a:spcPts val="600"/>
              </a:spcAft>
              <a:buFont typeface="Wingdings" pitchFamily="2" charset="2"/>
              <a:buChar char="ü"/>
            </a:pPr>
            <a:r>
              <a:rPr lang="fr-FR" sz="2400" dirty="0" smtClean="0">
                <a:latin typeface="Times New Roman" pitchFamily="18" charset="0"/>
                <a:cs typeface="Times New Roman" pitchFamily="18" charset="0"/>
              </a:rPr>
              <a:t>où se trouve le texte? </a:t>
            </a:r>
            <a:r>
              <a:rPr lang="fr-FR" sz="2400" dirty="0" smtClean="0">
                <a:solidFill>
                  <a:srgbClr val="FF0000"/>
                </a:solidFill>
                <a:latin typeface="Times New Roman" pitchFamily="18" charset="0"/>
                <a:cs typeface="Times New Roman" pitchFamily="18" charset="0"/>
              </a:rPr>
              <a:t>à côté des chiffres</a:t>
            </a:r>
          </a:p>
          <a:p>
            <a:pPr lvl="0">
              <a:spcAft>
                <a:spcPts val="600"/>
              </a:spcAft>
              <a:buFont typeface="Wingdings" pitchFamily="2" charset="2"/>
              <a:buChar char="ü"/>
            </a:pPr>
            <a:r>
              <a:rPr lang="fr-FR" sz="2400" dirty="0" smtClean="0">
                <a:latin typeface="Times New Roman" pitchFamily="18" charset="0"/>
                <a:cs typeface="Times New Roman" pitchFamily="18" charset="0"/>
              </a:rPr>
              <a:t>quelle part de la page lui est réservée? </a:t>
            </a:r>
            <a:r>
              <a:rPr lang="fr-FR" sz="2400" dirty="0" smtClean="0">
                <a:solidFill>
                  <a:srgbClr val="FF0000"/>
                </a:solidFill>
                <a:latin typeface="Times New Roman" pitchFamily="18" charset="0"/>
                <a:cs typeface="Times New Roman" pitchFamily="18" charset="0"/>
              </a:rPr>
              <a:t>Il est présent dans chacun des 5 modules </a:t>
            </a:r>
          </a:p>
          <a:p>
            <a:pPr lvl="0">
              <a:spcAft>
                <a:spcPts val="600"/>
              </a:spcAft>
              <a:buFont typeface="Wingdings" pitchFamily="2" charset="2"/>
              <a:buChar char="ü"/>
            </a:pPr>
            <a:r>
              <a:rPr lang="fr-FR" sz="2400" dirty="0" smtClean="0">
                <a:latin typeface="Times New Roman" pitchFamily="18" charset="0"/>
                <a:cs typeface="Times New Roman" pitchFamily="18" charset="0"/>
              </a:rPr>
              <a:t>Identifiez la typographie: </a:t>
            </a:r>
            <a:r>
              <a:rPr lang="fr-FR" sz="2400" dirty="0" smtClean="0">
                <a:solidFill>
                  <a:srgbClr val="FF0000"/>
                </a:solidFill>
                <a:latin typeface="Times New Roman" pitchFamily="18" charset="0"/>
                <a:cs typeface="Times New Roman" pitchFamily="18" charset="0"/>
              </a:rPr>
              <a:t>les caratères: italiques / romains, l’épaisseur (gras) et la grosseur (12, 14 pnts) des caractères, les couleurs des planches</a:t>
            </a:r>
          </a:p>
          <a:p>
            <a:pPr lvl="0">
              <a:spcAft>
                <a:spcPts val="600"/>
              </a:spcAft>
              <a:buFont typeface="Wingdings" pitchFamily="2" charset="2"/>
              <a:buChar char="ü"/>
            </a:pPr>
            <a:r>
              <a:rPr lang="fr-FR" sz="2400" dirty="0" smtClean="0">
                <a:latin typeface="Times New Roman" pitchFamily="18" charset="0"/>
                <a:cs typeface="Times New Roman" pitchFamily="18" charset="0"/>
              </a:rPr>
              <a:t>repérez les symboles et les logo: </a:t>
            </a:r>
            <a:r>
              <a:rPr lang="fr-FR" sz="2400" dirty="0" smtClean="0">
                <a:solidFill>
                  <a:srgbClr val="FF0000"/>
                </a:solidFill>
                <a:latin typeface="Times New Roman" pitchFamily="18" charset="0"/>
                <a:cs typeface="Times New Roman" pitchFamily="18" charset="0"/>
              </a:rPr>
              <a:t>en haut de l’infographie le logo de l’entreprise et l’adresse e-mail / le courriel </a:t>
            </a:r>
          </a:p>
          <a:p>
            <a:pPr lvl="0">
              <a:spcAft>
                <a:spcPts val="600"/>
              </a:spcAft>
              <a:buFont typeface="Wingdings" pitchFamily="2" charset="2"/>
              <a:buChar char="ü"/>
            </a:pPr>
            <a:r>
              <a:rPr lang="fr-FR" sz="2400" dirty="0" smtClean="0">
                <a:latin typeface="Times New Roman" pitchFamily="18" charset="0"/>
                <a:cs typeface="Times New Roman" pitchFamily="18" charset="0"/>
              </a:rPr>
              <a:t>Quelles indications fournissent-ils? </a:t>
            </a:r>
            <a:endParaRPr lang="ru-RU"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214290"/>
            <a:ext cx="8785225" cy="5724644"/>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troisième groupe: </a:t>
            </a:r>
            <a:endParaRPr lang="ru-RU" sz="2400" b="1" dirty="0" smtClean="0">
              <a:latin typeface="Times New Roman" pitchFamily="18" charset="0"/>
              <a:cs typeface="Times New Roman" pitchFamily="18" charset="0"/>
            </a:endParaRPr>
          </a:p>
          <a:p>
            <a:pPr lvl="0">
              <a:spcAft>
                <a:spcPts val="600"/>
              </a:spcAft>
            </a:pPr>
            <a:r>
              <a:rPr lang="fr-FR" sz="2400" dirty="0" smtClean="0">
                <a:latin typeface="Times New Roman" pitchFamily="18" charset="0"/>
                <a:cs typeface="Times New Roman" pitchFamily="18" charset="0"/>
              </a:rPr>
              <a:t>Le message verbal: </a:t>
            </a:r>
          </a:p>
          <a:p>
            <a:pPr lvl="0">
              <a:spcAft>
                <a:spcPts val="600"/>
              </a:spcAft>
              <a:buFont typeface="Wingdings" pitchFamily="2" charset="2"/>
              <a:buChar char="ü"/>
            </a:pPr>
            <a:r>
              <a:rPr lang="fr-FR" sz="2400" dirty="0" smtClean="0">
                <a:latin typeface="Times New Roman" pitchFamily="18" charset="0"/>
                <a:cs typeface="Times New Roman" pitchFamily="18" charset="0"/>
              </a:rPr>
              <a:t>où se trouve le texte? </a:t>
            </a:r>
            <a:r>
              <a:rPr lang="fr-FR" sz="2400" dirty="0" smtClean="0">
                <a:solidFill>
                  <a:srgbClr val="FF0000"/>
                </a:solidFill>
                <a:latin typeface="Times New Roman" pitchFamily="18" charset="0"/>
                <a:cs typeface="Times New Roman" pitchFamily="18" charset="0"/>
              </a:rPr>
              <a:t>à côté des chiffres</a:t>
            </a:r>
          </a:p>
          <a:p>
            <a:pPr lvl="0">
              <a:spcAft>
                <a:spcPts val="600"/>
              </a:spcAft>
              <a:buFont typeface="Wingdings" pitchFamily="2" charset="2"/>
              <a:buChar char="ü"/>
            </a:pPr>
            <a:r>
              <a:rPr lang="fr-FR" sz="2400" dirty="0" smtClean="0">
                <a:latin typeface="Times New Roman" pitchFamily="18" charset="0"/>
                <a:cs typeface="Times New Roman" pitchFamily="18" charset="0"/>
              </a:rPr>
              <a:t>quelle part de la page lui est réservée? </a:t>
            </a:r>
            <a:r>
              <a:rPr lang="fr-FR" sz="2400" dirty="0" smtClean="0">
                <a:solidFill>
                  <a:srgbClr val="FF0000"/>
                </a:solidFill>
                <a:latin typeface="Times New Roman" pitchFamily="18" charset="0"/>
                <a:cs typeface="Times New Roman" pitchFamily="18" charset="0"/>
              </a:rPr>
              <a:t>Il est présent dans chacun des 5 modules </a:t>
            </a:r>
          </a:p>
          <a:p>
            <a:pPr lvl="0">
              <a:spcAft>
                <a:spcPts val="600"/>
              </a:spcAft>
              <a:buFont typeface="Wingdings" pitchFamily="2" charset="2"/>
              <a:buChar char="ü"/>
            </a:pPr>
            <a:r>
              <a:rPr lang="fr-FR" sz="2400" dirty="0" smtClean="0">
                <a:latin typeface="Times New Roman" pitchFamily="18" charset="0"/>
                <a:cs typeface="Times New Roman" pitchFamily="18" charset="0"/>
              </a:rPr>
              <a:t>Identifiez la typographie: </a:t>
            </a:r>
            <a:r>
              <a:rPr lang="fr-FR" sz="2400" dirty="0" smtClean="0">
                <a:solidFill>
                  <a:srgbClr val="FF0000"/>
                </a:solidFill>
                <a:latin typeface="Times New Roman" pitchFamily="18" charset="0"/>
                <a:cs typeface="Times New Roman" pitchFamily="18" charset="0"/>
              </a:rPr>
              <a:t>les caratères: italiques / romains, l’épaisseur (gras) et la grosseur (12, 14 pnts) des caractères, les couleurs des planches</a:t>
            </a:r>
          </a:p>
          <a:p>
            <a:pPr lvl="0">
              <a:spcAft>
                <a:spcPts val="600"/>
              </a:spcAft>
              <a:buFont typeface="Wingdings" pitchFamily="2" charset="2"/>
              <a:buChar char="ü"/>
            </a:pPr>
            <a:r>
              <a:rPr lang="fr-FR" sz="2400" dirty="0" smtClean="0">
                <a:latin typeface="Times New Roman" pitchFamily="18" charset="0"/>
                <a:cs typeface="Times New Roman" pitchFamily="18" charset="0"/>
              </a:rPr>
              <a:t>repérez les symboles et les logo: </a:t>
            </a:r>
            <a:r>
              <a:rPr lang="fr-FR" sz="2400" dirty="0" smtClean="0">
                <a:solidFill>
                  <a:srgbClr val="FF0000"/>
                </a:solidFill>
                <a:latin typeface="Times New Roman" pitchFamily="18" charset="0"/>
                <a:cs typeface="Times New Roman" pitchFamily="18" charset="0"/>
              </a:rPr>
              <a:t>en haut de l’infographie le logo de l’entreprise et l’adresse mail / le courriel </a:t>
            </a:r>
          </a:p>
          <a:p>
            <a:pPr lvl="0">
              <a:spcAft>
                <a:spcPts val="600"/>
              </a:spcAft>
              <a:buFont typeface="Wingdings" pitchFamily="2" charset="2"/>
              <a:buChar char="ü"/>
            </a:pPr>
            <a:r>
              <a:rPr lang="fr-FR" sz="2400" dirty="0" smtClean="0">
                <a:latin typeface="Times New Roman" pitchFamily="18" charset="0"/>
                <a:cs typeface="Times New Roman" pitchFamily="18" charset="0"/>
              </a:rPr>
              <a:t>Quelles indications fournissent-ils? </a:t>
            </a:r>
            <a:r>
              <a:rPr lang="fr-FR" sz="2400" dirty="0" smtClean="0">
                <a:solidFill>
                  <a:srgbClr val="FF0000"/>
                </a:solidFill>
                <a:latin typeface="Times New Roman" pitchFamily="18" charset="0"/>
                <a:cs typeface="Times New Roman" pitchFamily="18" charset="0"/>
              </a:rPr>
              <a:t>Ils mettent en relief les points importants et elles donnent une vision d'ensemble dans un espace réduit </a:t>
            </a:r>
            <a:endParaRPr lang="ru-RU" sz="24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142844" y="857232"/>
            <a:ext cx="8785225" cy="1831271"/>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quatrième groupe: </a:t>
            </a:r>
            <a:endParaRPr lang="ru-RU" sz="2400" b="1" dirty="0" smtClean="0">
              <a:latin typeface="Times New Roman" pitchFamily="18" charset="0"/>
              <a:cs typeface="Times New Roman" pitchFamily="18" charset="0"/>
            </a:endParaRPr>
          </a:p>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En quoi le message visuel est-il lié au message verbal et le renforce-t-il? </a:t>
            </a: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214290"/>
            <a:ext cx="8785225" cy="6072240"/>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quatrième groupe: </a:t>
            </a:r>
            <a:endParaRPr lang="ru-RU" sz="2400" b="1" dirty="0" smtClean="0">
              <a:latin typeface="Times New Roman" pitchFamily="18" charset="0"/>
              <a:cs typeface="Times New Roman" pitchFamily="18" charset="0"/>
            </a:endParaRPr>
          </a:p>
          <a:p>
            <a:pPr>
              <a:lnSpc>
                <a:spcPct val="114000"/>
              </a:lnSpc>
              <a:spcAft>
                <a:spcPts val="600"/>
              </a:spcAft>
              <a:buFont typeface="Wingdings" pitchFamily="2" charset="2"/>
              <a:buChar char="ü"/>
            </a:pPr>
            <a:r>
              <a:rPr lang="fr-FR" sz="2400" dirty="0" smtClean="0">
                <a:latin typeface="Times New Roman" pitchFamily="18" charset="0"/>
                <a:cs typeface="Times New Roman" pitchFamily="18" charset="0"/>
              </a:rPr>
              <a:t>En quoi le message visuel est-il lié au message verbal et le renforce-t-il? </a:t>
            </a:r>
          </a:p>
          <a:p>
            <a:pPr>
              <a:lnSpc>
                <a:spcPct val="114000"/>
              </a:lnSpc>
            </a:pPr>
            <a:r>
              <a:rPr lang="fr-FR" sz="2200" dirty="0" smtClean="0">
                <a:solidFill>
                  <a:srgbClr val="FF0000"/>
                </a:solidFill>
                <a:latin typeface="Times New Roman" pitchFamily="18" charset="0"/>
                <a:cs typeface="Times New Roman" pitchFamily="18" charset="0"/>
              </a:rPr>
              <a:t>Le graphiste exploite les formes géométriques suivantes: les planches rectangulaires de différentes couleurs. Il les présente en cascade sous forme de diagramme triangulaire. Le texte (critères choisis par les sondés) est placé dans les planches. À côté des planches (à droite ou à gauche) – le pourcentage obtenu. La quantité représentée est visualisée par la taille des charactères et de la planche.  Les planches de la même couleur et de la même taille contiennent les critères qui ont obtenu  un pourcentage dont la différence n’est pas, selon l’étude réalisée, significative. Cela permet de comparer simultanément l’importance de chaque critère. Et le lecteur peut le faire lui-même. La mise en page modulaire facilite la lecture. Elle donne une vision d'ensemble dans un espace réduit.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214282" y="857232"/>
            <a:ext cx="8785225" cy="2292935"/>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cinquième groupe: </a:t>
            </a:r>
            <a:endParaRPr lang="ru-RU" sz="2400" b="1" dirty="0" smtClean="0">
              <a:latin typeface="Times New Roman" pitchFamily="18" charset="0"/>
              <a:cs typeface="Times New Roman" pitchFamily="18" charset="0"/>
            </a:endParaRPr>
          </a:p>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Quelle est la visée de l’infographie ? Cherche-t-elle à informer, à expliquer, à argumenter, à convaincre? Y parvient-elle ? Appréciez son originalité et efficacité.</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142844" y="928670"/>
            <a:ext cx="8785225" cy="4429931"/>
          </a:xfrm>
          <a:prstGeom prst="rect">
            <a:avLst/>
          </a:prstGeom>
          <a:noFill/>
          <a:ln w="9525">
            <a:noFill/>
            <a:miter lim="800000"/>
            <a:headEnd/>
            <a:tailEnd/>
          </a:ln>
        </p:spPr>
        <p:txBody>
          <a:bodyPr anchor="ctr">
            <a:spAutoFit/>
          </a:bodyPr>
          <a:lstStyle/>
          <a:p>
            <a:pPr lvl="0">
              <a:spcAft>
                <a:spcPts val="600"/>
              </a:spcAft>
            </a:pPr>
            <a:r>
              <a:rPr lang="fr-FR" sz="2400" b="1" dirty="0" smtClean="0">
                <a:latin typeface="Times New Roman" pitchFamily="18" charset="0"/>
                <a:cs typeface="Times New Roman" pitchFamily="18" charset="0"/>
              </a:rPr>
              <a:t>Pour trouver mes idées je réponds aux questions du cinquième groupe: </a:t>
            </a:r>
            <a:endParaRPr lang="ru-RU" sz="2400" b="1" dirty="0" smtClean="0">
              <a:latin typeface="Times New Roman" pitchFamily="18" charset="0"/>
              <a:cs typeface="Times New Roman" pitchFamily="18" charset="0"/>
            </a:endParaRPr>
          </a:p>
          <a:p>
            <a:pPr lvl="0">
              <a:lnSpc>
                <a:spcPct val="114000"/>
              </a:lnSpc>
              <a:spcAft>
                <a:spcPts val="600"/>
              </a:spcAft>
              <a:buFont typeface="Wingdings" pitchFamily="2" charset="2"/>
              <a:buChar char="ü"/>
            </a:pPr>
            <a:r>
              <a:rPr lang="fr-FR" sz="2400" dirty="0" smtClean="0">
                <a:latin typeface="Times New Roman" pitchFamily="18" charset="0"/>
                <a:cs typeface="Times New Roman" pitchFamily="18" charset="0"/>
              </a:rPr>
              <a:t>Quelle est la visée de l’infographie ? Cherche-t-elle à informer, à expliquer, à argumenter, à convaincre? Y parvient-elle ? Appréciez son originalité et efficacité.</a:t>
            </a:r>
          </a:p>
          <a:p>
            <a:pPr lvl="0">
              <a:lnSpc>
                <a:spcPct val="114000"/>
              </a:lnSpc>
              <a:spcAft>
                <a:spcPts val="600"/>
              </a:spcAft>
            </a:pPr>
            <a:r>
              <a:rPr lang="fr-FR" sz="2400" dirty="0" smtClean="0">
                <a:solidFill>
                  <a:srgbClr val="FF0000"/>
                </a:solidFill>
                <a:latin typeface="Times New Roman" pitchFamily="18" charset="0"/>
                <a:cs typeface="Times New Roman" pitchFamily="18" charset="0"/>
              </a:rPr>
              <a:t>L’infographie cherche à informer et à expliquer. Je trouve qu’elle est efficace sans être trop originale. Cela est logique parce qu’elle s’adresse au large public.</a:t>
            </a:r>
          </a:p>
          <a:p>
            <a:pPr lvl="0">
              <a:lnSpc>
                <a:spcPct val="114000"/>
              </a:lnSpc>
              <a:spcAft>
                <a:spcPts val="600"/>
              </a:spcAft>
            </a:pPr>
            <a:r>
              <a:rPr lang="fr-FR" sz="2400" dirty="0" smtClean="0">
                <a:solidFill>
                  <a:srgbClr val="FF0000"/>
                </a:solidFill>
                <a:latin typeface="Times New Roman" pitchFamily="18" charset="0"/>
                <a:cs typeface="Times New Roman" pitchFamily="18" charset="0"/>
              </a:rPr>
              <a:t>Le diagramme triangulaire est une présentation graphique rare et donc originale.</a:t>
            </a:r>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142844" y="142852"/>
            <a:ext cx="8785225" cy="6555641"/>
          </a:xfrm>
          <a:prstGeom prst="rect">
            <a:avLst/>
          </a:prstGeom>
          <a:noFill/>
          <a:ln w="9525">
            <a:noFill/>
            <a:miter lim="800000"/>
            <a:headEnd/>
            <a:tailEnd/>
          </a:ln>
        </p:spPr>
        <p:txBody>
          <a:bodyPr wrap="square" anchor="ctr">
            <a:spAutoFit/>
          </a:bodyPr>
          <a:lstStyle/>
          <a:p>
            <a:pPr lvl="0">
              <a:lnSpc>
                <a:spcPct val="125000"/>
              </a:lnSpc>
              <a:spcAft>
                <a:spcPts val="0"/>
              </a:spcAft>
            </a:pPr>
            <a:r>
              <a:rPr lang="fr-FR" sz="2400" b="1" dirty="0" smtClean="0">
                <a:latin typeface="Times New Roman" pitchFamily="18" charset="0"/>
                <a:cs typeface="Times New Roman" pitchFamily="18" charset="0"/>
              </a:rPr>
              <a:t>Pour construire mon exposé :</a:t>
            </a:r>
            <a:endParaRPr lang="ru-RU" sz="2400" b="1" dirty="0" smtClean="0">
              <a:latin typeface="Times New Roman" pitchFamily="18" charset="0"/>
              <a:cs typeface="Times New Roman" pitchFamily="18" charset="0"/>
            </a:endParaRPr>
          </a:p>
          <a:p>
            <a:pPr lvl="1">
              <a:lnSpc>
                <a:spcPct val="125000"/>
              </a:lnSpc>
            </a:pPr>
            <a:r>
              <a:rPr lang="fr-FR" sz="2400" dirty="0" smtClean="0">
                <a:latin typeface="Times New Roman" pitchFamily="18" charset="0"/>
                <a:cs typeface="Times New Roman" pitchFamily="18" charset="0"/>
              </a:rPr>
              <a:t>Je fais un plan de mon exposé.</a:t>
            </a:r>
            <a:endParaRPr lang="ru-RU" sz="2400" dirty="0" smtClean="0">
              <a:latin typeface="Times New Roman" pitchFamily="18" charset="0"/>
              <a:cs typeface="Times New Roman" pitchFamily="18" charset="0"/>
            </a:endParaRPr>
          </a:p>
          <a:p>
            <a:pPr lvl="1">
              <a:lnSpc>
                <a:spcPct val="125000"/>
              </a:lnSpc>
            </a:pPr>
            <a:r>
              <a:rPr lang="fr-FR" sz="2400" dirty="0" smtClean="0">
                <a:latin typeface="Times New Roman" pitchFamily="18" charset="0"/>
                <a:cs typeface="Times New Roman" pitchFamily="18" charset="0"/>
              </a:rPr>
              <a:t>Je l’articule (introduction, développement, conclusion).</a:t>
            </a:r>
            <a:endParaRPr lang="ru-RU" sz="2400" dirty="0" smtClean="0">
              <a:latin typeface="Times New Roman" pitchFamily="18" charset="0"/>
              <a:cs typeface="Times New Roman" pitchFamily="18" charset="0"/>
            </a:endParaRPr>
          </a:p>
          <a:p>
            <a:pPr>
              <a:lnSpc>
                <a:spcPct val="125000"/>
              </a:lnSpc>
              <a:spcAft>
                <a:spcPts val="0"/>
              </a:spcAft>
            </a:pPr>
            <a:r>
              <a:rPr lang="fr-FR" sz="2400" b="1" dirty="0" smtClean="0">
                <a:latin typeface="Times New Roman" pitchFamily="18" charset="0"/>
                <a:cs typeface="Times New Roman" pitchFamily="18" charset="0"/>
              </a:rPr>
              <a:t>L’introduction</a:t>
            </a:r>
            <a:endParaRPr lang="ru-RU" sz="2400" dirty="0" smtClean="0">
              <a:latin typeface="Times New Roman" pitchFamily="18" charset="0"/>
              <a:cs typeface="Times New Roman" pitchFamily="18" charset="0"/>
            </a:endParaRPr>
          </a:p>
          <a:p>
            <a:pPr lvl="1">
              <a:lnSpc>
                <a:spcPct val="125000"/>
              </a:lnSpc>
            </a:pPr>
            <a:r>
              <a:rPr lang="fr-FR" sz="2400" dirty="0" smtClean="0">
                <a:latin typeface="Times New Roman" pitchFamily="18" charset="0"/>
                <a:cs typeface="Times New Roman" pitchFamily="18" charset="0"/>
              </a:rPr>
              <a:t>Je formule le sujet de l’infographie choisie. </a:t>
            </a:r>
            <a:endParaRPr lang="ru-RU" sz="2400" dirty="0" smtClean="0">
              <a:latin typeface="Times New Roman" pitchFamily="18" charset="0"/>
              <a:cs typeface="Times New Roman" pitchFamily="18" charset="0"/>
            </a:endParaRPr>
          </a:p>
          <a:p>
            <a:pPr lvl="1">
              <a:lnSpc>
                <a:spcPct val="125000"/>
              </a:lnSpc>
            </a:pPr>
            <a:r>
              <a:rPr lang="fr-FR" sz="2400" dirty="0" smtClean="0">
                <a:latin typeface="Times New Roman" pitchFamily="18" charset="0"/>
                <a:cs typeface="Times New Roman" pitchFamily="18" charset="0"/>
              </a:rPr>
              <a:t>Je dis pourquoi et pour qui cette infographie a été conçue.</a:t>
            </a:r>
          </a:p>
          <a:p>
            <a:pPr lvl="1">
              <a:lnSpc>
                <a:spcPct val="125000"/>
              </a:lnSpc>
            </a:pPr>
            <a:r>
              <a:rPr lang="fr-FR" sz="2400" dirty="0" smtClean="0">
                <a:latin typeface="Times New Roman" pitchFamily="18" charset="0"/>
                <a:cs typeface="Times New Roman" pitchFamily="18" charset="0"/>
              </a:rPr>
              <a:t>J’annonce le plan de mon exposé.</a:t>
            </a:r>
            <a:endParaRPr lang="ru-RU" sz="2400" dirty="0" smtClean="0">
              <a:latin typeface="Times New Roman" pitchFamily="18" charset="0"/>
              <a:cs typeface="Times New Roman" pitchFamily="18" charset="0"/>
            </a:endParaRPr>
          </a:p>
          <a:p>
            <a:pPr>
              <a:lnSpc>
                <a:spcPct val="125000"/>
              </a:lnSpc>
              <a:spcAft>
                <a:spcPts val="0"/>
              </a:spcAft>
            </a:pPr>
            <a:r>
              <a:rPr lang="fr-FR" sz="2400" b="1" dirty="0" smtClean="0">
                <a:latin typeface="Times New Roman" pitchFamily="18" charset="0"/>
                <a:cs typeface="Times New Roman" pitchFamily="18" charset="0"/>
              </a:rPr>
              <a:t>Le développement</a:t>
            </a:r>
            <a:endParaRPr lang="ru-RU" sz="2400" dirty="0" smtClean="0">
              <a:latin typeface="Times New Roman" pitchFamily="18" charset="0"/>
              <a:cs typeface="Times New Roman" pitchFamily="18" charset="0"/>
            </a:endParaRPr>
          </a:p>
          <a:p>
            <a:pPr lvl="1">
              <a:lnSpc>
                <a:spcPct val="125000"/>
              </a:lnSpc>
            </a:pPr>
            <a:r>
              <a:rPr lang="fr-FR" sz="2400" dirty="0" smtClean="0">
                <a:latin typeface="Times New Roman" pitchFamily="18" charset="0"/>
                <a:cs typeface="Times New Roman" pitchFamily="18" charset="0"/>
              </a:rPr>
              <a:t>Je décris l’infographie, je l’analyse et je l’interprète.</a:t>
            </a:r>
            <a:endParaRPr lang="ru-RU" sz="2400" dirty="0" smtClean="0">
              <a:latin typeface="Times New Roman" pitchFamily="18" charset="0"/>
              <a:cs typeface="Times New Roman" pitchFamily="18" charset="0"/>
            </a:endParaRPr>
          </a:p>
          <a:p>
            <a:pPr>
              <a:lnSpc>
                <a:spcPct val="125000"/>
              </a:lnSpc>
              <a:spcAft>
                <a:spcPts val="0"/>
              </a:spcAft>
            </a:pPr>
            <a:r>
              <a:rPr lang="fr-FR" sz="2400" b="1" dirty="0" smtClean="0">
                <a:latin typeface="Times New Roman" pitchFamily="18" charset="0"/>
                <a:cs typeface="Times New Roman" pitchFamily="18" charset="0"/>
              </a:rPr>
              <a:t>La conclusion</a:t>
            </a:r>
            <a:endParaRPr lang="ru-RU" sz="2400" dirty="0" smtClean="0">
              <a:latin typeface="Times New Roman" pitchFamily="18" charset="0"/>
              <a:cs typeface="Times New Roman" pitchFamily="18" charset="0"/>
            </a:endParaRPr>
          </a:p>
          <a:p>
            <a:pPr lvl="1">
              <a:lnSpc>
                <a:spcPct val="125000"/>
              </a:lnSpc>
            </a:pPr>
            <a:r>
              <a:rPr lang="fr-FR" sz="2400" dirty="0" smtClean="0">
                <a:latin typeface="Times New Roman" pitchFamily="18" charset="0"/>
                <a:cs typeface="Times New Roman" pitchFamily="18" charset="0"/>
              </a:rPr>
              <a:t>Je fais la synthèse de ma présentation et j’exprime mon opinion sur l’infographie analysée. J’ouvre sur cette nouvelle méthode de présenter l’information qui devient de plus en plus populaire dans les médias papier et numériques</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179388" y="358775"/>
            <a:ext cx="8785225" cy="2855397"/>
          </a:xfrm>
          <a:prstGeom prst="rect">
            <a:avLst/>
          </a:prstGeom>
          <a:noFill/>
          <a:ln w="9525">
            <a:noFill/>
            <a:miter lim="800000"/>
            <a:headEnd/>
            <a:tailEnd/>
          </a:ln>
        </p:spPr>
        <p:txBody>
          <a:bodyPr anchor="ctr">
            <a:spAutoFit/>
          </a:bodyPr>
          <a:lstStyle/>
          <a:p>
            <a:pPr>
              <a:lnSpc>
                <a:spcPct val="150000"/>
              </a:lnSpc>
            </a:pPr>
            <a:r>
              <a:rPr lang="fr-FR" sz="2400" b="1" i="1" dirty="0" smtClean="0">
                <a:latin typeface="Times New Roman" pitchFamily="18" charset="0"/>
                <a:cs typeface="Times New Roman" pitchFamily="18" charset="0"/>
              </a:rPr>
              <a:t>2</a:t>
            </a:r>
            <a:r>
              <a:rPr lang="fr-FR" sz="2400" b="1" i="1" u="sng" dirty="0" smtClean="0">
                <a:latin typeface="Times New Roman" pitchFamily="18" charset="0"/>
                <a:cs typeface="Times New Roman" pitchFamily="18" charset="0"/>
              </a:rPr>
              <a:t>. Je présente mon exposé</a:t>
            </a:r>
            <a:r>
              <a:rPr lang="fr-FR" sz="2400" b="1" i="1"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marL="534988" lvl="0" indent="-360363">
              <a:lnSpc>
                <a:spcPct val="150000"/>
              </a:lnSpc>
              <a:spcAft>
                <a:spcPts val="600"/>
              </a:spcAft>
              <a:buFont typeface="Wingdings" pitchFamily="2" charset="2"/>
              <a:buChar char="ü"/>
            </a:pPr>
            <a:r>
              <a:rPr lang="fr-FR" sz="2400" dirty="0" smtClean="0">
                <a:latin typeface="Times New Roman" pitchFamily="18" charset="0"/>
                <a:cs typeface="Times New Roman" pitchFamily="18" charset="0"/>
              </a:rPr>
              <a:t>je m’adresse à mes interlocuteurs en les regardant, </a:t>
            </a:r>
            <a:endParaRPr lang="ru-RU" sz="2400" dirty="0" smtClean="0">
              <a:latin typeface="Times New Roman" pitchFamily="18" charset="0"/>
              <a:cs typeface="Times New Roman" pitchFamily="18" charset="0"/>
            </a:endParaRPr>
          </a:p>
          <a:p>
            <a:pPr marL="534988" lvl="0" indent="-360363">
              <a:lnSpc>
                <a:spcPct val="125000"/>
              </a:lnSpc>
              <a:buFont typeface="Wingdings" pitchFamily="2" charset="2"/>
              <a:buChar char="ü"/>
            </a:pPr>
            <a:r>
              <a:rPr lang="fr-FR" sz="2400" dirty="0" smtClean="0">
                <a:latin typeface="Times New Roman" pitchFamily="18" charset="0"/>
                <a:cs typeface="Times New Roman" pitchFamily="18" charset="0"/>
              </a:rPr>
              <a:t>je parle clairement (articulation, rythme, intonation) et assez fort,</a:t>
            </a:r>
            <a:endParaRPr lang="ru-RU" sz="2400" dirty="0" smtClean="0">
              <a:latin typeface="Times New Roman" pitchFamily="18" charset="0"/>
              <a:cs typeface="Times New Roman" pitchFamily="18" charset="0"/>
            </a:endParaRPr>
          </a:p>
          <a:p>
            <a:pPr marL="534988" lvl="0" indent="-360363">
              <a:lnSpc>
                <a:spcPct val="150000"/>
              </a:lnSpc>
              <a:spcBef>
                <a:spcPts val="600"/>
              </a:spcBef>
              <a:buFont typeface="Wingdings" pitchFamily="2" charset="2"/>
              <a:buChar char="ü"/>
            </a:pPr>
            <a:r>
              <a:rPr lang="fr-FR" sz="2400" dirty="0" smtClean="0">
                <a:latin typeface="Times New Roman" pitchFamily="18" charset="0"/>
                <a:cs typeface="Times New Roman" pitchFamily="18" charset="0"/>
              </a:rPr>
              <a:t>je consulte mes notes/mon plan sans les lire entièrement.</a:t>
            </a:r>
            <a:endParaRPr lang="ru-RU" sz="2400" dirty="0" smtClean="0">
              <a:latin typeface="Times New Roman" pitchFamily="18" charset="0"/>
              <a:cs typeface="Times New Roman" pitchFamily="18" charset="0"/>
            </a:endParaRPr>
          </a:p>
          <a:p>
            <a:pPr lvl="1">
              <a:lnSpc>
                <a:spcPct val="150000"/>
              </a:lnSpc>
            </a:pP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ChangeArrowheads="1"/>
          </p:cNvSpPr>
          <p:nvPr/>
        </p:nvSpPr>
        <p:spPr bwMode="auto">
          <a:xfrm>
            <a:off x="214282" y="285728"/>
            <a:ext cx="8785225" cy="4050148"/>
          </a:xfrm>
          <a:prstGeom prst="rect">
            <a:avLst/>
          </a:prstGeom>
          <a:noFill/>
          <a:ln w="9525">
            <a:noFill/>
            <a:miter lim="800000"/>
            <a:headEnd/>
            <a:tailEnd/>
          </a:ln>
        </p:spPr>
        <p:txBody>
          <a:bodyPr anchor="ctr">
            <a:spAutoFit/>
          </a:bodyPr>
          <a:lstStyle/>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Le message verbal: où se trouve le texte? quelle part de la page lui est réservée? Identifiez la typographie, repérez les symboles et les logos. Quelles indications fournissent-ils?</a:t>
            </a:r>
            <a:endParaRPr lang="ru-RU" sz="2400" dirty="0" smtClean="0">
              <a:latin typeface="Times New Roman" pitchFamily="18" charset="0"/>
              <a:cs typeface="Times New Roman" pitchFamily="18" charset="0"/>
            </a:endParaRPr>
          </a:p>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En quoi le message visuel est-il lié au message verbal et le renforce-t-il? </a:t>
            </a:r>
            <a:endParaRPr lang="ru-RU" sz="2400" dirty="0" smtClean="0">
              <a:latin typeface="Times New Roman" pitchFamily="18" charset="0"/>
              <a:cs typeface="Times New Roman" pitchFamily="18" charset="0"/>
            </a:endParaRPr>
          </a:p>
          <a:p>
            <a:pPr lvl="0">
              <a:lnSpc>
                <a:spcPct val="125000"/>
              </a:lnSpc>
              <a:spcAft>
                <a:spcPts val="1200"/>
              </a:spcAft>
              <a:buFont typeface="Wingdings" pitchFamily="2" charset="2"/>
              <a:buChar char="ü"/>
            </a:pPr>
            <a:r>
              <a:rPr lang="fr-FR" sz="2400" dirty="0" smtClean="0">
                <a:latin typeface="Times New Roman" pitchFamily="18" charset="0"/>
                <a:cs typeface="Times New Roman" pitchFamily="18" charset="0"/>
              </a:rPr>
              <a:t>Quelle est la visée de l’infographie ? Cherche-t-elle à informer, à expliquer, à argumenter, à convaincre? Y parvient-elle ? Appréciez son originalité et efficacité.</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179388" y="358775"/>
            <a:ext cx="8785225" cy="6201698"/>
          </a:xfrm>
          <a:prstGeom prst="rect">
            <a:avLst/>
          </a:prstGeom>
          <a:noFill/>
          <a:ln w="9525">
            <a:noFill/>
            <a:miter lim="800000"/>
            <a:headEnd/>
            <a:tailEnd/>
          </a:ln>
        </p:spPr>
        <p:txBody>
          <a:bodyPr anchor="ctr">
            <a:spAutoFit/>
          </a:bodyPr>
          <a:lstStyle/>
          <a:p>
            <a:pPr>
              <a:lnSpc>
                <a:spcPct val="150000"/>
              </a:lnSpc>
            </a:pPr>
            <a:r>
              <a:rPr lang="fr-FR" sz="2400" dirty="0" smtClean="0">
                <a:latin typeface="Times New Roman" pitchFamily="18" charset="0"/>
                <a:cs typeface="Times New Roman" pitchFamily="18" charset="0"/>
              </a:rPr>
              <a:t>3</a:t>
            </a:r>
            <a:r>
              <a:rPr lang="fr-FR" sz="2400" b="1" i="1" u="sng" dirty="0" smtClean="0">
                <a:latin typeface="Times New Roman" pitchFamily="18" charset="0"/>
                <a:cs typeface="Times New Roman" pitchFamily="18" charset="0"/>
              </a:rPr>
              <a:t>. Je réponds aux questions du jury</a:t>
            </a:r>
            <a:endParaRPr lang="ru-RU" sz="2400" dirty="0" smtClean="0">
              <a:latin typeface="Times New Roman" pitchFamily="18" charset="0"/>
              <a:cs typeface="Times New Roman" pitchFamily="18" charset="0"/>
            </a:endParaRPr>
          </a:p>
          <a:p>
            <a:pPr marL="627063" lvl="0" indent="-360363">
              <a:lnSpc>
                <a:spcPct val="150000"/>
              </a:lnSpc>
              <a:spcAft>
                <a:spcPts val="600"/>
              </a:spcAft>
              <a:buFont typeface="Wingdings" pitchFamily="2" charset="2"/>
              <a:buChar char="ü"/>
            </a:pPr>
            <a:r>
              <a:rPr lang="fr-FR" sz="2400" dirty="0" smtClean="0"/>
              <a:t>je réagis aux questions des interlocuteurs, </a:t>
            </a:r>
            <a:endParaRPr lang="ru-RU" sz="2400" dirty="0" smtClean="0"/>
          </a:p>
          <a:p>
            <a:pPr marL="627063" lvl="0" indent="-360363">
              <a:lnSpc>
                <a:spcPct val="125000"/>
              </a:lnSpc>
              <a:spcAft>
                <a:spcPts val="600"/>
              </a:spcAft>
              <a:buFont typeface="Wingdings" pitchFamily="2" charset="2"/>
              <a:buChar char="ü"/>
            </a:pPr>
            <a:r>
              <a:rPr lang="fr-FR" sz="2400" dirty="0" smtClean="0"/>
              <a:t>je dialogue pour justifier mon interprétation et mes impressions,</a:t>
            </a:r>
            <a:endParaRPr lang="ru-RU" sz="2400" dirty="0" smtClean="0"/>
          </a:p>
          <a:p>
            <a:pPr marL="627063" lvl="0" indent="-360363">
              <a:lnSpc>
                <a:spcPct val="125000"/>
              </a:lnSpc>
              <a:spcAft>
                <a:spcPts val="600"/>
              </a:spcAft>
              <a:buFont typeface="Wingdings" pitchFamily="2" charset="2"/>
              <a:buChar char="ü"/>
            </a:pPr>
            <a:r>
              <a:rPr lang="fr-FR" sz="2400" dirty="0" smtClean="0"/>
              <a:t>je commente les remarques, les suggestions et les objections des membres du jury,</a:t>
            </a:r>
            <a:endParaRPr lang="ru-RU" sz="2400" dirty="0" smtClean="0"/>
          </a:p>
          <a:p>
            <a:pPr marL="627063" lvl="0" indent="-360363">
              <a:lnSpc>
                <a:spcPct val="125000"/>
              </a:lnSpc>
              <a:spcAft>
                <a:spcPts val="600"/>
              </a:spcAft>
              <a:buFont typeface="Wingdings" pitchFamily="2" charset="2"/>
              <a:buChar char="ü"/>
            </a:pPr>
            <a:r>
              <a:rPr lang="fr-FR" sz="2400" dirty="0" smtClean="0"/>
              <a:t>je confirme et nuance mon interprétation et mes impressions,</a:t>
            </a:r>
            <a:endParaRPr lang="ru-RU" sz="2400" dirty="0" smtClean="0"/>
          </a:p>
          <a:p>
            <a:pPr marL="627063" lvl="0" indent="-360363">
              <a:lnSpc>
                <a:spcPct val="150000"/>
              </a:lnSpc>
              <a:spcAft>
                <a:spcPts val="600"/>
              </a:spcAft>
              <a:buFont typeface="Wingdings" pitchFamily="2" charset="2"/>
              <a:buChar char="ü"/>
            </a:pPr>
            <a:r>
              <a:rPr lang="fr-FR" sz="2400" dirty="0" smtClean="0"/>
              <a:t>j’apporte les précisions nécessaires,</a:t>
            </a:r>
            <a:endParaRPr lang="ru-RU" sz="2400" dirty="0" smtClean="0"/>
          </a:p>
          <a:p>
            <a:pPr marL="627063" lvl="0" indent="-360363">
              <a:lnSpc>
                <a:spcPct val="125000"/>
              </a:lnSpc>
              <a:buFont typeface="Wingdings" pitchFamily="2" charset="2"/>
              <a:buChar char="ü"/>
            </a:pPr>
            <a:r>
              <a:rPr lang="fr-FR" sz="2400" dirty="0" smtClean="0"/>
              <a:t>je demande à l’examinateur de répéter ou d’exliquer ce que je n’ai pas compris.</a:t>
            </a:r>
            <a:endParaRPr lang="ru-RU" sz="2400" dirty="0" smtClean="0"/>
          </a:p>
          <a:p>
            <a:pPr lvl="1"/>
            <a:endParaRPr lang="ru-RU" sz="24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016" name="Group 144"/>
          <p:cNvGraphicFramePr>
            <a:graphicFrameLocks noGrp="1"/>
          </p:cNvGraphicFramePr>
          <p:nvPr/>
        </p:nvGraphicFramePr>
        <p:xfrm>
          <a:off x="107950" y="119063"/>
          <a:ext cx="8928100" cy="6431280"/>
        </p:xfrm>
        <a:graphic>
          <a:graphicData uri="http://schemas.openxmlformats.org/drawingml/2006/table">
            <a:tbl>
              <a:tblPr/>
              <a:tblGrid>
                <a:gridCol w="8321702"/>
                <a:gridCol w="606398"/>
              </a:tblGrid>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rgbClr val="000000"/>
                          </a:solidFill>
                          <a:effectLst/>
                          <a:latin typeface="+mn-lt"/>
                          <a:ea typeface="Calibri" pitchFamily="34" charset="0"/>
                          <a:cs typeface="Times New Roman" pitchFamily="18" charset="0"/>
                        </a:rPr>
                        <a:t>Монологическая часть</a:t>
                      </a:r>
                      <a:endParaRPr kumimoji="0" lang="ru-RU" sz="2200" b="0" i="0" u="none" strike="noStrike" cap="none" normalizeH="0" baseline="0" dirty="0" smtClean="0">
                        <a:ln>
                          <a:noFill/>
                        </a:ln>
                        <a:solidFill>
                          <a:schemeClr val="tx1"/>
                        </a:solidFill>
                        <a:effectLst/>
                        <a:latin typeface="+mn-lt"/>
                        <a:ea typeface="Calibri"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rgbClr val="000000"/>
                          </a:solidFill>
                          <a:effectLst/>
                          <a:latin typeface="+mn-lt"/>
                          <a:ea typeface="Calibri" pitchFamily="34" charset="0"/>
                          <a:cs typeface="Times New Roman" pitchFamily="18" charset="0"/>
                        </a:rPr>
                        <a:t>10</a:t>
                      </a:r>
                      <a:endParaRPr kumimoji="0" lang="ru-RU" sz="2200" b="0" i="0" u="none" strike="noStrike" cap="none" normalizeH="0" baseline="0" dirty="0" smtClean="0">
                        <a:ln>
                          <a:noFill/>
                        </a:ln>
                        <a:solidFill>
                          <a:schemeClr val="tx1"/>
                        </a:solidFill>
                        <a:effectLst/>
                        <a:latin typeface="+mn-lt"/>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47650">
                <a:tc>
                  <a:txBody>
                    <a:bodyPr/>
                    <a:lstStyle/>
                    <a:p>
                      <a:pPr marL="342900" lvl="0" indent="-342900">
                        <a:lnSpc>
                          <a:spcPct val="100000"/>
                        </a:lnSpc>
                        <a:spcBef>
                          <a:spcPts val="300"/>
                        </a:spcBef>
                        <a:spcAft>
                          <a:spcPts val="300"/>
                        </a:spcAft>
                        <a:buFont typeface="Times New Roman"/>
                        <a:buChar char="•"/>
                        <a:tabLst>
                          <a:tab pos="144145" algn="l"/>
                        </a:tabLst>
                      </a:pPr>
                      <a:r>
                        <a:rPr lang="ru-RU" sz="2200" dirty="0">
                          <a:solidFill>
                            <a:srgbClr val="000000"/>
                          </a:solidFill>
                          <a:latin typeface="Times New Roman"/>
                          <a:ea typeface="Times New Roman"/>
                        </a:rPr>
                        <a:t>Описывает </a:t>
                      </a:r>
                      <a:r>
                        <a:rPr lang="ru-RU" sz="2200" dirty="0" err="1">
                          <a:solidFill>
                            <a:srgbClr val="000000"/>
                          </a:solidFill>
                          <a:latin typeface="Times New Roman"/>
                          <a:ea typeface="Times New Roman"/>
                        </a:rPr>
                        <a:t>инфографику</a:t>
                      </a:r>
                      <a:r>
                        <a:rPr lang="ru-RU" sz="2200" dirty="0">
                          <a:solidFill>
                            <a:srgbClr val="000000"/>
                          </a:solidFill>
                          <a:latin typeface="Times New Roman"/>
                          <a:ea typeface="Times New Roman"/>
                        </a:rPr>
                        <a:t>, отвечая на поставленные в задании вопросы</a:t>
                      </a:r>
                      <a:endParaRPr lang="ru-RU" sz="2200" dirty="0">
                        <a:latin typeface="Times New Roman"/>
                        <a:ea typeface="Times New Roman"/>
                      </a:endParaRPr>
                    </a:p>
                    <a:p>
                      <a:pPr marL="144145">
                        <a:lnSpc>
                          <a:spcPct val="100000"/>
                        </a:lnSpc>
                        <a:spcBef>
                          <a:spcPts val="300"/>
                        </a:spcBef>
                        <a:spcAft>
                          <a:spcPts val="300"/>
                        </a:spcAft>
                      </a:pPr>
                      <a:r>
                        <a:rPr lang="ru-RU" sz="2200" dirty="0">
                          <a:solidFill>
                            <a:srgbClr val="000000"/>
                          </a:solidFill>
                          <a:latin typeface="Times New Roman"/>
                          <a:ea typeface="Times New Roman"/>
                        </a:rPr>
                        <a:t>Может представить тематику документа, определить предполагаемого отправителя и получателя </a:t>
                      </a:r>
                      <a:r>
                        <a:rPr lang="ru-RU" sz="2200" dirty="0" err="1">
                          <a:solidFill>
                            <a:srgbClr val="000000"/>
                          </a:solidFill>
                          <a:latin typeface="Times New Roman"/>
                          <a:ea typeface="Times New Roman"/>
                        </a:rPr>
                        <a:t>инфографики</a:t>
                      </a:r>
                      <a:r>
                        <a:rPr lang="ru-RU" sz="2200" dirty="0">
                          <a:solidFill>
                            <a:srgbClr val="000000"/>
                          </a:solidFill>
                          <a:latin typeface="Times New Roman"/>
                          <a:ea typeface="Times New Roman"/>
                        </a:rPr>
                        <a:t> и охарактеризовать общее впечатление, производимое </a:t>
                      </a:r>
                      <a:r>
                        <a:rPr lang="ru-RU" sz="2200" dirty="0" err="1">
                          <a:solidFill>
                            <a:srgbClr val="000000"/>
                          </a:solidFill>
                          <a:latin typeface="Times New Roman"/>
                          <a:ea typeface="Times New Roman"/>
                        </a:rPr>
                        <a:t>инфографикой</a:t>
                      </a:r>
                      <a:r>
                        <a:rPr lang="ru-RU" sz="2200" dirty="0">
                          <a:solidFill>
                            <a:srgbClr val="000000"/>
                          </a:solidFill>
                          <a:latin typeface="Times New Roman"/>
                          <a:ea typeface="Times New Roman"/>
                        </a:rPr>
                        <a:t> </a:t>
                      </a:r>
                      <a:endParaRPr lang="ru-RU" sz="2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a:lnSpc>
                          <a:spcPct val="115000"/>
                        </a:lnSpc>
                        <a:spcBef>
                          <a:spcPts val="300"/>
                        </a:spcBef>
                        <a:spcAft>
                          <a:spcPts val="300"/>
                        </a:spcAft>
                      </a:pPr>
                      <a:r>
                        <a:rPr lang="ru-RU" sz="2200"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lnSpc>
                          <a:spcPct val="100000"/>
                        </a:lnSpc>
                        <a:spcBef>
                          <a:spcPts val="300"/>
                        </a:spcBef>
                        <a:spcAft>
                          <a:spcPts val="300"/>
                        </a:spcAft>
                        <a:buFont typeface="Times New Roman"/>
                        <a:buChar char="•"/>
                        <a:tabLst>
                          <a:tab pos="144145" algn="l"/>
                        </a:tabLst>
                      </a:pPr>
                      <a:r>
                        <a:rPr lang="ru-RU" sz="2200" dirty="0">
                          <a:solidFill>
                            <a:srgbClr val="000000"/>
                          </a:solidFill>
                          <a:latin typeface="Times New Roman"/>
                          <a:ea typeface="Times New Roman"/>
                        </a:rPr>
                        <a:t>Анализирует </a:t>
                      </a:r>
                      <a:r>
                        <a:rPr lang="ru-RU" sz="2200" dirty="0" err="1">
                          <a:solidFill>
                            <a:srgbClr val="000000"/>
                          </a:solidFill>
                          <a:latin typeface="Times New Roman"/>
                          <a:ea typeface="Times New Roman"/>
                        </a:rPr>
                        <a:t>инфографику</a:t>
                      </a:r>
                      <a:r>
                        <a:rPr lang="ru-RU" sz="2200" dirty="0">
                          <a:solidFill>
                            <a:srgbClr val="000000"/>
                          </a:solidFill>
                          <a:latin typeface="Times New Roman"/>
                          <a:ea typeface="Times New Roman"/>
                        </a:rPr>
                        <a:t>, отвечая на поставленные в задании вопросы</a:t>
                      </a:r>
                      <a:endParaRPr lang="ru-RU" sz="2200" dirty="0">
                        <a:latin typeface="Times New Roman"/>
                        <a:ea typeface="Times New Roman"/>
                      </a:endParaRPr>
                    </a:p>
                    <a:p>
                      <a:pPr marL="144145">
                        <a:lnSpc>
                          <a:spcPct val="100000"/>
                        </a:lnSpc>
                        <a:spcBef>
                          <a:spcPts val="300"/>
                        </a:spcBef>
                        <a:spcAft>
                          <a:spcPts val="300"/>
                        </a:spcAft>
                      </a:pPr>
                      <a:r>
                        <a:rPr lang="ru-RU" sz="2200" dirty="0">
                          <a:solidFill>
                            <a:srgbClr val="000000"/>
                          </a:solidFill>
                          <a:latin typeface="Times New Roman"/>
                          <a:ea typeface="Times New Roman"/>
                        </a:rPr>
                        <a:t>Может отделить главное от второстепенного, определить основные графические и вербальные средства, используемые в </a:t>
                      </a:r>
                      <a:r>
                        <a:rPr lang="ru-RU" sz="2200" dirty="0" err="1">
                          <a:solidFill>
                            <a:srgbClr val="000000"/>
                          </a:solidFill>
                          <a:latin typeface="Times New Roman"/>
                          <a:ea typeface="Times New Roman"/>
                        </a:rPr>
                        <a:t>инфографике</a:t>
                      </a:r>
                      <a:endParaRPr lang="ru-RU" sz="2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a:lnSpc>
                          <a:spcPct val="115000"/>
                        </a:lnSpc>
                        <a:spcBef>
                          <a:spcPts val="300"/>
                        </a:spcBef>
                        <a:spcAft>
                          <a:spcPts val="300"/>
                        </a:spcAft>
                      </a:pPr>
                      <a:r>
                        <a:rPr lang="ru-RU" sz="2200"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342900" lvl="0" indent="-342900">
                        <a:lnSpc>
                          <a:spcPct val="100000"/>
                        </a:lnSpc>
                        <a:spcBef>
                          <a:spcPts val="300"/>
                        </a:spcBef>
                        <a:spcAft>
                          <a:spcPts val="300"/>
                        </a:spcAft>
                        <a:buFont typeface="Times New Roman"/>
                        <a:buChar char="•"/>
                        <a:tabLst>
                          <a:tab pos="144145" algn="l"/>
                        </a:tabLst>
                      </a:pPr>
                      <a:r>
                        <a:rPr lang="ru-RU" sz="2200" dirty="0">
                          <a:solidFill>
                            <a:srgbClr val="000000"/>
                          </a:solidFill>
                          <a:latin typeface="Times New Roman"/>
                          <a:ea typeface="Times New Roman"/>
                        </a:rPr>
                        <a:t>Объясняет свое понимание </a:t>
                      </a:r>
                      <a:r>
                        <a:rPr lang="ru-RU" sz="2200" dirty="0" err="1">
                          <a:solidFill>
                            <a:srgbClr val="000000"/>
                          </a:solidFill>
                          <a:latin typeface="Times New Roman"/>
                          <a:ea typeface="Times New Roman"/>
                        </a:rPr>
                        <a:t>инфографики</a:t>
                      </a:r>
                      <a:r>
                        <a:rPr lang="ru-RU" sz="2200" dirty="0">
                          <a:solidFill>
                            <a:srgbClr val="000000"/>
                          </a:solidFill>
                          <a:latin typeface="Times New Roman"/>
                          <a:ea typeface="Times New Roman"/>
                        </a:rPr>
                        <a:t>, отвечая на вопросы задания </a:t>
                      </a:r>
                      <a:endParaRPr lang="ru-RU" sz="2200" dirty="0">
                        <a:latin typeface="Times New Roman"/>
                        <a:ea typeface="Times New Roman"/>
                      </a:endParaRPr>
                    </a:p>
                    <a:p>
                      <a:pPr marL="144145">
                        <a:lnSpc>
                          <a:spcPct val="100000"/>
                        </a:lnSpc>
                        <a:spcBef>
                          <a:spcPts val="300"/>
                        </a:spcBef>
                        <a:spcAft>
                          <a:spcPts val="300"/>
                        </a:spcAft>
                      </a:pPr>
                      <a:r>
                        <a:rPr lang="ru-RU" sz="2200" dirty="0">
                          <a:solidFill>
                            <a:srgbClr val="000000"/>
                          </a:solidFill>
                          <a:latin typeface="Times New Roman"/>
                          <a:ea typeface="Times New Roman"/>
                        </a:rPr>
                        <a:t>Может сформулировать цель, поставленную автором </a:t>
                      </a:r>
                      <a:r>
                        <a:rPr lang="ru-RU" sz="2200" dirty="0" err="1">
                          <a:solidFill>
                            <a:srgbClr val="000000"/>
                          </a:solidFill>
                          <a:latin typeface="Times New Roman"/>
                          <a:ea typeface="Times New Roman"/>
                        </a:rPr>
                        <a:t>инфографики</a:t>
                      </a:r>
                      <a:r>
                        <a:rPr lang="ru-RU" sz="2200" dirty="0">
                          <a:solidFill>
                            <a:srgbClr val="000000"/>
                          </a:solidFill>
                          <a:latin typeface="Times New Roman"/>
                          <a:ea typeface="Times New Roman"/>
                        </a:rPr>
                        <a:t>, и оценить успешность ее реализации</a:t>
                      </a:r>
                      <a:endParaRPr lang="ru-RU" sz="2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a:lnSpc>
                          <a:spcPct val="115000"/>
                        </a:lnSpc>
                        <a:spcBef>
                          <a:spcPts val="300"/>
                        </a:spcBef>
                        <a:spcAft>
                          <a:spcPts val="300"/>
                        </a:spcAft>
                      </a:pPr>
                      <a:r>
                        <a:rPr lang="ru-RU" sz="2200"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342900" lvl="0" indent="-342900">
                        <a:lnSpc>
                          <a:spcPct val="100000"/>
                        </a:lnSpc>
                        <a:spcBef>
                          <a:spcPts val="300"/>
                        </a:spcBef>
                        <a:spcAft>
                          <a:spcPts val="300"/>
                        </a:spcAft>
                        <a:buFont typeface="Times New Roman"/>
                        <a:buChar char="•"/>
                        <a:tabLst>
                          <a:tab pos="144145" algn="l"/>
                        </a:tabLst>
                      </a:pPr>
                      <a:r>
                        <a:rPr lang="ru-RU" sz="2200" dirty="0">
                          <a:solidFill>
                            <a:srgbClr val="000000"/>
                          </a:solidFill>
                          <a:latin typeface="Times New Roman"/>
                          <a:ea typeface="Times New Roman"/>
                        </a:rPr>
                        <a:t>Правильно и логично оформляет свое высказывание</a:t>
                      </a:r>
                      <a:endParaRPr lang="ru-RU" sz="2200" dirty="0">
                        <a:latin typeface="Times New Roman"/>
                        <a:ea typeface="Times New Roman"/>
                      </a:endParaRPr>
                    </a:p>
                    <a:p>
                      <a:pPr marL="144145">
                        <a:lnSpc>
                          <a:spcPct val="100000"/>
                        </a:lnSpc>
                        <a:spcBef>
                          <a:spcPts val="300"/>
                        </a:spcBef>
                        <a:spcAft>
                          <a:spcPts val="300"/>
                        </a:spcAft>
                      </a:pPr>
                      <a:r>
                        <a:rPr lang="ru-RU" sz="2200" dirty="0">
                          <a:solidFill>
                            <a:srgbClr val="000000"/>
                          </a:solidFill>
                          <a:latin typeface="Times New Roman"/>
                          <a:ea typeface="Times New Roman"/>
                        </a:rPr>
                        <a:t>Может сформулировать и развить тему своего высказывания, следуя разработанному плану</a:t>
                      </a:r>
                      <a:endParaRPr lang="ru-RU" sz="2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a:lnSpc>
                          <a:spcPct val="115000"/>
                        </a:lnSpc>
                        <a:spcBef>
                          <a:spcPts val="300"/>
                        </a:spcBef>
                        <a:spcAft>
                          <a:spcPts val="300"/>
                        </a:spcAft>
                      </a:pPr>
                      <a:r>
                        <a:rPr lang="fr-FR" sz="2200" dirty="0">
                          <a:latin typeface="Times New Roman"/>
                          <a:ea typeface="Times New Roman"/>
                        </a:rPr>
                        <a:t>2</a:t>
                      </a:r>
                      <a:endParaRPr lang="ru-RU" sz="2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016" name="Group 144"/>
          <p:cNvGraphicFramePr>
            <a:graphicFrameLocks noGrp="1"/>
          </p:cNvGraphicFramePr>
          <p:nvPr/>
        </p:nvGraphicFramePr>
        <p:xfrm>
          <a:off x="107950" y="119063"/>
          <a:ext cx="8928100" cy="3156204"/>
        </p:xfrm>
        <a:graphic>
          <a:graphicData uri="http://schemas.openxmlformats.org/drawingml/2006/table">
            <a:tbl>
              <a:tblPr/>
              <a:tblGrid>
                <a:gridCol w="8321702"/>
                <a:gridCol w="606398"/>
              </a:tblGrid>
              <a:tr h="231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Arial" charset="0"/>
                          <a:ea typeface="Calibri" pitchFamily="34" charset="0"/>
                          <a:cs typeface="Times New Roman" pitchFamily="18" charset="0"/>
                        </a:rPr>
                        <a:t>Беседа</a:t>
                      </a:r>
                      <a:endParaRPr kumimoji="0" lang="ru-RU" sz="2400" b="0"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4</a:t>
                      </a:r>
                      <a:endParaRPr kumimoji="0" lang="ru-RU" sz="2400" b="0"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639763">
                <a:tc>
                  <a:txBody>
                    <a:bodyPr/>
                    <a:lstStyle/>
                    <a:p>
                      <a:pPr marL="342900" lvl="0" indent="-342900">
                        <a:lnSpc>
                          <a:spcPct val="115000"/>
                        </a:lnSpc>
                        <a:spcBef>
                          <a:spcPts val="300"/>
                        </a:spcBef>
                        <a:spcAft>
                          <a:spcPts val="300"/>
                        </a:spcAft>
                        <a:buFont typeface="Times New Roman"/>
                        <a:buChar char="•"/>
                        <a:tabLst>
                          <a:tab pos="144145" algn="l"/>
                        </a:tabLst>
                      </a:pPr>
                      <a:r>
                        <a:rPr lang="ru-RU" sz="2200" dirty="0">
                          <a:solidFill>
                            <a:srgbClr val="000000"/>
                          </a:solidFill>
                          <a:latin typeface="Times New Roman"/>
                          <a:ea typeface="Times New Roman"/>
                        </a:rPr>
                        <a:t>Реагирует на вопросы и реплики собеседников: отвечая на заданные вопросы, дополняет и уточняет запрашиваемую информацию, комментирует высказанные в ходе беседы точки зрения</a:t>
                      </a:r>
                      <a:endParaRPr lang="ru-RU" sz="2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lnSpc>
                          <a:spcPct val="115000"/>
                        </a:lnSpc>
                        <a:spcBef>
                          <a:spcPts val="300"/>
                        </a:spcBef>
                        <a:spcAft>
                          <a:spcPts val="300"/>
                        </a:spcAft>
                      </a:pPr>
                      <a:r>
                        <a:rPr lang="ru-RU" sz="2200" dirty="0">
                          <a:latin typeface="Times New Roman"/>
                          <a:ea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lnSpc>
                          <a:spcPct val="115000"/>
                        </a:lnSpc>
                        <a:spcBef>
                          <a:spcPts val="300"/>
                        </a:spcBef>
                        <a:spcAft>
                          <a:spcPts val="300"/>
                        </a:spcAft>
                        <a:buFont typeface="Times New Roman"/>
                        <a:buChar char="•"/>
                        <a:tabLst>
                          <a:tab pos="144145" algn="l"/>
                        </a:tabLst>
                      </a:pPr>
                      <a:r>
                        <a:rPr lang="ru-RU" sz="2200">
                          <a:solidFill>
                            <a:srgbClr val="000000"/>
                          </a:solidFill>
                          <a:latin typeface="Times New Roman"/>
                          <a:ea typeface="Times New Roman"/>
                        </a:rPr>
                        <a:t>Развивает и уточняет свои мысли, убедительно обосновывает свою интерпретацию, принимая во внимание вопросы и замечания, высказываемые собеседниками </a:t>
                      </a:r>
                      <a:endParaRPr lang="ru-RU" sz="2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a:lnSpc>
                          <a:spcPct val="115000"/>
                        </a:lnSpc>
                        <a:spcBef>
                          <a:spcPts val="300"/>
                        </a:spcBef>
                        <a:spcAft>
                          <a:spcPts val="300"/>
                        </a:spcAft>
                      </a:pPr>
                      <a:r>
                        <a:rPr lang="fr-FR" sz="2200" dirty="0">
                          <a:latin typeface="Times New Roman"/>
                          <a:ea typeface="Times New Roman"/>
                        </a:rPr>
                        <a:t>3</a:t>
                      </a:r>
                      <a:endParaRPr lang="ru-RU" sz="22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0016" name="Group 144"/>
          <p:cNvGraphicFramePr>
            <a:graphicFrameLocks noGrp="1"/>
          </p:cNvGraphicFramePr>
          <p:nvPr/>
        </p:nvGraphicFramePr>
        <p:xfrm>
          <a:off x="107950" y="119063"/>
          <a:ext cx="8928100" cy="5824728"/>
        </p:xfrm>
        <a:graphic>
          <a:graphicData uri="http://schemas.openxmlformats.org/drawingml/2006/table">
            <a:tbl>
              <a:tblPr/>
              <a:tblGrid>
                <a:gridCol w="8250264"/>
                <a:gridCol w="677836"/>
              </a:tblGrid>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rgbClr val="000000"/>
                          </a:solidFill>
                          <a:effectLst/>
                          <a:latin typeface="Arial" charset="0"/>
                          <a:ea typeface="Calibri" pitchFamily="34" charset="0"/>
                          <a:cs typeface="Times New Roman" pitchFamily="18" charset="0"/>
                        </a:rPr>
                        <a:t>Языковая компетенция</a:t>
                      </a:r>
                      <a:endParaRPr kumimoji="0" lang="ru-RU" sz="2200" b="0"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a:t>
                      </a:r>
                      <a:r>
                        <a:rPr kumimoji="0" lang="fr-FR" sz="2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0</a:t>
                      </a:r>
                      <a:endParaRPr kumimoji="0" lang="ru-RU" sz="2200" b="0"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57200">
                <a:tc>
                  <a:txBody>
                    <a:bodyPr/>
                    <a:lstStyle/>
                    <a:p>
                      <a:pPr marL="342900" lvl="0" indent="-342900">
                        <a:lnSpc>
                          <a:spcPct val="115000"/>
                        </a:lnSpc>
                        <a:spcBef>
                          <a:spcPts val="300"/>
                        </a:spcBef>
                        <a:spcAft>
                          <a:spcPts val="300"/>
                        </a:spcAft>
                        <a:buFont typeface="Times New Roman"/>
                        <a:buChar char="•"/>
                        <a:tabLst>
                          <a:tab pos="144145" algn="l"/>
                        </a:tabLst>
                      </a:pPr>
                      <a:r>
                        <a:rPr lang="ru-RU" sz="2200" b="1">
                          <a:solidFill>
                            <a:srgbClr val="000000"/>
                          </a:solidFill>
                          <a:latin typeface="Times New Roman"/>
                          <a:ea typeface="Times New Roman"/>
                        </a:rPr>
                        <a:t>Морфо-синтаксис.</a:t>
                      </a:r>
                      <a:r>
                        <a:rPr lang="ru-RU" sz="2200">
                          <a:latin typeface="Times New Roman"/>
                          <a:ea typeface="Times New Roman"/>
                        </a:rPr>
                        <a:t> </a:t>
                      </a:r>
                      <a:r>
                        <a:rPr lang="ru-RU" sz="2200">
                          <a:solidFill>
                            <a:srgbClr val="000000"/>
                          </a:solidFill>
                          <a:latin typeface="Times New Roman"/>
                          <a:ea typeface="Times New Roman"/>
                        </a:rPr>
                        <a:t>Правильно употребляет глагольные времена, местоимения, детерминативы, все виды согласований, коннекторы и т д.</a:t>
                      </a:r>
                      <a:r>
                        <a:rPr lang="ru-RU" sz="2200">
                          <a:latin typeface="Times New Roman"/>
                          <a:ea typeface="Times New Roman"/>
                        </a:rPr>
                        <a:t> </a:t>
                      </a:r>
                      <a:r>
                        <a:rPr lang="ru-RU" sz="2200">
                          <a:solidFill>
                            <a:srgbClr val="000000"/>
                          </a:solidFill>
                          <a:latin typeface="Times New Roman"/>
                          <a:ea typeface="Times New Roman"/>
                        </a:rPr>
                        <a:t>Оформляет свою речь в соответствии с правилами устного синтаксиса</a:t>
                      </a:r>
                      <a:endParaRPr lang="ru-RU" sz="2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lnSpc>
                          <a:spcPct val="115000"/>
                        </a:lnSpc>
                        <a:spcBef>
                          <a:spcPts val="300"/>
                        </a:spcBef>
                        <a:spcAft>
                          <a:spcPts val="300"/>
                        </a:spcAft>
                      </a:pPr>
                      <a:r>
                        <a:rPr lang="ru-RU" sz="220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342900" lvl="0" indent="-342900">
                        <a:lnSpc>
                          <a:spcPct val="115000"/>
                        </a:lnSpc>
                        <a:spcBef>
                          <a:spcPts val="300"/>
                        </a:spcBef>
                        <a:spcAft>
                          <a:spcPts val="300"/>
                        </a:spcAft>
                        <a:buFont typeface="Times New Roman"/>
                        <a:buChar char="•"/>
                        <a:tabLst>
                          <a:tab pos="144145" algn="l"/>
                        </a:tabLst>
                      </a:pPr>
                      <a:r>
                        <a:rPr lang="ru-RU" sz="2200" b="1">
                          <a:solidFill>
                            <a:srgbClr val="000000"/>
                          </a:solidFill>
                          <a:latin typeface="Times New Roman"/>
                          <a:ea typeface="Times New Roman"/>
                        </a:rPr>
                        <a:t>Лексика. </a:t>
                      </a:r>
                      <a:r>
                        <a:rPr lang="ru-RU" sz="2200">
                          <a:solidFill>
                            <a:srgbClr val="000000"/>
                          </a:solidFill>
                          <a:latin typeface="Times New Roman"/>
                          <a:ea typeface="Times New Roman"/>
                        </a:rPr>
                        <a:t>Владеет богатым лексическим запасом, позволяющим высказаться по предложенной теме, обеспечивающим точное выражение мысли и отсутствие неоправданных повторов. Употребляет слова в их точном лексическом значении, в случае необходимости легко использует перифразы для заполнения ситуативно возникающих лексических лакун</a:t>
                      </a:r>
                      <a:endParaRPr lang="ru-RU" sz="2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lnSpc>
                          <a:spcPct val="115000"/>
                        </a:lnSpc>
                        <a:spcBef>
                          <a:spcPts val="300"/>
                        </a:spcBef>
                        <a:spcAft>
                          <a:spcPts val="300"/>
                        </a:spcAft>
                      </a:pPr>
                      <a:r>
                        <a:rPr lang="ru-RU" sz="2200">
                          <a:latin typeface="Times New Roman"/>
                          <a:ea typeface="Times New Roman"/>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84213">
                <a:tc>
                  <a:txBody>
                    <a:bodyPr/>
                    <a:lstStyle/>
                    <a:p>
                      <a:pPr marL="342900" lvl="0" indent="-342900">
                        <a:lnSpc>
                          <a:spcPct val="115000"/>
                        </a:lnSpc>
                        <a:spcBef>
                          <a:spcPts val="300"/>
                        </a:spcBef>
                        <a:spcAft>
                          <a:spcPts val="300"/>
                        </a:spcAft>
                        <a:buFont typeface="Times New Roman"/>
                        <a:buChar char="•"/>
                        <a:tabLst>
                          <a:tab pos="144145" algn="l"/>
                        </a:tabLst>
                      </a:pPr>
                      <a:r>
                        <a:rPr lang="ru-RU" sz="2200" b="1">
                          <a:latin typeface="Times New Roman"/>
                          <a:ea typeface="Times New Roman"/>
                        </a:rPr>
                        <a:t>Фонетика, интонация</a:t>
                      </a:r>
                      <a:r>
                        <a:rPr lang="ru-RU" sz="2200" b="1">
                          <a:solidFill>
                            <a:srgbClr val="000000"/>
                          </a:solidFill>
                          <a:latin typeface="Times New Roman"/>
                          <a:ea typeface="Times New Roman"/>
                        </a:rPr>
                        <a:t>.</a:t>
                      </a:r>
                      <a:r>
                        <a:rPr lang="ru-RU" sz="2200">
                          <a:latin typeface="Times New Roman"/>
                          <a:ea typeface="Times New Roman"/>
                        </a:rPr>
                        <a:t> Произношение и интонация характеризуются четкостью и естественностью. Речь адекватна ситуации порождения, обладая такими параметрами, как адресованность, громкость, экспрессивность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144145" indent="-144145" algn="ctr">
                        <a:lnSpc>
                          <a:spcPct val="115000"/>
                        </a:lnSpc>
                        <a:spcBef>
                          <a:spcPts val="300"/>
                        </a:spcBef>
                        <a:spcAft>
                          <a:spcPts val="300"/>
                        </a:spcAft>
                      </a:pPr>
                      <a:r>
                        <a:rPr lang="ru-RU" sz="2200" dirty="0">
                          <a:latin typeface="Times New Roman"/>
                          <a:ea typeface="Times New Roman"/>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rlLIRBVb69s"/>
          <p:cNvPicPr>
            <a:picLocks noChangeAspect="1" noChangeArrowheads="1"/>
          </p:cNvPicPr>
          <p:nvPr/>
        </p:nvPicPr>
        <p:blipFill>
          <a:blip r:embed="rId3" cstate="print"/>
          <a:srcRect/>
          <a:stretch>
            <a:fillRect/>
          </a:stretch>
        </p:blipFill>
        <p:spPr bwMode="auto">
          <a:xfrm>
            <a:off x="728663" y="547688"/>
            <a:ext cx="7686675" cy="576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ChangeArrowheads="1"/>
          </p:cNvSpPr>
          <p:nvPr/>
        </p:nvSpPr>
        <p:spPr bwMode="auto">
          <a:xfrm>
            <a:off x="142844" y="285728"/>
            <a:ext cx="8785225" cy="2949846"/>
          </a:xfrm>
          <a:prstGeom prst="rect">
            <a:avLst/>
          </a:prstGeom>
          <a:noFill/>
          <a:ln w="9525">
            <a:noFill/>
            <a:miter lim="800000"/>
            <a:headEnd/>
            <a:tailEnd/>
          </a:ln>
        </p:spPr>
        <p:txBody>
          <a:bodyPr anchor="ctr">
            <a:spAutoFit/>
          </a:bodyPr>
          <a:lstStyle/>
          <a:p>
            <a:pPr>
              <a:lnSpc>
                <a:spcPct val="150000"/>
              </a:lnSpc>
              <a:spcAft>
                <a:spcPts val="1200"/>
              </a:spcAft>
            </a:pPr>
            <a:r>
              <a:rPr lang="fr-FR" sz="2400" dirty="0" smtClean="0">
                <a:latin typeface="Times New Roman" pitchFamily="18" charset="0"/>
                <a:cs typeface="Times New Roman" pitchFamily="18" charset="0"/>
              </a:rPr>
              <a:t>N’oubliez pas de construire votre exposé, c’est-à-dire l’introduire, puis développer et ensuite conclure.</a:t>
            </a:r>
            <a:endParaRPr lang="ru-RU" sz="2400" dirty="0" smtClean="0">
              <a:latin typeface="Times New Roman" pitchFamily="18" charset="0"/>
              <a:cs typeface="Times New Roman" pitchFamily="18" charset="0"/>
            </a:endParaRPr>
          </a:p>
          <a:p>
            <a:pPr>
              <a:lnSpc>
                <a:spcPct val="150000"/>
              </a:lnSpc>
              <a:spcAft>
                <a:spcPts val="1200"/>
              </a:spcAft>
            </a:pPr>
            <a:r>
              <a:rPr lang="fr-FR" sz="2400" dirty="0" smtClean="0">
                <a:latin typeface="Times New Roman" pitchFamily="18" charset="0"/>
                <a:cs typeface="Times New Roman" pitchFamily="18" charset="0"/>
              </a:rPr>
              <a:t>L’exposé terminé, vous aurez un entretien (de 4-5 minutes environ) avec le jury qui vous posera des questions concernant votre présentation orale.</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lum contrast="10000"/>
          </a:blip>
          <a:srcRect/>
          <a:stretch>
            <a:fillRect/>
          </a:stretch>
        </p:blipFill>
        <p:spPr bwMode="auto">
          <a:xfrm>
            <a:off x="1643042" y="142852"/>
            <a:ext cx="5929354" cy="4929222"/>
          </a:xfrm>
          <a:prstGeom prst="rect">
            <a:avLst/>
          </a:prstGeom>
          <a:noFill/>
        </p:spPr>
      </p:pic>
      <p:pic>
        <p:nvPicPr>
          <p:cNvPr id="3" name="Рисунок 2"/>
          <p:cNvPicPr/>
          <p:nvPr/>
        </p:nvPicPr>
        <p:blipFill>
          <a:blip r:embed="rId3">
            <a:lum contrast="10000"/>
          </a:blip>
          <a:srcRect/>
          <a:stretch>
            <a:fillRect/>
          </a:stretch>
        </p:blipFill>
        <p:spPr bwMode="auto">
          <a:xfrm>
            <a:off x="1643042" y="5000636"/>
            <a:ext cx="5966460" cy="170021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50825" y="260350"/>
            <a:ext cx="8642350" cy="2646878"/>
          </a:xfrm>
          <a:prstGeom prst="rect">
            <a:avLst/>
          </a:prstGeom>
          <a:noFill/>
          <a:ln w="9525">
            <a:noFill/>
            <a:miter lim="800000"/>
            <a:headEnd/>
            <a:tailEnd/>
          </a:ln>
        </p:spPr>
        <p:txBody>
          <a:bodyPr>
            <a:spAutoFit/>
          </a:bodyPr>
          <a:lstStyle/>
          <a:p>
            <a:pPr algn="ctr">
              <a:defRPr/>
            </a:pPr>
            <a:endParaRPr lang="fr-FR" sz="2400" b="1" dirty="0"/>
          </a:p>
          <a:p>
            <a:pPr algn="ctr">
              <a:lnSpc>
                <a:spcPct val="150000"/>
              </a:lnSpc>
              <a:defRPr/>
            </a:pPr>
            <a:r>
              <a:rPr lang="ru-RU" sz="2400" b="1" cap="small" dirty="0">
                <a:latin typeface="Times New Roman" pitchFamily="18" charset="0"/>
                <a:cs typeface="Times New Roman" pitchFamily="18" charset="0"/>
              </a:rPr>
              <a:t>Алгоритм работы </a:t>
            </a:r>
            <a:endParaRPr lang="ru-RU" sz="2400" b="1" dirty="0">
              <a:latin typeface="Times New Roman" pitchFamily="18" charset="0"/>
              <a:cs typeface="Times New Roman" pitchFamily="18" charset="0"/>
            </a:endParaRPr>
          </a:p>
          <a:p>
            <a:pPr>
              <a:lnSpc>
                <a:spcPct val="150000"/>
              </a:lnSpc>
              <a:spcBef>
                <a:spcPts val="1200"/>
              </a:spcBef>
              <a:defRPr/>
            </a:pPr>
            <a:r>
              <a:rPr lang="fr-FR" sz="2400" dirty="0">
                <a:latin typeface="Times New Roman" pitchFamily="18" charset="0"/>
                <a:cs typeface="Times New Roman" pitchFamily="18" charset="0"/>
              </a:rPr>
              <a:t>1. Lire attentivement </a:t>
            </a:r>
            <a:r>
              <a:rPr lang="fr-FR" sz="2400" b="1" dirty="0" smtClean="0">
                <a:latin typeface="Times New Roman" pitchFamily="18" charset="0"/>
                <a:cs typeface="Times New Roman" pitchFamily="18" charset="0"/>
              </a:rPr>
              <a:t>Consignes </a:t>
            </a:r>
            <a:r>
              <a:rPr lang="fr-FR" sz="2400" b="1" dirty="0">
                <a:latin typeface="Times New Roman" pitchFamily="18" charset="0"/>
                <a:cs typeface="Times New Roman" pitchFamily="18" charset="0"/>
              </a:rPr>
              <a:t>d’écriture, </a:t>
            </a:r>
            <a:r>
              <a:rPr lang="fr-FR" sz="2400" dirty="0">
                <a:latin typeface="Times New Roman" pitchFamily="18" charset="0"/>
                <a:cs typeface="Times New Roman" pitchFamily="18" charset="0"/>
              </a:rPr>
              <a:t>répondre aux questions suivantes: </a:t>
            </a:r>
            <a:endParaRPr lang="ru-RU" sz="2400" dirty="0">
              <a:latin typeface="Times New Roman" pitchFamily="18" charset="0"/>
              <a:cs typeface="Times New Roman" pitchFamily="18" charset="0"/>
            </a:endParaRPr>
          </a:p>
          <a:p>
            <a:pPr>
              <a:defRPr/>
            </a:pPr>
            <a:endParaRPr lang="fr-FR" sz="2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714356"/>
          <a:ext cx="8786874" cy="4550334"/>
        </p:xfrm>
        <a:graphic>
          <a:graphicData uri="http://schemas.openxmlformats.org/drawingml/2006/table">
            <a:tbl>
              <a:tblPr/>
              <a:tblGrid>
                <a:gridCol w="2857520"/>
                <a:gridCol w="5929354"/>
              </a:tblGrid>
              <a:tr h="501941">
                <a:tc>
                  <a:txBody>
                    <a:bodyPr/>
                    <a:lstStyle/>
                    <a:p>
                      <a:pPr>
                        <a:lnSpc>
                          <a:spcPct val="115000"/>
                        </a:lnSpc>
                        <a:spcBef>
                          <a:spcPts val="600"/>
                        </a:spcBef>
                        <a:spcAft>
                          <a:spcPts val="600"/>
                        </a:spcAft>
                      </a:pPr>
                      <a:r>
                        <a:rPr lang="fr-FR" sz="2800" dirty="0">
                          <a:latin typeface="Times New Roman"/>
                          <a:ea typeface="Times New Roman"/>
                        </a:rPr>
                        <a:t>Qui je suis ?</a:t>
                      </a:r>
                      <a:endParaRPr lang="ru-RU" sz="2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fr-FR" sz="2800">
                          <a:latin typeface="Times New Roman"/>
                          <a:ea typeface="Times New Roman"/>
                        </a:rPr>
                        <a:t>un participant au concours oral</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9225">
                <a:tc>
                  <a:txBody>
                    <a:bodyPr/>
                    <a:lstStyle/>
                    <a:p>
                      <a:pPr>
                        <a:lnSpc>
                          <a:spcPct val="115000"/>
                        </a:lnSpc>
                        <a:spcBef>
                          <a:spcPts val="600"/>
                        </a:spcBef>
                        <a:spcAft>
                          <a:spcPts val="600"/>
                        </a:spcAft>
                      </a:pPr>
                      <a:r>
                        <a:rPr lang="fr-FR" sz="2800">
                          <a:latin typeface="Times New Roman"/>
                          <a:ea typeface="Times New Roman"/>
                        </a:rPr>
                        <a:t>Mon public ?</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fr-FR" sz="2800">
                          <a:latin typeface="Times New Roman"/>
                          <a:ea typeface="Times New Roman"/>
                        </a:rPr>
                        <a:t>les professeurs, membres de jury</a:t>
                      </a:r>
                      <a:endParaRPr lang="ru-RU" sz="2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9225">
                <a:tc>
                  <a:txBody>
                    <a:bodyPr/>
                    <a:lstStyle/>
                    <a:p>
                      <a:pPr>
                        <a:lnSpc>
                          <a:spcPct val="115000"/>
                        </a:lnSpc>
                        <a:spcBef>
                          <a:spcPts val="600"/>
                        </a:spcBef>
                        <a:spcAft>
                          <a:spcPts val="600"/>
                        </a:spcAft>
                      </a:pPr>
                      <a:r>
                        <a:rPr lang="fr-FR" sz="2800" dirty="0">
                          <a:latin typeface="Times New Roman"/>
                          <a:ea typeface="Times New Roman"/>
                        </a:rPr>
                        <a:t>Qu’est-ce que je fais ?</a:t>
                      </a:r>
                      <a:endParaRPr lang="ru-RU" sz="2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Bef>
                          <a:spcPts val="600"/>
                        </a:spcBef>
                        <a:spcAft>
                          <a:spcPts val="600"/>
                        </a:spcAft>
                        <a:buFont typeface="Wingdings"/>
                        <a:buChar char=""/>
                      </a:pPr>
                      <a:r>
                        <a:rPr lang="fr-FR" sz="2800" dirty="0">
                          <a:latin typeface="Times New Roman"/>
                          <a:ea typeface="Times New Roman"/>
                        </a:rPr>
                        <a:t>je prépare un exposé oral sur un </a:t>
                      </a:r>
                      <a:r>
                        <a:rPr lang="fr-FR" sz="2800" dirty="0" smtClean="0">
                          <a:latin typeface="Times New Roman"/>
                          <a:ea typeface="Times New Roman"/>
                        </a:rPr>
                        <a:t>document </a:t>
                      </a:r>
                      <a:r>
                        <a:rPr lang="fr-FR" sz="2800" dirty="0">
                          <a:latin typeface="Times New Roman"/>
                          <a:ea typeface="Times New Roman"/>
                        </a:rPr>
                        <a:t>donné </a:t>
                      </a:r>
                      <a:r>
                        <a:rPr lang="fr-FR" sz="2800" dirty="0" smtClean="0">
                          <a:latin typeface="Times New Roman"/>
                          <a:ea typeface="Times New Roman"/>
                        </a:rPr>
                        <a:t>(20 </a:t>
                      </a:r>
                      <a:r>
                        <a:rPr lang="fr-FR" sz="2800" dirty="0">
                          <a:latin typeface="Times New Roman"/>
                          <a:ea typeface="Times New Roman"/>
                        </a:rPr>
                        <a:t>minutes)</a:t>
                      </a:r>
                      <a:endParaRPr lang="ru-RU" sz="2800" dirty="0">
                        <a:latin typeface="Times New Roman"/>
                        <a:ea typeface="Times New Roman"/>
                      </a:endParaRPr>
                    </a:p>
                    <a:p>
                      <a:pPr marL="342900" lvl="0" indent="-342900">
                        <a:lnSpc>
                          <a:spcPct val="115000"/>
                        </a:lnSpc>
                        <a:spcBef>
                          <a:spcPts val="600"/>
                        </a:spcBef>
                        <a:spcAft>
                          <a:spcPts val="600"/>
                        </a:spcAft>
                        <a:buFont typeface="Wingdings"/>
                        <a:buChar char=""/>
                      </a:pPr>
                      <a:r>
                        <a:rPr lang="fr-FR" sz="2800" dirty="0">
                          <a:latin typeface="Times New Roman"/>
                          <a:ea typeface="Times New Roman"/>
                        </a:rPr>
                        <a:t>je le présente oralement sous forme de monologue suivi (4-5 minutes)</a:t>
                      </a:r>
                      <a:endParaRPr lang="ru-RU" sz="2800" dirty="0">
                        <a:latin typeface="Times New Roman"/>
                        <a:ea typeface="Times New Roman"/>
                      </a:endParaRPr>
                    </a:p>
                    <a:p>
                      <a:pPr marL="342900" lvl="0" indent="-342900">
                        <a:lnSpc>
                          <a:spcPct val="115000"/>
                        </a:lnSpc>
                        <a:spcBef>
                          <a:spcPts val="600"/>
                        </a:spcBef>
                        <a:spcAft>
                          <a:spcPts val="600"/>
                        </a:spcAft>
                        <a:buFont typeface="Wingdings"/>
                        <a:buChar char=""/>
                      </a:pPr>
                      <a:r>
                        <a:rPr lang="fr-FR" sz="2800" dirty="0">
                          <a:latin typeface="Times New Roman"/>
                          <a:ea typeface="Times New Roman"/>
                        </a:rPr>
                        <a:t>je réponds aux questions du jury (4-5 minutes</a:t>
                      </a:r>
                      <a:r>
                        <a:rPr lang="fr-FR" sz="2800" dirty="0" smtClean="0">
                          <a:latin typeface="Times New Roman"/>
                          <a:ea typeface="Times New Roman"/>
                        </a:rPr>
                        <a:t>)</a:t>
                      </a:r>
                      <a:endParaRPr lang="ru-RU" sz="2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214282" y="714356"/>
            <a:ext cx="8785225" cy="2547620"/>
          </a:xfrm>
          <a:prstGeom prst="rect">
            <a:avLst/>
          </a:prstGeom>
          <a:noFill/>
          <a:ln w="9525">
            <a:noFill/>
            <a:miter lim="800000"/>
            <a:headEnd/>
            <a:tailEnd/>
          </a:ln>
        </p:spPr>
        <p:txBody>
          <a:bodyPr anchor="ctr">
            <a:spAutoFit/>
          </a:bodyPr>
          <a:lstStyle/>
          <a:p>
            <a:pPr>
              <a:lnSpc>
                <a:spcPct val="150000"/>
              </a:lnSpc>
              <a:spcAft>
                <a:spcPts val="1200"/>
              </a:spcAft>
            </a:pPr>
            <a:r>
              <a:rPr lang="fr-FR" sz="2400" b="1" dirty="0" smtClean="0">
                <a:latin typeface="Times New Roman" pitchFamily="18" charset="0"/>
                <a:cs typeface="Times New Roman" pitchFamily="18" charset="0"/>
              </a:rPr>
              <a:t>Scénario de mon travail : </a:t>
            </a:r>
            <a:endParaRPr lang="ru-RU" sz="2400" dirty="0" smtClean="0">
              <a:latin typeface="Times New Roman" pitchFamily="18" charset="0"/>
              <a:cs typeface="Times New Roman" pitchFamily="18" charset="0"/>
            </a:endParaRPr>
          </a:p>
          <a:p>
            <a:pPr>
              <a:lnSpc>
                <a:spcPct val="150000"/>
              </a:lnSpc>
              <a:spcAft>
                <a:spcPts val="1200"/>
              </a:spcAft>
            </a:pPr>
            <a:r>
              <a:rPr lang="fr-FR" sz="2400" b="1" i="1" dirty="0" smtClean="0">
                <a:latin typeface="Times New Roman" pitchFamily="18" charset="0"/>
                <a:cs typeface="Times New Roman" pitchFamily="18" charset="0"/>
              </a:rPr>
              <a:t>1. </a:t>
            </a:r>
            <a:r>
              <a:rPr lang="fr-FR" sz="2400" b="1" i="1" u="sng" dirty="0" smtClean="0">
                <a:latin typeface="Times New Roman" pitchFamily="18" charset="0"/>
                <a:cs typeface="Times New Roman" pitchFamily="18" charset="0"/>
              </a:rPr>
              <a:t>Je prépare mon exposé (prendre des notes)</a:t>
            </a:r>
            <a:endParaRPr lang="ru-RU" sz="2400" dirty="0" smtClean="0">
              <a:latin typeface="Times New Roman" pitchFamily="18" charset="0"/>
              <a:cs typeface="Times New Roman" pitchFamily="18" charset="0"/>
            </a:endParaRPr>
          </a:p>
          <a:p>
            <a:pPr lvl="0">
              <a:lnSpc>
                <a:spcPct val="150000"/>
              </a:lnSpc>
            </a:pPr>
            <a:r>
              <a:rPr lang="fr-FR" sz="2400" dirty="0" smtClean="0">
                <a:latin typeface="Times New Roman" pitchFamily="18" charset="0"/>
                <a:cs typeface="Times New Roman" pitchFamily="18" charset="0"/>
              </a:rPr>
              <a:t>Pour comprendre ce que je dois faire, je lis attentivement la consigne et j’en relève les informations essentielles.</a:t>
            </a: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3590</TotalTime>
  <Words>738</Words>
  <Application>Microsoft Office PowerPoint</Application>
  <PresentationFormat>Экран (4:3)</PresentationFormat>
  <Paragraphs>298</Paragraphs>
  <Slides>44</Slides>
  <Notes>41</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vector>
  </TitlesOfParts>
  <Company>CLF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Tanya</dc:creator>
  <cp:lastModifiedBy>GBOUBNOVA</cp:lastModifiedBy>
  <cp:revision>318</cp:revision>
  <dcterms:created xsi:type="dcterms:W3CDTF">2013-01-24T18:12:41Z</dcterms:created>
  <dcterms:modified xsi:type="dcterms:W3CDTF">2016-03-26T10:04:33Z</dcterms:modified>
</cp:coreProperties>
</file>